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2020. 10. 25.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png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err="1"/>
              <a:t>Application</a:t>
            </a:r>
            <a:r>
              <a:rPr lang="hu-HU" altLang="hu-HU" sz="3200" dirty="0"/>
              <a:t> of </a:t>
            </a:r>
            <a:r>
              <a:rPr lang="hu-HU" altLang="hu-HU" sz="3200" dirty="0" err="1"/>
              <a:t>Hidden</a:t>
            </a:r>
            <a:r>
              <a:rPr lang="hu-HU" altLang="hu-HU" sz="3200" dirty="0"/>
              <a:t> </a:t>
            </a:r>
            <a:r>
              <a:rPr lang="hu-HU" altLang="hu-HU" sz="3200" dirty="0" err="1"/>
              <a:t>Markov</a:t>
            </a:r>
            <a:r>
              <a:rPr lang="hu-HU" altLang="hu-HU" sz="3200" dirty="0"/>
              <a:t> </a:t>
            </a:r>
            <a:r>
              <a:rPr lang="hu-HU" altLang="hu-HU" sz="3200" dirty="0" err="1"/>
              <a:t>models</a:t>
            </a:r>
            <a:r>
              <a:rPr lang="hu-HU" altLang="hu-HU" sz="3200" dirty="0"/>
              <a:t> </a:t>
            </a:r>
            <a:br>
              <a:rPr lang="hu-HU" altLang="hu-HU" sz="3200" dirty="0"/>
            </a:br>
            <a:r>
              <a:rPr lang="hu-HU" altLang="hu-HU" sz="3200" dirty="0" err="1"/>
              <a:t>for</a:t>
            </a:r>
            <a:r>
              <a:rPr lang="hu-HU" altLang="hu-HU" sz="3200" dirty="0"/>
              <a:t> </a:t>
            </a:r>
            <a:r>
              <a:rPr lang="hu-HU" altLang="hu-HU" sz="3200" dirty="0" err="1"/>
              <a:t>speech</a:t>
            </a:r>
            <a:r>
              <a:rPr lang="hu-HU" altLang="hu-HU" sz="3200" dirty="0"/>
              <a:t> </a:t>
            </a:r>
            <a:r>
              <a:rPr lang="hu-HU" altLang="hu-HU" sz="3200" dirty="0" err="1"/>
              <a:t>recognition</a:t>
            </a:r>
            <a:endParaRPr lang="hu-HU" altLang="hu-H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643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isolated speech recognition, we evaluated the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of each word, and we selected the one with 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largest probability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continuous speech, one word follows the other, so we have one huge model, a loop created from the words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Recognizing an observation sequence of duration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examining all state sequences of duration T in the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 and find the one with the highest probability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search is also known as decoding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huge graphs this can be very slow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the help of the dictionary and the language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the search space increases exponentially with duration 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model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search only phone sequences that correspond to correct words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word sequences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taken into consideration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language model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moving from one word to the another, the probability of the path is multiplied by the word transition probability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LVCSR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1490365"/>
            <a:ext cx="1071456" cy="1063857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7" y="2928939"/>
            <a:ext cx="2232248" cy="210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224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6430" cy="4716487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graph can also be displayed in an “unwrapped” form as a search tree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dots correspond to word endings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restrictions, the tree grows exponentially as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go ahead in time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decoder which is both fast and has a small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memory requirement is technically the most complicated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developing a speech recognition system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search tree can be dynamically extended on the 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 side, and dynamically decomposed on the back side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search process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with these sophisticated implementations, examining all possible paths is not possible, so we have to apply search space reduction methods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search methods and the search space reduction (pruning) methods are essentially the same as the well-known search methods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breadth-first search, depth-first search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little modifications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Decoding and search space reduction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600" y="1916832"/>
            <a:ext cx="22479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43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6541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more widespread solution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it is called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time-synchronous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expand all paths in parallel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moving one step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observation vector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ahead in time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basically an extension to the Viterbi algorithm, so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it can go through word boundaries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original algorithm is extended by dynamic tree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and pruning components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to reduce the search space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parameter is 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path has a probability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denote the probability of the best path by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retain only those paths for which the probability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satisfies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–b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might loose the best path, but it works well in practice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tuning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balance between fast and accurate operation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Breadth-first search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50" y="1413367"/>
            <a:ext cx="225742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863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366271"/>
            <a:ext cx="836541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always expand the best path so far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really depth-first, rather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best-first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search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speech recognition it is called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decoding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ordered list, where we store the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examined path candidates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always expand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uppermost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likely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limit the size of the stack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remove the most likely path from the stack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expand it, and put the expansions back in the stack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re-order the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keeping only the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paths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pruning we prune by the probability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by the number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decoding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probabilities of the paths with different durations are not really comparable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this solution creates separate stacks for all possible durations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improved further if we find a good heuristics to estimate the probability of the remaining path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(A*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2722" y="59157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Depth-first search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950" y="1413367"/>
            <a:ext cx="2257425" cy="2590800"/>
          </a:xfrm>
          <a:prstGeom prst="rect">
            <a:avLst/>
          </a:prstGeom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6662" y="3976423"/>
            <a:ext cx="7429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91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6541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we want to combine different search algorithms of different models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we might have two quite different search algorithms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we might have a fast but inaccurate, and a slow but accurate model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simplest solution to combine them is to apply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multi-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First, we perform the recognition with one of the models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the fast but inaccurate model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output, we return not only the best path, but the N best paths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evaluate the second, slower but more accurate model only over the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hypoteses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retained by the first model (so we use the first model to reduce the hypothesis space)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-best paths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stored in the form of 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„N-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also store them as a word lattice, which is harder to read for humans, but it is more dense and more efficient for further processing by computers (example on next slide)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also use 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 when we want to post-process the output of the recognizer by some linguistic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syntactic/semantic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cannot be directly combined by the recognizer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Multi-pass search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68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N-</a:t>
            </a:r>
            <a:r>
              <a:rPr lang="hu-HU" altLang="hu-HU" sz="3600" dirty="0" err="1">
                <a:solidFill>
                  <a:schemeClr val="tx1"/>
                </a:solidFill>
              </a:rPr>
              <a:t>best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list</a:t>
            </a:r>
            <a:r>
              <a:rPr lang="hu-HU" altLang="hu-HU" sz="3600" dirty="0">
                <a:solidFill>
                  <a:schemeClr val="tx1"/>
                </a:solidFill>
              </a:rPr>
              <a:t>, N-</a:t>
            </a:r>
            <a:r>
              <a:rPr lang="hu-HU" altLang="hu-HU" sz="3600" dirty="0" err="1">
                <a:solidFill>
                  <a:schemeClr val="tx1"/>
                </a:solidFill>
              </a:rPr>
              <a:t>best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lattice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473058"/>
              </p:ext>
            </p:extLst>
          </p:nvPr>
        </p:nvGraphicFramePr>
        <p:xfrm>
          <a:off x="412309" y="2031880"/>
          <a:ext cx="8319381" cy="2886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Bitkép" r:id="rId4" imgW="8047619" imgH="2790476" progId="Paint.Picture">
                  <p:embed/>
                </p:oleObj>
              </mc:Choice>
              <mc:Fallback>
                <p:oleObj name="Bitkép" r:id="rId4" imgW="8047619" imgH="2790476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309" y="2031880"/>
                        <a:ext cx="8319381" cy="28863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2146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39552" y="1189037"/>
            <a:ext cx="8365410" cy="4479925"/>
          </a:xfrm>
        </p:spPr>
        <p:txBody>
          <a:bodyPr/>
          <a:lstStyle/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HTK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breadth-first search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Extends 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 so that it can go through word boundaries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are little records that traverse the graph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store the probability of the path traversed so far,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visited words and their star-end times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operation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ahead one step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synchrony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breadth-first search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actual probability is multiplied by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emission probability of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prob.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implemented as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logprob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forks copies of the token are created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path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expanding paths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two tokens meat and they store the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word sequence, we keep only the one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maximum probability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or words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(□),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store the word in the token and apply the LM probability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each step, we can discard the low probability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token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we processed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altLang="hu-H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throw all tokens that are not at word ending positions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(□)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all tokens start with the same word, we can display the word and free up memory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07457" y="541338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The </a:t>
            </a:r>
            <a:r>
              <a:rPr lang="hu-HU" altLang="hu-HU" sz="3600" dirty="0" err="1">
                <a:solidFill>
                  <a:schemeClr val="tx1"/>
                </a:solidFill>
              </a:rPr>
              <a:t>token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passing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en-US" altLang="hu-HU" sz="3600" dirty="0">
                <a:solidFill>
                  <a:schemeClr val="tx1"/>
                </a:solidFill>
              </a:rPr>
              <a:t>algorithm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AFF58F58-51B2-4485-BB77-50EA5BB48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492896"/>
            <a:ext cx="3672408" cy="2492902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258BD465-C2DD-4A06-9A14-5C3D8E25AA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1299" y="5075086"/>
            <a:ext cx="23526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00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7989718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HMM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similar to an automaton, but there are important differences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automaton is 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acceptor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“swallows” the incoming symbols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finite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automata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acceptor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WFSA)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extensions of classic automata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allows assigning weights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our case, probabilities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state transitions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this extension, they can represent Markov chains with them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the HMMs also have emissions…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further extension to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WFSA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obtain the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finite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transducer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WFST)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Besides the input symbol and the weight, there is also an output symbol assigned to each state transition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WFST can transform an input sequence into an output sequence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shown that any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HMM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represented by an equivalent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WFST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Weighted finite state transducers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60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6541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continuous speech recognition we have to combine several model components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model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specifies how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words follow each other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lexicon or pronunciation dictionary;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may have several pronunciations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assigned probabilities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context-dependent phone models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have several models for the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phone, depending on the context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phone model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HMM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of the above components can be represented as a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WFST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should be embedded into each other to obtain the final large graph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have to perform the Viterbi search in this huge compound graph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WFST</a:t>
            </a:r>
            <a:r>
              <a:rPr lang="en-US" altLang="hu-HU" sz="3600" dirty="0">
                <a:solidFill>
                  <a:schemeClr val="tx1"/>
                </a:solidFill>
              </a:rPr>
              <a:t>s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en-US" altLang="hu-HU" sz="3600" dirty="0">
                <a:solidFill>
                  <a:schemeClr val="tx1"/>
                </a:solidFill>
              </a:rPr>
              <a:t>in speech recognition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FF733216-CF9D-419B-9DDA-A8B865DA1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570" y="1955329"/>
            <a:ext cx="3803942" cy="258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912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6541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WFST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search graph is obtained as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min(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(H○C ○ L ○ G)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○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denotes composition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composition, the resulting graph should be made deterministic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performed by the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Finally, the graph can be minimized (min), which may significantly reduce its size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exist standard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WFST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libraries to perform these operations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use these, then we won’t have to implement all the graph construction steps for building the recognition graph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why (for example) the popular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Kaldi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speech recognizer implements its decoder via WFSTs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 reading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https://medium.com/@jonathan_hui/speech-recognition-weighted-finite-state-transducers-wfst-a4ece08a89b7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WFST</a:t>
            </a:r>
            <a:r>
              <a:rPr lang="en-US" altLang="hu-HU" sz="3600" dirty="0">
                <a:solidFill>
                  <a:schemeClr val="tx1"/>
                </a:solidFill>
              </a:rPr>
              <a:t>s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en-US" altLang="hu-HU" sz="3600" dirty="0">
                <a:solidFill>
                  <a:schemeClr val="tx1"/>
                </a:solidFill>
              </a:rPr>
              <a:t>in speech recognition </a:t>
            </a:r>
            <a:r>
              <a:rPr lang="hu-HU" altLang="hu-HU" sz="36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0956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previous lecture introduced the general mathematical background of Hidden Markov Models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also brought a lot of examples from speech recognition, so you may now guess how HMMs are applied to speech signals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 we see how they are applied specifically to speech recognition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Obviously, the observation vectors will correspond to the spectral feature vectors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how many states do we need, and what should they correspond to?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should the topology (structure) of the model be?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optimal models for words of phones?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recognizing continuous speech, how can we construct words and sentences from the phones, and how can we perform the recognition?</a:t>
            </a: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Introduction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642454"/>
          </a:xfrm>
        </p:spPr>
        <p:txBody>
          <a:bodyPr/>
          <a:lstStyle/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 first assume that we want to recognize only a small set of isolated words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we can use the same recognition scheme as that we used for DTW, simply replacing the templates by HMMs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each word we assign 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we train this model with the examples that belong to this words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recognition phase, we compare the incoming unknown sequence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each model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we calculate the probability that the actual observation sequence was generated by the given model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the 1</a:t>
            </a:r>
            <a:r>
              <a:rPr lang="en-US" altLang="hu-HU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problem, calculating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P(O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λ)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multiply this value by the prior probability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P(λ)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Bayes rule we discussed earlier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way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apart from the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P(O)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multiplier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obtain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P(λ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each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rule,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should select the model with the maximal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P(λ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result of the recognition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Recognizing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isolated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words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65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860503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proposed model structure for words?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from an old book, for short words consisting of 1-2 phones:</a:t>
            </a: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Topology: always goes from the left to the right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either stay in the actual state for several steps, or move on to the right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may allow the skipping of states to handle pronunciation variants with dropped phones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state should model short segments with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minimal spectral changes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Simplest case: 1 state / phone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we get better results using 2-3 states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phone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Explanation: If you exchange the order of vectors emitted in the same state, you obtain the same probability:  …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HMM</a:t>
            </a:r>
            <a:r>
              <a:rPr lang="en-US" altLang="hu-HU" sz="3600" dirty="0">
                <a:solidFill>
                  <a:schemeClr val="tx1"/>
                </a:solidFill>
              </a:rPr>
              <a:t>s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for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en-US" altLang="hu-HU" sz="3600" dirty="0">
                <a:solidFill>
                  <a:schemeClr val="tx1"/>
                </a:solidFill>
              </a:rPr>
              <a:t>isolated word recognition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4097383"/>
            <a:ext cx="2971800" cy="153352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2348880"/>
            <a:ext cx="5215436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1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if we want to recognize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whole sentences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sequences of words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built over a vocabulary of hundred thousands of words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LVCSR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this, we have to change the models, the training and the recognition process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impossible to collect enough training samples for all possible words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to build our systems from smaller units, phone-level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increases the number of training samples per model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train these phone models in a special way, using embedded training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recognition, we cannot calculate the probability of each possible sentence, and then choose the one with the largest probability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calculating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P(o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λ)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just look for the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sequence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largest probability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the 2</a:t>
            </a:r>
            <a:r>
              <a:rPr lang="en-US" altLang="hu-HU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of HMMs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construct one huge model (graph) from the phone models, and the recognition task can be formulated as a search problem in this graph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 is frequently called “decoding”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context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Large vocabulary continuous speech recognition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6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 of words, we create models for shorter units, the phones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simplest approach would be to have a one-state model for each phone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stays in the state for a couple of steps, then moves on (leaves the phone)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„3-state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left-to-right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gives slightly better results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Phone models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422" y="2569472"/>
            <a:ext cx="2376264" cy="95050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148" y="3929812"/>
            <a:ext cx="2781300" cy="77152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5098" y="2486208"/>
            <a:ext cx="1657350" cy="1038225"/>
          </a:xfrm>
          <a:prstGeom prst="rect">
            <a:avLst/>
          </a:prstGeom>
        </p:spPr>
      </p:pic>
      <p:sp>
        <p:nvSpPr>
          <p:cNvPr id="12" name="Content Placeholder 11"/>
          <p:cNvSpPr txBox="1">
            <a:spLocks/>
          </p:cNvSpPr>
          <p:nvPr/>
        </p:nvSpPr>
        <p:spPr bwMode="auto">
          <a:xfrm>
            <a:off x="3495603" y="3917776"/>
            <a:ext cx="5122912" cy="84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Explanation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due to coarticulation, the beginning and end of the phone is modified by the neighboring phones, it is worth modelling the parts separately</a:t>
            </a:r>
            <a:endParaRPr lang="hu-HU" altLang="hu-HU" sz="16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5616" y="4844858"/>
            <a:ext cx="1224136" cy="1685175"/>
          </a:xfrm>
          <a:prstGeom prst="rect">
            <a:avLst/>
          </a:prstGeom>
        </p:spPr>
      </p:pic>
      <p:sp>
        <p:nvSpPr>
          <p:cNvPr id="15" name="Content Placeholder 11"/>
          <p:cNvSpPr txBox="1">
            <a:spLocks/>
          </p:cNvSpPr>
          <p:nvPr/>
        </p:nvSpPr>
        <p:spPr bwMode="auto">
          <a:xfrm>
            <a:off x="2140471" y="4732701"/>
            <a:ext cx="6511552" cy="1660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Explanation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one-state model, the probability of generating a phone with duration </a:t>
            </a:r>
            <a:r>
              <a:rPr lang="hu-HU" alt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t-1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gives an exponential duration model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the model will prefer shorter phones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if you create a histogram of phone durations over some database, you will get figures like that shown on the left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-state model, each phone must consist of at least 3 vectors, so this slightly corrects the exponential model at the durations of 1-2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16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b="1" dirty="0">
              <a:latin typeface="Sentinel Book"/>
            </a:endParaRPr>
          </a:p>
          <a:p>
            <a:pPr eaLnBrk="1" hangingPunct="1"/>
            <a:endParaRPr lang="hu-HU" altLang="hu-HU" b="1" dirty="0">
              <a:latin typeface="Sentinel Book"/>
            </a:endParaRPr>
          </a:p>
        </p:txBody>
      </p:sp>
    </p:spTree>
    <p:extLst>
      <p:ext uri="{BB962C8B-B14F-4D97-AF65-F5344CB8AC3E}">
        <p14:creationId xmlns:p14="http://schemas.microsoft.com/office/powerpoint/2010/main" val="3679388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133734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train each phone model separately, we should collect training samples for each of them 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would have to cut our training recordings into pieces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at least we would have to annotate the position of each phone, which would require enormous amount of manual work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Fortunately, we can do it the other way round, so instead of slicing up the sound recordings,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also concatenate the phone models!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training recording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a whole sentence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connect the corresponding phone models to get the correct model of the sentence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 eaLnBrk="1" hangingPunct="1"/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 if I have a recording of the word “dog”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then I connect the phone models</a:t>
            </a:r>
            <a:b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train this connected model with the recording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called “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embedded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we train the phone models implicitly, embedded into a longer sequence of models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course, after training the models they can be taken apart again, and we can construct new words or sentences from them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allows us to recognize words that were not present in the training database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Embedded training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475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6430" cy="5003800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training algorithm is iterative, so it requires initial parameter values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a sequence of observation vectors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corresponding sequence of connected phone models, but we don’t know the actual position of the phones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Naive approach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assume that each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 has the same length, and divide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recording into uniform chunks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 the models using these chunks, this way we will get the initial values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short recordings, especially at the beginning and end,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uniform segmentation will be more or less correct; the longer the recording the larger the chance is that we get an incorrect alignment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start”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initialization in HTK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initializes all phone models with the same set of parameters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Estimating the emission distributions</a:t>
            </a:r>
            <a:r>
              <a:rPr lang="hu-HU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fits a Gaussian curve on ALL the training vectors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Estimating the probability of staying and moving: it uses the same values for all states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we fit these uniform phone models to the actual training data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we obtain a uniform division, very similar to uniform segmentation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Initialization of embedded training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2470135"/>
            <a:ext cx="2016224" cy="98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206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133734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from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start”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initialization, why does the training converge?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assume that we are starting the training from uniform segmentation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above example, the models of 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 E, N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correct training examples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receives some incorrect vectors, but the correct ones are still in majority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training the models with this segmentation, we realign the models, for example by using the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steps is known as forced alignment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phone sequence is given and we want to force this to the actual observation sequence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model topology is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left-to-right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even skipping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states is not allowed,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can only play with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shitfting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boundaries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above example, it will obtain the proper alignment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model topology is so restricted, and at least some models are relatively well initialized, the alignment will gradually improve during the realignment steps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Initialization of embedded training </a:t>
            </a:r>
            <a:r>
              <a:rPr lang="hu-HU" altLang="hu-HU" sz="3600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9669" y="2132857"/>
            <a:ext cx="1919405" cy="936103"/>
          </a:xfrm>
          <a:prstGeom prst="rect">
            <a:avLst/>
          </a:prstGeom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9481" y="4725144"/>
            <a:ext cx="24669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424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23548</TotalTime>
  <Words>2836</Words>
  <Application>Microsoft Office PowerPoint</Application>
  <PresentationFormat>Diavetítés a képernyőre (4:3 oldalarány)</PresentationFormat>
  <Paragraphs>196</Paragraphs>
  <Slides>19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8" baseType="lpstr">
      <vt:lpstr>Arial</vt:lpstr>
      <vt:lpstr>Calibri</vt:lpstr>
      <vt:lpstr>Constantia</vt:lpstr>
      <vt:lpstr>Sentinel Book</vt:lpstr>
      <vt:lpstr>Times New Roman</vt:lpstr>
      <vt:lpstr>Verdana</vt:lpstr>
      <vt:lpstr>Wingdings 2</vt:lpstr>
      <vt:lpstr>Áramlás</vt:lpstr>
      <vt:lpstr>Bitkép</vt:lpstr>
      <vt:lpstr>Application of Hidden Markov models  for speech recognition</vt:lpstr>
      <vt:lpstr>Introduction</vt:lpstr>
      <vt:lpstr>Recognizing isolated words</vt:lpstr>
      <vt:lpstr>HMMs for isolated word recognition</vt:lpstr>
      <vt:lpstr>Large vocabulary continuous speech recognition</vt:lpstr>
      <vt:lpstr>Phone models</vt:lpstr>
      <vt:lpstr>Embedded training</vt:lpstr>
      <vt:lpstr>Initialization of embedded training</vt:lpstr>
      <vt:lpstr>Initialization of embedded training 2</vt:lpstr>
      <vt:lpstr>LVCSR</vt:lpstr>
      <vt:lpstr>Decoding and search space reduction</vt:lpstr>
      <vt:lpstr>Breadth-first search</vt:lpstr>
      <vt:lpstr>Depth-first search</vt:lpstr>
      <vt:lpstr>Multi-pass search</vt:lpstr>
      <vt:lpstr>N-best list, N-best lattice</vt:lpstr>
      <vt:lpstr>The token passing algorithm</vt:lpstr>
      <vt:lpstr>Weighted finite state transducers</vt:lpstr>
      <vt:lpstr>WFSTs in speech recognition</vt:lpstr>
      <vt:lpstr>WFSTs in speech recognition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Karácsony Csilla</cp:lastModifiedBy>
  <cp:revision>1430</cp:revision>
  <dcterms:created xsi:type="dcterms:W3CDTF">2011-08-30T15:18:14Z</dcterms:created>
  <dcterms:modified xsi:type="dcterms:W3CDTF">2020-10-25T19:26:30Z</dcterms:modified>
</cp:coreProperties>
</file>