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2020. 10. 11.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4.wmf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3.wmf"/><Relationship Id="rId10" Type="http://schemas.openxmlformats.org/officeDocument/2006/relationships/image" Target="../media/image15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en-US" altLang="hu-HU" sz="3200" dirty="0"/>
              <a:t>Dynamic Time Warping, DTW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path restrictions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the continuity constraints, the path cannot reach certain parts of the plane; The grey shaded area shows the reachable points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global path constraints do not allow forming pairs for which the absolute time distance is too large. Formally: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figure this means that the two corners of the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paralelogram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cut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we do not allow the path to stray too far from the diagonal that corresponds to linear time warping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Path constraints</a:t>
            </a:r>
            <a:r>
              <a:rPr lang="hu-HU" altLang="hu-HU" sz="3600" dirty="0">
                <a:solidFill>
                  <a:schemeClr val="tx1"/>
                </a:solidFill>
              </a:rPr>
              <a:t> 3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9" name="Kép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44561"/>
            <a:ext cx="2491740" cy="212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7984" y="5141718"/>
            <a:ext cx="9217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37524"/>
              </p:ext>
            </p:extLst>
          </p:nvPr>
        </p:nvGraphicFramePr>
        <p:xfrm>
          <a:off x="4654352" y="5141718"/>
          <a:ext cx="1180297" cy="303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5" imgW="1002865" imgH="253890" progId="Equation.3">
                  <p:embed/>
                </p:oleObj>
              </mc:Choice>
              <mc:Fallback>
                <p:oleObj name="Equation" r:id="rId5" imgW="1002865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352" y="5141718"/>
                        <a:ext cx="1180297" cy="303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579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van be refined further by mapping weights to the steps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use the weights to punish the unlikely steps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those that deviate from the diagonal steps corresponding to linear stretching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other hand, the weights helps us make 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paths more comparable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longer paths we have to add up more values, so we are more likely to get a larger distance than for shorter paths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example of step weighting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distance function that incorporates the weights will look like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normalize the different paths, that is, to make the paths of different length more comparable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Weighting the steps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7984" y="5141718"/>
            <a:ext cx="9217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3968" y="3737199"/>
            <a:ext cx="942975" cy="809625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59832" y="4976288"/>
            <a:ext cx="93838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867218"/>
              </p:ext>
            </p:extLst>
          </p:nvPr>
        </p:nvGraphicFramePr>
        <p:xfrm>
          <a:off x="3059832" y="4976288"/>
          <a:ext cx="2313677" cy="753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2108200" imgH="685800" progId="Equation.3">
                  <p:embed/>
                </p:oleObj>
              </mc:Choice>
              <mc:Fallback>
                <p:oleObj name="Equation" r:id="rId5" imgW="2108200" imgH="685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6288"/>
                        <a:ext cx="2313677" cy="753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481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defined the algorithm, but can we evaluate it in a fast way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possible paths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constraints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(NM)</a:t>
            </a:r>
            <a:r>
              <a:rPr lang="hu-HU" altLang="hu-H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constraints discard several paths, but their number is still exponential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ctors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one second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above number is too large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we have to repeat the calculation for ALL the references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Fortunately, the minimum cost of all the paths 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(n, m)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calculated recursively from the minimum costs of the paths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„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ancestors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(n, m)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/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calculated with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operations instead of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(NM)</a:t>
            </a:r>
            <a:r>
              <a:rPr lang="hu-HU" altLang="hu-H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programming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the method is called dynamic programming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Efficient computation of </a:t>
            </a:r>
            <a:r>
              <a:rPr lang="hu-HU" altLang="hu-HU" sz="3600" dirty="0">
                <a:solidFill>
                  <a:schemeClr val="tx1"/>
                </a:solidFill>
              </a:rPr>
              <a:t>DTW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7984" y="5141718"/>
            <a:ext cx="9217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59832" y="4976288"/>
            <a:ext cx="93838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3933056"/>
            <a:ext cx="2298096" cy="1830816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63402" y="5184097"/>
            <a:ext cx="91047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366807"/>
              </p:ext>
            </p:extLst>
          </p:nvPr>
        </p:nvGraphicFramePr>
        <p:xfrm>
          <a:off x="878782" y="4218320"/>
          <a:ext cx="3536390" cy="49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" imgW="2730500" imgH="381000" progId="Equation.3">
                  <p:embed/>
                </p:oleObj>
              </mc:Choice>
              <mc:Fallback>
                <p:oleObj name="Equation" r:id="rId5" imgW="27305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782" y="4218320"/>
                        <a:ext cx="3536390" cy="49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775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still use DTW when we have more than one training samples for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recognition units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idea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create the reference pattern by taking the mean of the corresponding samples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Problem: our samples are vector sequences, their length may be different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define the mean of two samples the following way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best alignment of the two sequences using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DTW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the reference taking the average of the vector pairs mapped together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have more than two samples, then we can add them to the reference one by one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of the first two samples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 =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of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and the third sample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 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Forming reference patterns from </a:t>
            </a:r>
            <a:br>
              <a:rPr lang="en-US" altLang="hu-HU" sz="3600" dirty="0">
                <a:solidFill>
                  <a:schemeClr val="tx1"/>
                </a:solidFill>
              </a:rPr>
            </a:br>
            <a:r>
              <a:rPr lang="en-US" altLang="hu-HU" sz="3600" dirty="0">
                <a:solidFill>
                  <a:schemeClr val="tx1"/>
                </a:solidFill>
              </a:rPr>
              <a:t>many samples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79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words may have two different pronunciations; we can create more than one references for this word using a sort of online clustering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take the first sample as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#1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the next sample, match it with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DTW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their distance is below a threshold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#1 =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mean(reference, sample)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their distance is large, we create a new 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#2 =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 on, each new sample is either fused with one of the existing references, or a new reference is created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references are created by a sort of statistical method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is the simplest from of statistics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…);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next, we will move to the statistics (machine learning) based methods, which apply more professional techniques to estimate the distribution of the training samples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machine learning will also exclude the need for manually tuning parameters like the weights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path shapes (well, sort of…)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Forming reference patterns from </a:t>
            </a:r>
            <a:br>
              <a:rPr lang="en-US" altLang="hu-HU" sz="3600" dirty="0">
                <a:solidFill>
                  <a:schemeClr val="tx1"/>
                </a:solidFill>
              </a:rPr>
            </a:br>
            <a:r>
              <a:rPr lang="en-US" altLang="hu-HU" sz="3600" dirty="0">
                <a:solidFill>
                  <a:schemeClr val="tx1"/>
                </a:solidFill>
              </a:rPr>
              <a:t>many samples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9988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9748" y="1916832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simplest pattern recognition approach that does not require expert knowledge is based on comparing patterns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learning phase we store one example (reference pattern) for each unit that we intend to recognize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recognition phase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unknown input is compared with each stored reference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one which is the most similar is returned as output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accuracy of the system will depend on the accuracy of the actual similarity metric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measure) used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consider this as an extreme case of machine learning where there is only one example for each class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speech recognition, the most successful template matching algorithm was the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warping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DTW)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or short expression were used as the units of recognition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19748" y="1201907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Pattern recognition by </a:t>
            </a:r>
            <a:br>
              <a:rPr lang="en-US" altLang="hu-HU" sz="3600" dirty="0">
                <a:solidFill>
                  <a:schemeClr val="tx1"/>
                </a:solidFill>
              </a:rPr>
            </a:br>
            <a:r>
              <a:rPr lang="en-US" altLang="hu-HU" sz="3600" dirty="0">
                <a:solidFill>
                  <a:schemeClr val="tx1"/>
                </a:solidFill>
              </a:rPr>
              <a:t>Template Matching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assume that the words have gone through feature extraction, so they are given as sequences of spectral vectors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R: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T: test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to define a distance function that measures the similarity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(difference) of two words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mathematical requirements of a distance function </a:t>
            </a:r>
            <a:r>
              <a:rPr lang="en-US" alt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Non-negative and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d(R,T)=0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and only if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R=T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Symmetric: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d(R,T)=d(T,R)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Satisfies the triangle inequality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Distance functions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636912"/>
            <a:ext cx="3413944" cy="1637129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248" y="4653136"/>
            <a:ext cx="1512168" cy="180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5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construct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D(R,T)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of two words from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d(R(i), T(j))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distances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Ideally,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small when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R(i)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T(j)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belong to the same phone, and d is large when they are from different phones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several distant functions were proposed, depending on the actual preprocessing method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are not symmetric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that case they should be called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rather than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for cepstral vectors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[n], c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[n])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weighted Euclidean distance works fine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Local distance functions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880457"/>
            <a:ext cx="2160240" cy="1555161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023468"/>
              </p:ext>
            </p:extLst>
          </p:nvPr>
        </p:nvGraphicFramePr>
        <p:xfrm>
          <a:off x="3132632" y="5702450"/>
          <a:ext cx="2333377" cy="596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5" imgW="1676400" imgH="431800" progId="Equation.3">
                  <p:embed/>
                </p:oleObj>
              </mc:Choice>
              <mc:Fallback>
                <p:oleObj name="Equation" r:id="rId5" imgW="16764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632" y="5702450"/>
                        <a:ext cx="2333377" cy="5966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229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define the distance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D(R,T)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two sequences from the local distances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d(R(i), T(j))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vetros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pairs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take the sum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distances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sequences may have different lengths: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N!=M</a:t>
            </a:r>
          </a:p>
          <a:p>
            <a:pPr lvl="2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stretch the shorter one linearly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the pair of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R(i)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(i*M/N))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talking rate may change within the word, so with a linear stretching it may occur that vectors from different phones get paired, even when the two words are the same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the red pairs in the image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we can obtain a non-zero distance even when the two words are the same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Linear time warping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04864"/>
            <a:ext cx="3456384" cy="175851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3140968"/>
            <a:ext cx="1584176" cy="56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9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robl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don’t know the position of the phones within the words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we cannot find the optimal pairs of the vectors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calculate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pairings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define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D(R,T)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the minimum of these distances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sense in this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two words are the same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get the smallest distance when each vector is paired with a vector from the same phone (see left)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two words are different, no pairing can return a small distance (see right)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return to such cases like “ten” – “net”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basic idea of time warping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1" y="4221089"/>
            <a:ext cx="2160240" cy="182919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615" y="4176347"/>
            <a:ext cx="2186665" cy="183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formalize the concept, we introduce a shared time axis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 (k=1…K)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compare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pairs of vectors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i(k)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j(k)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will tell the index of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actual vector taken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instance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way, any possible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pairing can be defined by specifying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i(k)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j(k)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Placing the elements of R along axis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elements of T along 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warping corresponds to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path in the figure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global distance for  a given path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distance of R and T is defined as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Formalizing the DTW concept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67944" y="25649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56655"/>
              </p:ext>
            </p:extLst>
          </p:nvPr>
        </p:nvGraphicFramePr>
        <p:xfrm>
          <a:off x="4094658" y="2566111"/>
          <a:ext cx="978525" cy="259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Equation" r:id="rId4" imgW="787058" imgH="203112" progId="Equation.3">
                  <p:embed/>
                </p:oleObj>
              </mc:Choice>
              <mc:Fallback>
                <p:oleObj name="Equation" r:id="rId4" imgW="787058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658" y="2566111"/>
                        <a:ext cx="978525" cy="259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364088" y="2569809"/>
            <a:ext cx="94265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034123"/>
              </p:ext>
            </p:extLst>
          </p:nvPr>
        </p:nvGraphicFramePr>
        <p:xfrm>
          <a:off x="5449010" y="2568565"/>
          <a:ext cx="973590" cy="254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Equation" r:id="rId6" imgW="837836" imgH="215806" progId="Equation.3">
                  <p:embed/>
                </p:oleObj>
              </mc:Choice>
              <mc:Fallback>
                <p:oleObj name="Equation" r:id="rId6" imgW="837836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010" y="2568565"/>
                        <a:ext cx="973590" cy="254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Kép 13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3183" y="3284984"/>
            <a:ext cx="259516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763687" y="5085183"/>
            <a:ext cx="960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474532"/>
              </p:ext>
            </p:extLst>
          </p:nvPr>
        </p:nvGraphicFramePr>
        <p:xfrm>
          <a:off x="1615475" y="4941168"/>
          <a:ext cx="195644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Equation" r:id="rId9" imgW="1714500" imgH="508000" progId="Equation.3">
                  <p:embed/>
                </p:oleObj>
              </mc:Choice>
              <mc:Fallback>
                <p:oleObj name="Equation" r:id="rId9" imgW="1714500" imgH="508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475" y="4941168"/>
                        <a:ext cx="195644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907704" y="5923485"/>
            <a:ext cx="10295612" cy="51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358878"/>
              </p:ext>
            </p:extLst>
          </p:nvPr>
        </p:nvGraphicFramePr>
        <p:xfrm>
          <a:off x="1979712" y="5802789"/>
          <a:ext cx="1954040" cy="457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Equation" r:id="rId11" imgW="1345616" imgH="317362" progId="Equation.3">
                  <p:embed/>
                </p:oleObj>
              </mc:Choice>
              <mc:Fallback>
                <p:oleObj name="Equation" r:id="rId11" imgW="1345616" imgH="3173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802789"/>
                        <a:ext cx="1954040" cy="457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3591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Formally, we should evaluate all possible paths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when we match speech signals, many possible paths simply make no sense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mapping all elements of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T(1))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introduce constraints to remove the nonsense paths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Endpoint constraints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pair of the first vector should be the first vector of the other sample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 last vector should be paired to the last vector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figure, this means that all paths should start from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(1,1)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end in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(N,M)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Monotoni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city constraints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can become slower or faster, but is cannot turn back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i(k)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j(k)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onically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non-decreasing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figure, paths cannot turn back along any axis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ally: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Path constraints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731750"/>
              </p:ext>
            </p:extLst>
          </p:nvPr>
        </p:nvGraphicFramePr>
        <p:xfrm>
          <a:off x="2339752" y="4102142"/>
          <a:ext cx="3744417" cy="308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4" imgW="2654300" imgH="215900" progId="Equation.3">
                  <p:embed/>
                </p:oleObj>
              </mc:Choice>
              <mc:Fallback>
                <p:oleObj name="Equation" r:id="rId4" imgW="2654300" imgH="215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102142"/>
                        <a:ext cx="3744417" cy="3086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077197"/>
              </p:ext>
            </p:extLst>
          </p:nvPr>
        </p:nvGraphicFramePr>
        <p:xfrm>
          <a:off x="2389498" y="5922309"/>
          <a:ext cx="2981443" cy="33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6" imgW="1930400" imgH="215900" progId="Equation.3">
                  <p:embed/>
                </p:oleObj>
              </mc:Choice>
              <mc:Fallback>
                <p:oleObj name="Equation" r:id="rId6" imgW="19304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498" y="5922309"/>
                        <a:ext cx="2981443" cy="3377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834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continuity constraints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can become slower or faster, but its speed changes slowly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exclude all the paths that make quick changes, for example, paths that jump along any axis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constraints are hard to formalize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they are given by specifying the set of possible steps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short step sequences, for example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steps are given backwards, that is, we specify the possible previous positions for the actual position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soon learn why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Path constraints</a:t>
            </a:r>
            <a:r>
              <a:rPr lang="hu-HU" altLang="hu-HU" sz="3600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" name="Kép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7" y="3442690"/>
            <a:ext cx="3950096" cy="229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1986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22735</TotalTime>
  <Words>1732</Words>
  <Application>Microsoft Office PowerPoint</Application>
  <PresentationFormat>Diavetítés a képernyőre (4:3 oldalarány)</PresentationFormat>
  <Paragraphs>148</Paragraphs>
  <Slides>14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Equation</vt:lpstr>
      <vt:lpstr>Dynamic Time Warping, DTW</vt:lpstr>
      <vt:lpstr>Pattern recognition by  Template Matching</vt:lpstr>
      <vt:lpstr>Distance functions</vt:lpstr>
      <vt:lpstr>Local distance functions</vt:lpstr>
      <vt:lpstr>Linear time warping</vt:lpstr>
      <vt:lpstr>The basic idea of time warping</vt:lpstr>
      <vt:lpstr>Formalizing the DTW concept</vt:lpstr>
      <vt:lpstr>Path constraints</vt:lpstr>
      <vt:lpstr>Path constraints 2</vt:lpstr>
      <vt:lpstr>Path constraints 3</vt:lpstr>
      <vt:lpstr>Weighting the steps</vt:lpstr>
      <vt:lpstr>Efficient computation of DTW</vt:lpstr>
      <vt:lpstr>Forming reference patterns from  many samples</vt:lpstr>
      <vt:lpstr>Forming reference patterns from  many samples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1347</cp:revision>
  <dcterms:created xsi:type="dcterms:W3CDTF">2011-08-30T15:18:14Z</dcterms:created>
  <dcterms:modified xsi:type="dcterms:W3CDTF">2020-10-11T15:12:47Z</dcterms:modified>
</cp:coreProperties>
</file>