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9"/>
  </p:notesMasterIdLst>
  <p:handoutMasterIdLst>
    <p:handoutMasterId r:id="rId10"/>
  </p:handoutMasterIdLst>
  <p:sldIdLst>
    <p:sldId id="256" r:id="rId2"/>
    <p:sldId id="280" r:id="rId3"/>
    <p:sldId id="279" r:id="rId4"/>
    <p:sldId id="281" r:id="rId5"/>
    <p:sldId id="282" r:id="rId6"/>
    <p:sldId id="283" r:id="rId7"/>
    <p:sldId id="284" r:id="rId8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6" autoAdjust="0"/>
    <p:restoredTop sz="94660"/>
  </p:normalViewPr>
  <p:slideViewPr>
    <p:cSldViewPr>
      <p:cViewPr varScale="1">
        <p:scale>
          <a:sx n="81" d="100"/>
          <a:sy n="81" d="100"/>
        </p:scale>
        <p:origin x="150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4EC5DCC-6AD2-43D5-B6CC-1A3FB035902F}" type="datetimeFigureOut">
              <a:rPr lang="hu-HU"/>
              <a:pPr>
                <a:defRPr/>
              </a:pPr>
              <a:t>2020. 10. 11.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A522061-0A73-4C95-BAE8-371F659A6A6A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7C9E1D4-69CF-4A15-BD62-279D6296567E}" type="datetimeFigureOut">
              <a:rPr lang="hu-HU"/>
              <a:pPr>
                <a:defRPr/>
              </a:pPr>
              <a:t>2020. 10. 11.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u-H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DD81709D-B61D-47E0-AED2-21059CFF7E8B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/>
              <a:t>Alcím mintájának szerkesztése</a:t>
            </a:r>
            <a:endParaRPr lang="en-US"/>
          </a:p>
        </p:txBody>
      </p:sp>
      <p:sp>
        <p:nvSpPr>
          <p:cNvPr id="4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49564-DE40-42A4-B64B-1824335B4479}" type="datetime1">
              <a:rPr lang="hu-HU"/>
              <a:pPr>
                <a:defRPr/>
              </a:pPr>
              <a:t>2020. 10. 11.</a:t>
            </a:fld>
            <a:endParaRPr lang="hu-HU"/>
          </a:p>
        </p:txBody>
      </p:sp>
      <p:sp>
        <p:nvSpPr>
          <p:cNvPr id="5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E9B829AB-074C-47E4-8EC5-7EBFE800CBC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754182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AAAA8-F6FE-40F8-928D-35A5AE3884BF}" type="datetime1">
              <a:rPr lang="hu-HU"/>
              <a:pPr>
                <a:defRPr/>
              </a:pPr>
              <a:t>2020. 10. 11.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FF6C5-69AA-430F-8F77-3084186AD2AE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778894551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9A972-E753-4D30-8509-5A615B500E43}" type="datetime1">
              <a:rPr lang="hu-HU"/>
              <a:pPr>
                <a:defRPr/>
              </a:pPr>
              <a:t>2020. 10. 11.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82E6B-4F59-4718-A4AE-97A6268DFE2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83402419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3DD0F-E52C-44F0-AEE8-89BE8391FE90}" type="datetime1">
              <a:rPr lang="hu-HU"/>
              <a:pPr>
                <a:defRPr/>
              </a:pPr>
              <a:t>2020. 10. 11.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8B6BF-E366-432A-850D-34B79889A28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36711862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66EE4-2AE4-4EE2-A08A-342DEF978330}" type="datetime1">
              <a:rPr lang="hu-HU"/>
              <a:pPr>
                <a:defRPr/>
              </a:pPr>
              <a:t>2020. 10. 11.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9F436322-CD5C-48A8-A621-98067E2F7437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627191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F5807-DAEA-4D81-A265-B6A957B6D4E8}" type="datetime1">
              <a:rPr lang="hu-HU"/>
              <a:pPr>
                <a:defRPr/>
              </a:pPr>
              <a:t>2020. 10. 11.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A865D-5C7C-44FF-B512-D77D3B31140B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95107834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427C2-6C6B-4513-A318-108DD0A3B720}" type="datetime1">
              <a:rPr lang="hu-HU"/>
              <a:pPr>
                <a:defRPr/>
              </a:pPr>
              <a:t>2020. 10. 11.</a:t>
            </a:fld>
            <a:endParaRPr lang="hu-HU"/>
          </a:p>
        </p:txBody>
      </p:sp>
      <p:sp>
        <p:nvSpPr>
          <p:cNvPr id="8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F1CFD-484B-44D8-9E45-E5027DEEAB8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91567521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F468D-F9B5-46E0-AD69-24BE1DECE706}" type="datetime1">
              <a:rPr lang="hu-HU"/>
              <a:pPr>
                <a:defRPr/>
              </a:pPr>
              <a:t>2020. 10. 11.</a:t>
            </a:fld>
            <a:endParaRPr lang="hu-HU"/>
          </a:p>
        </p:txBody>
      </p:sp>
      <p:sp>
        <p:nvSpPr>
          <p:cNvPr id="4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FADD4A-6BFB-45A8-89C2-0FB577596FF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35730550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2ECDC-236E-41B9-AC3C-C90CF011C813}" type="datetime1">
              <a:rPr lang="hu-HU"/>
              <a:pPr>
                <a:defRPr/>
              </a:pPr>
              <a:t>2020. 10. 11.</a:t>
            </a:fld>
            <a:endParaRPr lang="hu-HU"/>
          </a:p>
        </p:txBody>
      </p:sp>
      <p:sp>
        <p:nvSpPr>
          <p:cNvPr id="3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5CD83B-3C70-44B7-B8C4-8D976E0234C5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6413266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4A8F5-83AC-4ED0-97E8-9FD49C0A38DA}" type="datetime1">
              <a:rPr lang="hu-HU"/>
              <a:pPr>
                <a:defRPr/>
              </a:pPr>
              <a:t>2020. 10. 11.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FD3E9-70DB-4912-A7B2-A41987F8913A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74723891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 sarkán kerekítve levágott téglalap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Derékszögű háromszög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Szabadkézi sokszög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/>
              <a:t>Kép beszúrásához kattintson az ikonra</a:t>
            </a:r>
            <a:endParaRPr lang="en-US" noProof="0" dirty="0"/>
          </a:p>
        </p:txBody>
      </p:sp>
      <p:sp>
        <p:nvSpPr>
          <p:cNvPr id="9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488A8-A055-497E-AC5E-046454789148}" type="datetime1">
              <a:rPr lang="hu-HU"/>
              <a:pPr>
                <a:defRPr/>
              </a:pPr>
              <a:t>2020. 10. 11.</a:t>
            </a:fld>
            <a:endParaRPr lang="hu-HU"/>
          </a:p>
        </p:txBody>
      </p:sp>
      <p:sp>
        <p:nvSpPr>
          <p:cNvPr id="10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DB8F4B52-FF9B-4D99-AC32-C4CFA322D11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50559554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Cím hely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  <a:endParaRPr lang="en-US" altLang="hu-HU"/>
          </a:p>
        </p:txBody>
      </p:sp>
      <p:sp>
        <p:nvSpPr>
          <p:cNvPr id="1029" name="Szöveg hely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  <a:endParaRPr lang="en-US" altLang="hu-HU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A07AE34A-622D-4DEC-B1B5-5BDF02A3D36B}" type="datetime1">
              <a:rPr lang="hu-HU"/>
              <a:pPr>
                <a:defRPr/>
              </a:pPr>
              <a:t>2020. 10. 11.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fld id="{2319844B-F395-4097-A726-583772F839E1}" type="slidenum">
              <a:rPr lang="hu-HU" altLang="hu-HU"/>
              <a:pPr/>
              <a:t>‹#›</a:t>
            </a:fld>
            <a:endParaRPr lang="hu-HU" altLang="hu-HU"/>
          </a:p>
        </p:txBody>
      </p:sp>
      <p:grpSp>
        <p:nvGrpSpPr>
          <p:cNvPr id="1033" name="Csoportba foglalás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1" r:id="rId1"/>
    <p:sldLayoutId id="2147484033" r:id="rId2"/>
    <p:sldLayoutId id="2147484042" r:id="rId3"/>
    <p:sldLayoutId id="2147484034" r:id="rId4"/>
    <p:sldLayoutId id="2147484035" r:id="rId5"/>
    <p:sldLayoutId id="2147484036" r:id="rId6"/>
    <p:sldLayoutId id="2147484037" r:id="rId7"/>
    <p:sldLayoutId id="2147484038" r:id="rId8"/>
    <p:sldLayoutId id="2147484043" r:id="rId9"/>
    <p:sldLayoutId id="2147484039" r:id="rId10"/>
    <p:sldLayoutId id="2147484040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11"/>
          <p:cNvSpPr>
            <a:spLocks noGrp="1"/>
          </p:cNvSpPr>
          <p:nvPr>
            <p:ph idx="1"/>
          </p:nvPr>
        </p:nvSpPr>
        <p:spPr>
          <a:xfrm>
            <a:off x="457200" y="2924175"/>
            <a:ext cx="8229600" cy="3400425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hu-HU" altLang="hu-HU" sz="2400" dirty="0">
                <a:latin typeface="Verdana" panose="020B0604030504040204" pitchFamily="34" charset="0"/>
              </a:rPr>
              <a:t>Tóth László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hu-HU" altLang="hu-HU" sz="2400" dirty="0">
                <a:latin typeface="Verdana" panose="020B0604030504040204" pitchFamily="34" charset="0"/>
              </a:rPr>
              <a:t>Számítógépes Algoritmusok és Mesterséges Intelligencia Tanszék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dirty="0">
              <a:latin typeface="Sentinel Book"/>
            </a:endParaRPr>
          </a:p>
          <a:p>
            <a:pPr eaLnBrk="1" hangingPunct="1"/>
            <a:endParaRPr lang="hu-HU" altLang="hu-HU" dirty="0">
              <a:latin typeface="Sentinel Book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5124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Cím 8"/>
          <p:cNvSpPr>
            <a:spLocks noGrp="1"/>
          </p:cNvSpPr>
          <p:nvPr>
            <p:ph type="title"/>
          </p:nvPr>
        </p:nvSpPr>
        <p:spPr>
          <a:xfrm>
            <a:off x="468313" y="1844675"/>
            <a:ext cx="8229600" cy="649288"/>
          </a:xfrm>
        </p:spPr>
        <p:txBody>
          <a:bodyPr/>
          <a:lstStyle/>
          <a:p>
            <a:pPr algn="ctr" eaLnBrk="1" hangingPunct="1"/>
            <a:r>
              <a:rPr lang="hu-HU" altLang="hu-HU" sz="3200" dirty="0" err="1"/>
              <a:t>Speech</a:t>
            </a:r>
            <a:r>
              <a:rPr lang="hu-HU" altLang="hu-HU" sz="3200" dirty="0"/>
              <a:t> </a:t>
            </a:r>
            <a:r>
              <a:rPr lang="hu-HU" altLang="hu-HU" sz="3200" dirty="0" err="1"/>
              <a:t>Recognition</a:t>
            </a:r>
            <a:r>
              <a:rPr lang="hu-HU" altLang="hu-HU" sz="3200" dirty="0"/>
              <a:t> </a:t>
            </a:r>
            <a:r>
              <a:rPr lang="hu-HU" altLang="hu-HU" sz="3200" dirty="0" err="1"/>
              <a:t>Approaches</a:t>
            </a:r>
            <a:r>
              <a:rPr lang="hu-HU" altLang="hu-HU" sz="3200" dirty="0"/>
              <a:t> and </a:t>
            </a:r>
            <a:br>
              <a:rPr lang="hu-HU" altLang="hu-HU" sz="3200" dirty="0"/>
            </a:br>
            <a:r>
              <a:rPr lang="hu-HU" altLang="hu-HU" sz="3200" dirty="0" err="1"/>
              <a:t>Recognizer</a:t>
            </a:r>
            <a:r>
              <a:rPr lang="hu-HU" altLang="hu-HU" sz="3200" dirty="0"/>
              <a:t> </a:t>
            </a:r>
            <a:r>
              <a:rPr lang="hu-HU" altLang="hu-HU" sz="3200" dirty="0" err="1"/>
              <a:t>Architecture</a:t>
            </a:r>
            <a:endParaRPr lang="hu-HU" altLang="hu-HU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lecture I present what kind of approaches have been tried for speech recognition during the decades</a:t>
            </a: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and of the lecture we arrive to the recent, machine learning-based systems. I will also quickly present the </a:t>
            </a:r>
            <a:r>
              <a:rPr lang="en-US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achitecture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main components of these systems</a:t>
            </a:r>
            <a:endParaRPr lang="en-US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err="1">
                <a:solidFill>
                  <a:schemeClr val="tx1"/>
                </a:solidFill>
              </a:rPr>
              <a:t>Introduction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932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60-80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’s, the most popular approach in AI was the so-called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knowledge-based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systems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These was the main technology behind the so-called expert systems,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of course, the technology was also tried for speech recognition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main component of these systems is the knowledge base, this stores the knowledge related to the task, e.g.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form of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IF-THEN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case of speech recognition, these were acoustic-phonetic rules, something like “if the actual phone is a plosive, the next phone is an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[a],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second formant goes downwards, then the actual phone is a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[d]”</a:t>
            </a: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 other main component is a decision mechanism, for example some sort of rule-based or logic-based inference engine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most complex and most successful such speech recognizer was built in the 70’s in the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USA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(financed by the military)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could recognize grammatically very restricted sentences built from approximately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1000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words.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err="1">
                <a:solidFill>
                  <a:schemeClr val="tx1"/>
                </a:solidFill>
              </a:rPr>
              <a:t>Knowledge-based</a:t>
            </a:r>
            <a:r>
              <a:rPr lang="hu-HU" altLang="hu-HU" sz="3600" dirty="0">
                <a:solidFill>
                  <a:schemeClr val="tx1"/>
                </a:solidFill>
              </a:rPr>
              <a:t> </a:t>
            </a:r>
            <a:r>
              <a:rPr lang="hu-HU" altLang="hu-HU" sz="3600" dirty="0" err="1">
                <a:solidFill>
                  <a:schemeClr val="tx1"/>
                </a:solidFill>
              </a:rPr>
              <a:t>systems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54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57084" y="1916832"/>
            <a:ext cx="8229600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the end of the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70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development of knowledge-based systems became slow, because extending/correcting a large rule set is very difficult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the computing and storage capacity of computers grew very fast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gave the idea to replace the expert knowledge by simple computation: a comparison to stored templates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template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matching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eaLnBrk="1" hangingPunct="1"/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Fred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Jelinek: „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fire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recognition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accuracy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goes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store a reference template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each unit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word, expression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we want to recognize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recognition phase, the actual input is compared to each stored template, and the most similar is returned as the results of the recognition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need for linguistic knowledge, but the proper choice of the distance function used for the comparison is of course vital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most well-known such algorithm is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dynamic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warping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DTW</a:t>
            </a: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57084" y="1174602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Template matching-based approaches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641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55948" y="1772816"/>
            <a:ext cx="8229600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idea of using machine learning (statistical pattern recognition) for speech recognition gained popularity in the 80’s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Obviously, a basic requirement for this is to have access to a large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statistically meaningful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amount of sound samples for training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increase the amount of samples per unit, it is worth using smaller units like phones (instead of words)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recognize these units, we can model their distributions using statistical models such as the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Gauss</a:t>
            </a:r>
            <a:r>
              <a:rPr lang="en-US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ian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Mixture Model (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GMM)</a:t>
            </a: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can model the sequences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sentences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formed from these units by the very popular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Hidden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Markov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HMM)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the HMM will have two main components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component describes the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“local” distribution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other component is a Markov-chain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connects these local probabilities into one “global” utterance-level probability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72716" y="1014217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Machine learning-based methods</a:t>
            </a:r>
            <a:r>
              <a:rPr lang="hu-HU" altLang="hu-HU" sz="3600" dirty="0">
                <a:solidFill>
                  <a:schemeClr val="tx1"/>
                </a:solidFill>
              </a:rPr>
              <a:t>, </a:t>
            </a:r>
            <a:br>
              <a:rPr lang="hu-HU" altLang="hu-HU" sz="3600" dirty="0">
                <a:solidFill>
                  <a:schemeClr val="tx1"/>
                </a:solidFill>
              </a:rPr>
            </a:br>
            <a:r>
              <a:rPr lang="en-US" altLang="hu-HU" sz="3600" dirty="0">
                <a:solidFill>
                  <a:schemeClr val="tx1"/>
                </a:solidFill>
              </a:rPr>
              <a:t>the Hidden Markov Model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299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lready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the 90’s, there were attempts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replace the local component, the GMM of the HMM by an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artificial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neural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network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these systems, the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Markov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chain that combines the local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probabilities into one global score was kept unchanged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the resulting model was called the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brid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HMM/ANN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hybrid systems were developed in parallel with “normal”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until around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2010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when neural systems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overtook, due to the invention of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deep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neural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network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DNN)</a:t>
            </a: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Around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2020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main research direction is to develop purely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neural models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„end-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-end”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sequence-to-sequence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neural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network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Researchers seek to fully remove the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Markov</a:t>
            </a:r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ian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components,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to recognize the full sequence of phones using special neural network architectures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attention-based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neural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networks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Neural Networks for Speech Recognition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974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24446" y="1988840"/>
            <a:ext cx="8229600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first step of recognition is</a:t>
            </a:r>
            <a:b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feature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extraction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Recognition is performed by the </a:t>
            </a:r>
            <a:b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decoder, with the support of the </a:t>
            </a:r>
            <a:b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acoustic and language models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acoustic models is trained </a:t>
            </a:r>
            <a:b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transcribed speech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language model is trained</a:t>
            </a:r>
            <a:b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text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acoustic model is sometimes improved by speaker adaptation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we plan further syntactic/semantic analysis on the output, for this the recognizer can output more than one solution (an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N-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best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b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shown in the figure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42722" y="1108075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The architecture and main modules</a:t>
            </a:r>
            <a:br>
              <a:rPr lang="en-US" altLang="hu-HU" sz="3600" dirty="0">
                <a:solidFill>
                  <a:schemeClr val="tx1"/>
                </a:solidFill>
              </a:rPr>
            </a:br>
            <a:r>
              <a:rPr lang="en-US" altLang="hu-HU" sz="3600" dirty="0">
                <a:solidFill>
                  <a:schemeClr val="tx1"/>
                </a:solidFill>
              </a:rPr>
              <a:t> of an </a:t>
            </a:r>
            <a:r>
              <a:rPr lang="hu-HU" altLang="hu-HU" sz="3600" dirty="0">
                <a:solidFill>
                  <a:schemeClr val="tx1"/>
                </a:solidFill>
              </a:rPr>
              <a:t>HMM</a:t>
            </a:r>
            <a:r>
              <a:rPr lang="en-US" altLang="hu-HU" sz="3600" dirty="0">
                <a:solidFill>
                  <a:schemeClr val="tx1"/>
                </a:solidFill>
              </a:rPr>
              <a:t>-based speech recognizer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pic>
        <p:nvPicPr>
          <p:cNvPr id="6" name="Kép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276872"/>
            <a:ext cx="4675025" cy="26241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09833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22375</TotalTime>
  <Words>813</Words>
  <Application>Microsoft Office PowerPoint</Application>
  <PresentationFormat>Diavetítés a képernyőre (4:3 oldalarány)</PresentationFormat>
  <Paragraphs>44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5" baseType="lpstr">
      <vt:lpstr>Arial</vt:lpstr>
      <vt:lpstr>Calibri</vt:lpstr>
      <vt:lpstr>Constantia</vt:lpstr>
      <vt:lpstr>Sentinel Book</vt:lpstr>
      <vt:lpstr>Times New Roman</vt:lpstr>
      <vt:lpstr>Verdana</vt:lpstr>
      <vt:lpstr>Wingdings 2</vt:lpstr>
      <vt:lpstr>Áramlás</vt:lpstr>
      <vt:lpstr>Speech Recognition Approaches and  Recognizer Architecture</vt:lpstr>
      <vt:lpstr>Introduction</vt:lpstr>
      <vt:lpstr>Knowledge-based systems</vt:lpstr>
      <vt:lpstr>Template matching-based approaches</vt:lpstr>
      <vt:lpstr>Machine learning-based methods,  the Hidden Markov Model</vt:lpstr>
      <vt:lpstr>Neural Networks for Speech Recognition</vt:lpstr>
      <vt:lpstr>The architecture and main modules  of an HMM-based speech recognizer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Horváth Alexandra</dc:creator>
  <cp:lastModifiedBy>Karácsony Csilla</cp:lastModifiedBy>
  <cp:revision>1296</cp:revision>
  <dcterms:created xsi:type="dcterms:W3CDTF">2011-08-30T15:18:14Z</dcterms:created>
  <dcterms:modified xsi:type="dcterms:W3CDTF">2020-10-11T13:41:10Z</dcterms:modified>
</cp:coreProperties>
</file>