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4EC5DCC-6AD2-43D5-B6CC-1A3FB035902F}" type="datetimeFigureOut">
              <a:rPr lang="hu-HU"/>
              <a:pPr>
                <a:defRPr/>
              </a:pPr>
              <a:t>2020. 10. 04.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A522061-0A73-4C95-BAE8-371F659A6A6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C9E1D4-69CF-4A15-BD62-279D6296567E}" type="datetimeFigureOut">
              <a:rPr lang="hu-HU"/>
              <a:pPr>
                <a:defRPr/>
              </a:pPr>
              <a:t>2020. 10. 04.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D81709D-B61D-47E0-AED2-21059CFF7E8B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49564-DE40-42A4-B64B-1824335B4479}" type="datetime1">
              <a:rPr lang="hu-HU"/>
              <a:pPr>
                <a:defRPr/>
              </a:pPr>
              <a:t>2020. 10. 04.</a:t>
            </a:fld>
            <a:endParaRPr lang="hu-HU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9B829AB-074C-47E4-8EC5-7EBFE800CBC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75418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AAAA8-F6FE-40F8-928D-35A5AE3884BF}" type="datetime1">
              <a:rPr lang="hu-HU"/>
              <a:pPr>
                <a:defRPr/>
              </a:pPr>
              <a:t>2020. 10. 04.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FF6C5-69AA-430F-8F77-3084186AD2A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7889455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A972-E753-4D30-8509-5A615B500E43}" type="datetime1">
              <a:rPr lang="hu-HU"/>
              <a:pPr>
                <a:defRPr/>
              </a:pPr>
              <a:t>2020. 10. 04.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82E6B-4F59-4718-A4AE-97A6268DFE2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340241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DD0F-E52C-44F0-AEE8-89BE8391FE90}" type="datetime1">
              <a:rPr lang="hu-HU"/>
              <a:pPr>
                <a:defRPr/>
              </a:pPr>
              <a:t>2020. 10. 04.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8B6BF-E366-432A-850D-34B79889A28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3671186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6EE4-2AE4-4EE2-A08A-342DEF978330}" type="datetime1">
              <a:rPr lang="hu-HU"/>
              <a:pPr>
                <a:defRPr/>
              </a:pPr>
              <a:t>2020. 10. 04.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F436322-CD5C-48A8-A621-98067E2F743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62719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5807-DAEA-4D81-A265-B6A957B6D4E8}" type="datetime1">
              <a:rPr lang="hu-HU"/>
              <a:pPr>
                <a:defRPr/>
              </a:pPr>
              <a:t>2020. 10. 04.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A865D-5C7C-44FF-B512-D77D3B31140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9510783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27C2-6C6B-4513-A318-108DD0A3B720}" type="datetime1">
              <a:rPr lang="hu-HU"/>
              <a:pPr>
                <a:defRPr/>
              </a:pPr>
              <a:t>2020. 10. 04.</a:t>
            </a:fld>
            <a:endParaRPr lang="hu-HU"/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F1CFD-484B-44D8-9E45-E5027DEEAB8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9156752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F468D-F9B5-46E0-AD69-24BE1DECE706}" type="datetime1">
              <a:rPr lang="hu-HU"/>
              <a:pPr>
                <a:defRPr/>
              </a:pPr>
              <a:t>2020. 10. 04.</a:t>
            </a:fld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ADD4A-6BFB-45A8-89C2-0FB577596FF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3573055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2ECDC-236E-41B9-AC3C-C90CF011C813}" type="datetime1">
              <a:rPr lang="hu-HU"/>
              <a:pPr>
                <a:defRPr/>
              </a:pPr>
              <a:t>2020. 10. 04.</a:t>
            </a:fld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CD83B-3C70-44B7-B8C4-8D976E0234C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641326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4A8F5-83AC-4ED0-97E8-9FD49C0A38DA}" type="datetime1">
              <a:rPr lang="hu-HU"/>
              <a:pPr>
                <a:defRPr/>
              </a:pPr>
              <a:t>2020. 10. 04.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FD3E9-70DB-4912-A7B2-A41987F8913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7472389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erékszögű háromszög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88A8-A055-497E-AC5E-046454789148}" type="datetime1">
              <a:rPr lang="hu-HU"/>
              <a:pPr>
                <a:defRPr/>
              </a:pPr>
              <a:t>2020. 10. 04.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DB8F4B52-FF9B-4D99-AC32-C4CFA322D11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055955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07AE34A-622D-4DEC-B1B5-5BDF02A3D36B}" type="datetime1">
              <a:rPr lang="hu-HU"/>
              <a:pPr>
                <a:defRPr/>
              </a:pPr>
              <a:t>2020. 10. 04.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2319844B-F395-4097-A726-583772F839E1}" type="slidenum">
              <a:rPr lang="hu-HU" altLang="hu-HU"/>
              <a:pPr/>
              <a:t>‹#›</a:t>
            </a:fld>
            <a:endParaRPr lang="hu-HU" altLang="hu-HU"/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33" r:id="rId2"/>
    <p:sldLayoutId id="2147484042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43" r:id="rId9"/>
    <p:sldLayoutId id="2147484039" r:id="rId10"/>
    <p:sldLayoutId id="214748404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1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340042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hu-HU" altLang="hu-HU" sz="2400" dirty="0">
              <a:latin typeface="Verdana" panose="020B060403050404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hu-HU" altLang="hu-HU" sz="2400" dirty="0">
              <a:latin typeface="Verdana" panose="020B060403050404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hu-HU" altLang="hu-HU" sz="2400" dirty="0">
                <a:latin typeface="Verdana" panose="020B0604030504040204" pitchFamily="34" charset="0"/>
              </a:rPr>
              <a:t>Tóth László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hu-HU" altLang="hu-HU" sz="2400" dirty="0">
                <a:latin typeface="Verdana" panose="020B0604030504040204" pitchFamily="34" charset="0"/>
              </a:rPr>
              <a:t>Számítógépes Algoritmusok és Mesterséges Intelligencia Tanszék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hu-HU" altLang="hu-HU" sz="2400" dirty="0">
              <a:latin typeface="Verdana" panose="020B060403050404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hu-HU" altLang="hu-HU" dirty="0">
              <a:latin typeface="Sentinel Book"/>
            </a:endParaRPr>
          </a:p>
          <a:p>
            <a:pPr eaLnBrk="1" hangingPunct="1"/>
            <a:endParaRPr lang="hu-HU" altLang="hu-HU" dirty="0">
              <a:latin typeface="Sentinel Book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5124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ím 8"/>
          <p:cNvSpPr>
            <a:spLocks noGrp="1"/>
          </p:cNvSpPr>
          <p:nvPr>
            <p:ph type="title"/>
          </p:nvPr>
        </p:nvSpPr>
        <p:spPr>
          <a:xfrm>
            <a:off x="468313" y="1844675"/>
            <a:ext cx="8229600" cy="649288"/>
          </a:xfrm>
        </p:spPr>
        <p:txBody>
          <a:bodyPr/>
          <a:lstStyle/>
          <a:p>
            <a:pPr algn="ctr" eaLnBrk="1" hangingPunct="1"/>
            <a:r>
              <a:rPr lang="hu-HU" altLang="hu-HU" sz="3200" dirty="0" err="1"/>
              <a:t>Preprocessing</a:t>
            </a:r>
            <a:r>
              <a:rPr lang="hu-HU" altLang="hu-HU" sz="3200" dirty="0"/>
              <a:t> </a:t>
            </a:r>
            <a:r>
              <a:rPr lang="hu-HU" altLang="hu-HU" sz="3200" dirty="0" err="1"/>
              <a:t>methods</a:t>
            </a:r>
            <a:endParaRPr lang="hu-HU" altLang="hu-H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the log,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FFT+IFFT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return the original signal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two steps gives a twist to the process, resulting in a sort of “inside-out” spectrum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why its inventors gave the name “</a:t>
            </a:r>
            <a:r>
              <a:rPr lang="en-US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cepstrum</a:t>
            </a: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Similarly, the horizontal axis is not frequency, but “quefrency”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real signals, and if we ignore the phase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FFT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IFFT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same, so we could have used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FFT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well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why </a:t>
            </a:r>
            <a:r>
              <a:rPr lang="en-US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cepstrum</a:t>
            </a: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sometimes called “the spectrum of the spectrum”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cepstral image the slowly changing components will appear close to the origin, why the quickly changing components will be far from the origin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spectral envelope is smooth and slowly changing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while the excitation signal is spiky, with quick changes,</a:t>
            </a:r>
            <a:b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they will appear at different </a:t>
            </a:r>
            <a:b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positions in the cepstral domain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en-US" altLang="hu-HU" sz="3600" dirty="0" err="1">
                <a:solidFill>
                  <a:schemeClr val="tx1"/>
                </a:solidFill>
              </a:rPr>
              <a:t>Cepstrum</a:t>
            </a:r>
            <a:r>
              <a:rPr lang="en-US" altLang="hu-HU" sz="3600" dirty="0">
                <a:solidFill>
                  <a:schemeClr val="tx1"/>
                </a:solidFill>
              </a:rPr>
              <a:t> - Explanation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5451703"/>
            <a:ext cx="3444547" cy="109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2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447782" y="1556936"/>
            <a:ext cx="8349758" cy="4479925"/>
          </a:xfrm>
        </p:spPr>
        <p:txBody>
          <a:bodyPr/>
          <a:lstStyle/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</a:t>
            </a:r>
            <a:r>
              <a:rPr lang="en-US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cepstrum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calculated from a real speech signal – both for a voiced and an unvoiced segment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Remark: you can see that</a:t>
            </a:r>
            <a:b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could also use </a:t>
            </a:r>
            <a:r>
              <a:rPr lang="en-US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cepstrum</a:t>
            </a: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pitch estimation!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 can we separate the effect of the excitation signal and the spectral envelope on the spectral image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to keep only those components the belong to the spectral envelope, and these are at the low quefrencies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Formally, we have to perform low-pass filtering, or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liftering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 eaLnBrk="1" hangingPunct="1"/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in practice, we simply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retain the lowest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10-20 </a:t>
            </a: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cepstral coefficients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way we obtained a feature vector that is both very small, and contains only the information that belongs to the spectral envelope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en-US" altLang="hu-HU" sz="3600" dirty="0">
                <a:solidFill>
                  <a:schemeClr val="tx1"/>
                </a:solidFill>
              </a:rPr>
              <a:t>Cepstral coefficients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9438" y="1945238"/>
            <a:ext cx="4716780" cy="185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683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cepstrum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been the most popular feature extraction method for decades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slight modification, see next slide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first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cepstral coefficients became a sort of standard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want to see what these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preserved from the original spectrogram,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we can perform the inverse of the computation steps after liftering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is, after replacing the higher-index cepstral values by zero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buNone/>
            </a:pPr>
            <a:r>
              <a:rPr lang="hu-HU" alt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hu-HU" alt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alt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cepstral filtering</a:t>
            </a:r>
            <a:endParaRPr lang="hu-HU" altLang="hu-H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see that liftering corresponds to a strong smoothing along the frequency axis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en-US" altLang="hu-HU" sz="3600" dirty="0" err="1">
                <a:solidFill>
                  <a:schemeClr val="tx1"/>
                </a:solidFill>
              </a:rPr>
              <a:t>Cepstrum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972942"/>
            <a:ext cx="3994533" cy="184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71" y="3984526"/>
            <a:ext cx="3678309" cy="167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73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5362" y="1469421"/>
            <a:ext cx="8229600" cy="4479925"/>
          </a:xfrm>
        </p:spPr>
        <p:txBody>
          <a:bodyPr/>
          <a:lstStyle/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replace the normal,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FFT-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spectrum with a </a:t>
            </a:r>
            <a:r>
              <a:rPr lang="en-US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-spectrum in the first step! This way we will obtain 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mel-frequency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cepstral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shortly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MFCC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axis is usually converted to the </a:t>
            </a:r>
            <a:r>
              <a:rPr lang="en-US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-scale using the simplest possible method, the triangular weighting that was presented earlier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-273050" eaLnBrk="1" hangingPunct="1">
              <a:buClr>
                <a:srgbClr val="0BD0D9"/>
              </a:buClr>
              <a:buSzPct val="95000"/>
            </a:pP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practical implementations frequently apply the discrete cosine transformation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(DCT)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(I)FF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these give basically the same result for real (non-complex) signals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-273050" eaLnBrk="1" hangingPunct="1">
              <a:buClr>
                <a:srgbClr val="0BD0D9"/>
              </a:buClr>
              <a:buSzPct val="95000"/>
            </a:pP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several decades,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MFCC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the dominant method for ASR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-273050" eaLnBrk="1" hangingPunct="1">
              <a:buClr>
                <a:srgbClr val="0BD0D9"/>
              </a:buClr>
              <a:buSzPct val="95000"/>
            </a:pP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 of the transformation in the final step is smoothing and compression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el-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less important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image is already smaller and smoother due to the triangular weighting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DCT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decorrelating effect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why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MFCC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ideal input for machine learning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Gaussian mixture models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(GMM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73050" lvl="1" indent="-273050" eaLnBrk="1" hangingPunct="1">
              <a:buClr>
                <a:srgbClr val="0BD0D9"/>
              </a:buClr>
              <a:buSzPct val="95000"/>
            </a:pP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networks do not require decorrelated features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for them a </a:t>
            </a:r>
            <a:b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-spectrogram is just as good as input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en-US" altLang="hu-HU" sz="3600" dirty="0">
                <a:solidFill>
                  <a:schemeClr val="tx1"/>
                </a:solidFill>
              </a:rPr>
              <a:t>Mel-frequency cepstral coefficients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04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5362" y="1469421"/>
            <a:ext cx="8229600" cy="4479925"/>
          </a:xfrm>
        </p:spPr>
        <p:txBody>
          <a:bodyPr/>
          <a:lstStyle/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prediction was originally invented for speech compression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LPC)</a:t>
            </a: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estimates the actual sample of the (time-domain) speech signal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linear combination of the </a:t>
            </a:r>
            <a:r>
              <a:rPr lang="en-US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preceeding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perform the calculation on one frame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(20-30ms)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samples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goal if to find such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altLang="hu-HU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 for which the error, that is the difference of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x(m) és x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^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(m) 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minimal</a:t>
            </a: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exists a very fast algorithm to find the optimal coefficients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compression, we much preserve the coefficients and the error signal; </a:t>
            </a:r>
            <a:b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original signal can be reconstructed from these, while they can be stored in much fewer bits than the original signal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en-US" altLang="hu-HU" sz="3600" dirty="0">
                <a:solidFill>
                  <a:schemeClr val="tx1"/>
                </a:solidFill>
              </a:rPr>
              <a:t>Linear prediction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852936"/>
            <a:ext cx="4728210" cy="99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44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5362" y="1469421"/>
            <a:ext cx="8229600" cy="4479925"/>
          </a:xfrm>
        </p:spPr>
        <p:txBody>
          <a:bodyPr/>
          <a:lstStyle/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shown that the calculation performed during linear prediction is equivalent to estimating the spectral envelope by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reciprocal of a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p-</a:t>
            </a:r>
            <a:r>
              <a:rPr lang="en-US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</a:t>
            </a:r>
            <a:r>
              <a:rPr lang="en-US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polinomial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smooth curve is the estimate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why the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LPC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suitable for estimating the spectral envelope and representing it by just a handful of coefficients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represent the actual speech segment by just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10-20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a very popular method in the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70-80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because it can be calculated even faster that the FFT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en-US" altLang="hu-HU" sz="3600" dirty="0">
                <a:solidFill>
                  <a:schemeClr val="tx1"/>
                </a:solidFill>
              </a:rPr>
              <a:t>Linear prediction </a:t>
            </a:r>
            <a:r>
              <a:rPr lang="hu-HU" altLang="hu-HU" sz="36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6" name="Kép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99733"/>
            <a:ext cx="485394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3754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5362" y="1469421"/>
            <a:ext cx="8229600" cy="4479925"/>
          </a:xfrm>
        </p:spPr>
        <p:txBody>
          <a:bodyPr/>
          <a:lstStyle/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visualization purposes we can reconstruct the spectral view from the prediction coefficients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 from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see that, similar to the </a:t>
            </a:r>
            <a:r>
              <a:rPr lang="en-US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cepstrum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LPC also performs a sort of smoothing along the frequency axis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advantage is that it emphasizes the formants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drawback is that it is known to be sensitive to background noise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en-US" altLang="hu-HU" sz="3600" dirty="0">
                <a:solidFill>
                  <a:schemeClr val="tx1"/>
                </a:solidFill>
              </a:rPr>
              <a:t>Linear prediction </a:t>
            </a:r>
            <a:r>
              <a:rPr lang="hu-HU" altLang="hu-HU" sz="36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7" name="Kép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352429"/>
            <a:ext cx="4536504" cy="251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162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5362" y="1469421"/>
            <a:ext cx="8229600" cy="4479925"/>
          </a:xfrm>
        </p:spPr>
        <p:txBody>
          <a:bodyPr/>
          <a:lstStyle/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prediction has an extended, modified version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tries to involve the main properties of human hearing; it is called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perceptual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shortly,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PLP</a:t>
            </a: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Analogous 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MFCC,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it calculates a kind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mel-spe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simulated by fusing the neighboring bands of a standard spectrum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shape of the filters </a:t>
            </a:r>
            <a:r>
              <a:rPr lang="en-US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mimick</a:t>
            </a:r>
            <a:b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operation of the ear more </a:t>
            </a:r>
            <a:b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precisely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also takes the equal loudness curves into consideration by emphasizing the middle frequency range while suppressing the low and high frequency ranges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applies the cubic root formula to approximate the intensity-to-loudness mapping of human hearing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“perceptual” spectral representation obtained this way serves as the input for the calculation of the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LPC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coefficients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en-US" altLang="hu-HU" sz="3600" dirty="0">
                <a:solidFill>
                  <a:schemeClr val="tx1"/>
                </a:solidFill>
              </a:rPr>
              <a:t>Perceptual linear prediction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212976"/>
            <a:ext cx="39909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04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5362" y="1469421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„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perceptual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calculating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LP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mel-spectrogram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boosted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slightly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mel-spectrogram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en-US" altLang="hu-HU" sz="3600" dirty="0">
                <a:solidFill>
                  <a:schemeClr val="tx1"/>
                </a:solidFill>
              </a:rPr>
              <a:t>Perceptual linear prediction</a:t>
            </a:r>
            <a:r>
              <a:rPr lang="hu-HU" altLang="hu-HU" sz="3600" dirty="0">
                <a:solidFill>
                  <a:schemeClr val="tx1"/>
                </a:solidFill>
              </a:rPr>
              <a:t> 2</a:t>
            </a:r>
          </a:p>
        </p:txBody>
      </p:sp>
      <p:pic>
        <p:nvPicPr>
          <p:cNvPr id="6" name="Kép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212976"/>
            <a:ext cx="4670176" cy="313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493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5362" y="1469421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Auditory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mimck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accurately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modelling 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human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input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typically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filter bank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simulates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charac-teristic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accurately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filters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earlier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neural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accurately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adaptation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saturation, …)</a:t>
            </a: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mentioned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(and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mentioned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phenomena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masking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loudness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curves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brought a minimal improvement in speech recognition accuracy, mostly in the case of noisy speech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improvement was very small compared to the increase in the computation time, they did not become very popular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err="1">
                <a:solidFill>
                  <a:schemeClr val="tx1"/>
                </a:solidFill>
              </a:rPr>
              <a:t>Auditory</a:t>
            </a:r>
            <a:r>
              <a:rPr lang="hu-HU" altLang="hu-HU" sz="3600" dirty="0">
                <a:solidFill>
                  <a:schemeClr val="tx1"/>
                </a:solidFill>
              </a:rPr>
              <a:t> </a:t>
            </a:r>
            <a:r>
              <a:rPr lang="hu-HU" altLang="hu-HU" sz="3600" dirty="0" err="1">
                <a:solidFill>
                  <a:schemeClr val="tx1"/>
                </a:solidFill>
              </a:rPr>
              <a:t>models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8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input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pre-processing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„front-end”</a:t>
            </a: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contain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contain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solve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variances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removed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corresponds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8-48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thousand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remove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err="1">
                <a:solidFill>
                  <a:schemeClr val="tx1"/>
                </a:solidFill>
              </a:rPr>
              <a:t>Introduction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5362" y="1469421"/>
            <a:ext cx="8229600" cy="4479925"/>
          </a:xfrm>
        </p:spPr>
        <p:txBody>
          <a:bodyPr/>
          <a:lstStyle/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Nowadays, in the era of deep learning, researchers seek to minimize the usage of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hand-crafted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goal is to make the machine learn </a:t>
            </a:r>
            <a:r>
              <a:rPr lang="en-US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raw data, learning also the necessary preprocessing steps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speech recognition the “raw input” corresponds to the speech signal itself, without converting it to any spectral representation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sounds crazy at first, but neural network-based recognizers can be trained directly on the speech signal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based on the fact that the operation of convolutional neurons is very similar to the operation of digital filtering (convolution)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Trained on the time-domain signal, a convolutional </a:t>
            </a:r>
            <a:b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 can learn to imitate a filter bank </a:t>
            </a:r>
            <a:b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very similar to a </a:t>
            </a:r>
            <a:r>
              <a:rPr lang="en-US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-scaled filter bank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training is relatively slow, and the results are</a:t>
            </a:r>
            <a:b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better than those with a spectral input, so current-</a:t>
            </a:r>
            <a:b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these results are more theoretical than practical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en-US" altLang="hu-HU" sz="3600" dirty="0">
                <a:solidFill>
                  <a:schemeClr val="tx1"/>
                </a:solidFill>
              </a:rPr>
              <a:t>..and not using preprocessing at all</a:t>
            </a:r>
            <a:r>
              <a:rPr lang="hu-HU" altLang="hu-HU" sz="36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4509120"/>
            <a:ext cx="20764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98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5362" y="1469421"/>
            <a:ext cx="8229600" cy="4479925"/>
          </a:xfrm>
        </p:spPr>
        <p:txBody>
          <a:bodyPr/>
          <a:lstStyle/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matter which preprocessing method we use, they all convert the speech signal to a vector sequence, with a resolution of typically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/sec, 20-100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ctor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vector describes the spectrum at one time instance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20-30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milliseconds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these will serve as input for machine learning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we humans cannot recognize such short pieces of signals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also mentioned that the changes are in many cases more important than the actual values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the direction of change of a formant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why the features that describe time trajectories were invented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en-US" altLang="hu-HU" sz="3600" dirty="0">
                <a:solidFill>
                  <a:schemeClr val="tx1"/>
                </a:solidFill>
              </a:rPr>
              <a:t>Features describing temporal changes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5" y="2564904"/>
            <a:ext cx="278825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61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5362" y="1469421"/>
            <a:ext cx="8229600" cy="4479925"/>
          </a:xfrm>
        </p:spPr>
        <p:txBody>
          <a:bodyPr/>
          <a:lstStyle/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given time instance, the delta feature of a given feature value is defined as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a curve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polynomial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actual </a:t>
            </a:r>
            <a:b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and the previous and subsequent values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2-2 </a:t>
            </a: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neighbors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given feature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its derivative at the given point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way, we obtain one delta value for each feature component at each time instance, so it practically doubles the number of features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also often use the derivative of the derivative, the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delta-delta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features were shown to improve on the recognition results in the late 80’s, so they are routinely used since then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standard features set is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MFCC+</a:t>
            </a:r>
            <a:r>
              <a:rPr lang="el-GR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ΔΔ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altogether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39 </a:t>
            </a: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features are also useful in neural network-based systems,  but in that case it is more usual to directly feed the network with a block of neighboring feature vectors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 the actual vector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mel-spe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its 4-8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neighboring vectors on both sides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Delta </a:t>
            </a:r>
            <a:r>
              <a:rPr lang="en-US" altLang="hu-HU" sz="3600" dirty="0">
                <a:solidFill>
                  <a:schemeClr val="tx1"/>
                </a:solidFill>
              </a:rPr>
              <a:t>and</a:t>
            </a:r>
            <a:r>
              <a:rPr lang="hu-HU" altLang="hu-HU" sz="3600" dirty="0">
                <a:solidFill>
                  <a:schemeClr val="tx1"/>
                </a:solidFill>
              </a:rPr>
              <a:t> delta-delta </a:t>
            </a:r>
            <a:r>
              <a:rPr lang="en-US" altLang="hu-HU" sz="3600" dirty="0">
                <a:solidFill>
                  <a:schemeClr val="tx1"/>
                </a:solidFill>
              </a:rPr>
              <a:t>features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166" y="2204864"/>
            <a:ext cx="3175406" cy="10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2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Fourier-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continuously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Fourier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overlapping)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pieces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stanrad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setting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of 10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100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spectral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vectors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displayed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logarithmic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(decibel)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roughly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corresponds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perceived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loudness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spectrogram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256-512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err="1">
                <a:solidFill>
                  <a:schemeClr val="tx1"/>
                </a:solidFill>
              </a:rPr>
              <a:t>Spectrogram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512" y="3462209"/>
            <a:ext cx="4252101" cy="26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8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spectrogram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detailed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rough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envelope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spectrogram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contains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speaker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logarithmic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Fourier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warped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mel-scale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simulates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mel-scale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filter bank</a:t>
            </a: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amound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setting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filters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filters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minimum of 24-26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filters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bit more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filters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recently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filters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mel-spectrogram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40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mel-spectrogram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input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network-based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recognizers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err="1">
                <a:solidFill>
                  <a:schemeClr val="tx1"/>
                </a:solidFill>
              </a:rPr>
              <a:t>Mel-spectrogram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9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mel-scaled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weights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mel-spectrogram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Obviously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mel-spectrogram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less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detailed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spectrogram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interestingly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well-trained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neural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reconstructed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mel-spectrogram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WaveNet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WaveGlow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nets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err="1">
                <a:solidFill>
                  <a:schemeClr val="tx1"/>
                </a:solidFill>
              </a:rPr>
              <a:t>Mel-spectrogram</a:t>
            </a:r>
            <a:r>
              <a:rPr lang="hu-HU" altLang="hu-HU" sz="3600" dirty="0">
                <a:solidFill>
                  <a:schemeClr val="tx1"/>
                </a:solidFill>
              </a:rPr>
              <a:t> 2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70" y="2204864"/>
            <a:ext cx="4678527" cy="237626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025" y="2132856"/>
            <a:ext cx="3162019" cy="288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7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invention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FFT,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scientist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spectrograms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analogue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bandpass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filters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filters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(=filter bank)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axis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had a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rotating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roll, and a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filter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proportional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</a:t>
            </a: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filters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tx1"/>
                </a:solidFill>
              </a:rPr>
              <a:t>Filter bank </a:t>
            </a:r>
            <a:r>
              <a:rPr lang="hu-HU" altLang="hu-HU" sz="3600" dirty="0" err="1">
                <a:solidFill>
                  <a:schemeClr val="tx1"/>
                </a:solidFill>
              </a:rPr>
              <a:t>analysis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5" name="Kép 4" descr="https://static.cambridge.org/resource/id/urn:cambridge.org:id:binary:20161107073126484-0525:9781139566391:03618fig2_1.png?pub-status=an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89040"/>
            <a:ext cx="4032448" cy="262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375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invention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FFT (1965) filter bank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popularity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FFT is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equivalent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filter bank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filters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linearly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axis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computation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FFT is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faster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’s, filter banks became popular again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 became faster, the computation cost did not matter as much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filter bank, the filters’ shape and position can be freely changed, different from the FFT where both are fixed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we can easily create filter bank that is adjusted to the </a:t>
            </a:r>
            <a:r>
              <a:rPr lang="en-US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</a:t>
            </a: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scale: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en-US" altLang="hu-HU" sz="3600" dirty="0">
                <a:solidFill>
                  <a:schemeClr val="tx1"/>
                </a:solidFill>
              </a:rPr>
              <a:t>Filter banks </a:t>
            </a:r>
            <a:r>
              <a:rPr lang="hu-HU" altLang="hu-HU" sz="36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6" name="Kép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509120"/>
            <a:ext cx="55446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927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source-filter model, the speech signal is the result of an excitation signal passing through a filter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spectral domain, this corresponds to the multiplication of the spectrum of the excitation signal with the transfer characteristic of the filter formed by the vocal tract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discussed that for speech recognition the more important information is contained by the shape of the filter (the shape of the spectral envelope)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 of cepstral processing is to separate (or estimate, at least) the two multiplied factors, or - to put it another way - to invert the filtering process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deconvolution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en-US" altLang="hu-HU" sz="3600" dirty="0">
                <a:solidFill>
                  <a:schemeClr val="tx1"/>
                </a:solidFill>
              </a:rPr>
              <a:t>Cepstral coefficients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25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1"/>
          <p:cNvSpPr>
            <a:spLocks noGrp="1"/>
          </p:cNvSpPr>
          <p:nvPr>
            <p:ph idx="1"/>
          </p:nvPr>
        </p:nvSpPr>
        <p:spPr>
          <a:xfrm>
            <a:off x="542722" y="1520825"/>
            <a:ext cx="8229600" cy="4479925"/>
          </a:xfrm>
        </p:spPr>
        <p:txBody>
          <a:bodyPr/>
          <a:lstStyle/>
          <a:p>
            <a:pPr eaLnBrk="1" hangingPunct="1"/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steps of </a:t>
            </a:r>
            <a:r>
              <a:rPr lang="en-US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cepstrum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right: the speech signal we have,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left: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supposed components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First, we perform an FFT on the signal to obtain its spectrum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Second, we take the  logarithm of the obtained components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/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Logarithm turns multiplication into addition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Third, we perform inverse FFT (IFFT) on the output of step 2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FFT </a:t>
            </a: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IFFT </a:t>
            </a: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linear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the sum transformed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transforms summed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ím 8"/>
          <p:cNvSpPr>
            <a:spLocks noGrp="1"/>
          </p:cNvSpPr>
          <p:nvPr>
            <p:ph type="title"/>
          </p:nvPr>
        </p:nvSpPr>
        <p:spPr>
          <a:xfrm>
            <a:off x="539552" y="694721"/>
            <a:ext cx="8229600" cy="566737"/>
          </a:xfrm>
        </p:spPr>
        <p:txBody>
          <a:bodyPr/>
          <a:lstStyle/>
          <a:p>
            <a:pPr algn="ctr" eaLnBrk="1" hangingPunct="1"/>
            <a:r>
              <a:rPr lang="en-US" altLang="hu-HU" sz="3600" dirty="0">
                <a:solidFill>
                  <a:schemeClr val="tx1"/>
                </a:solidFill>
              </a:rPr>
              <a:t>Calculating the </a:t>
            </a:r>
            <a:r>
              <a:rPr lang="en-US" altLang="hu-HU" sz="3600" dirty="0" err="1">
                <a:solidFill>
                  <a:schemeClr val="tx1"/>
                </a:solidFill>
              </a:rPr>
              <a:t>cepstrum</a:t>
            </a:r>
            <a:endParaRPr lang="hu-HU" altLang="hu-HU" sz="3600" dirty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62" y="2271712"/>
            <a:ext cx="47910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79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25759</TotalTime>
  <Words>2611</Words>
  <Application>Microsoft Office PowerPoint</Application>
  <PresentationFormat>Diavetítés a képernyőre (4:3 oldalarány)</PresentationFormat>
  <Paragraphs>192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30" baseType="lpstr">
      <vt:lpstr>Arial</vt:lpstr>
      <vt:lpstr>Calibri</vt:lpstr>
      <vt:lpstr>Constantia</vt:lpstr>
      <vt:lpstr>Sentinel Book</vt:lpstr>
      <vt:lpstr>Times New Roman</vt:lpstr>
      <vt:lpstr>Verdana</vt:lpstr>
      <vt:lpstr>Wingdings 2</vt:lpstr>
      <vt:lpstr>Áramlás</vt:lpstr>
      <vt:lpstr>Preprocessing methods</vt:lpstr>
      <vt:lpstr>Introduction</vt:lpstr>
      <vt:lpstr>Spectrogram</vt:lpstr>
      <vt:lpstr>Mel-spectrogram</vt:lpstr>
      <vt:lpstr>Mel-spectrogram 2</vt:lpstr>
      <vt:lpstr>Filter bank analysis</vt:lpstr>
      <vt:lpstr>Filter banks 2</vt:lpstr>
      <vt:lpstr>Cepstral coefficients</vt:lpstr>
      <vt:lpstr>Calculating the cepstrum</vt:lpstr>
      <vt:lpstr>Cepstrum - Explanation</vt:lpstr>
      <vt:lpstr>Cepstral coefficients</vt:lpstr>
      <vt:lpstr>Cepstrum</vt:lpstr>
      <vt:lpstr>Mel-frequency cepstral coefficients</vt:lpstr>
      <vt:lpstr>Linear prediction</vt:lpstr>
      <vt:lpstr>Linear prediction 2</vt:lpstr>
      <vt:lpstr>Linear prediction 3</vt:lpstr>
      <vt:lpstr>Perceptual linear prediction</vt:lpstr>
      <vt:lpstr>Perceptual linear prediction 2</vt:lpstr>
      <vt:lpstr>Auditory models</vt:lpstr>
      <vt:lpstr>..and not using preprocessing at all?</vt:lpstr>
      <vt:lpstr>Features describing temporal changes</vt:lpstr>
      <vt:lpstr>Delta and delta-delta features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Horváth Alexandra</dc:creator>
  <cp:lastModifiedBy>Karácsony Csilla</cp:lastModifiedBy>
  <cp:revision>1427</cp:revision>
  <dcterms:created xsi:type="dcterms:W3CDTF">2011-08-30T15:18:14Z</dcterms:created>
  <dcterms:modified xsi:type="dcterms:W3CDTF">2020-10-04T14:44:24Z</dcterms:modified>
</cp:coreProperties>
</file>