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5" r:id="rId3"/>
    <p:sldId id="276" r:id="rId4"/>
    <p:sldId id="277" r:id="rId5"/>
    <p:sldId id="278" r:id="rId6"/>
    <p:sldId id="280" r:id="rId7"/>
    <p:sldId id="279" r:id="rId8"/>
    <p:sldId id="281" r:id="rId9"/>
    <p:sldId id="282" r:id="rId10"/>
    <p:sldId id="284" r:id="rId11"/>
    <p:sldId id="283" r:id="rId12"/>
    <p:sldId id="285" r:id="rId13"/>
    <p:sldId id="286" r:id="rId14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6" autoAdjust="0"/>
    <p:restoredTop sz="94660"/>
  </p:normalViewPr>
  <p:slideViewPr>
    <p:cSldViewPr>
      <p:cViewPr varScale="1">
        <p:scale>
          <a:sx n="125" d="100"/>
          <a:sy n="125" d="100"/>
        </p:scale>
        <p:origin x="5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4EC5DCC-6AD2-43D5-B6CC-1A3FB035902F}" type="datetimeFigureOut">
              <a:rPr lang="hu-HU"/>
              <a:pPr>
                <a:defRPr/>
              </a:pPr>
              <a:t>2020. 09. 14.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A522061-0A73-4C95-BAE8-371F659A6A6A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7C9E1D4-69CF-4A15-BD62-279D6296567E}" type="datetimeFigureOut">
              <a:rPr lang="hu-HU"/>
              <a:pPr>
                <a:defRPr/>
              </a:pPr>
              <a:t>2020. 09. 14.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hu-H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DD81709D-B61D-47E0-AED2-21059CFF7E8B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/>
              <a:t>Alcím mintájának szerkesztése</a:t>
            </a:r>
            <a:endParaRPr lang="en-US"/>
          </a:p>
        </p:txBody>
      </p:sp>
      <p:sp>
        <p:nvSpPr>
          <p:cNvPr id="4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49564-DE40-42A4-B64B-1824335B4479}" type="datetime1">
              <a:rPr lang="hu-HU"/>
              <a:pPr>
                <a:defRPr/>
              </a:pPr>
              <a:t>2020. 09. 14.</a:t>
            </a:fld>
            <a:endParaRPr lang="hu-HU"/>
          </a:p>
        </p:txBody>
      </p:sp>
      <p:sp>
        <p:nvSpPr>
          <p:cNvPr id="5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E9B829AB-074C-47E4-8EC5-7EBFE800CBC3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754182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AAAA8-F6FE-40F8-928D-35A5AE3884BF}" type="datetime1">
              <a:rPr lang="hu-HU"/>
              <a:pPr>
                <a:defRPr/>
              </a:pPr>
              <a:t>2020. 09. 14.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3FF6C5-69AA-430F-8F77-3084186AD2AE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778894551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9A972-E753-4D30-8509-5A615B500E43}" type="datetime1">
              <a:rPr lang="hu-HU"/>
              <a:pPr>
                <a:defRPr/>
              </a:pPr>
              <a:t>2020. 09. 14.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D82E6B-4F59-4718-A4AE-97A6268DFE23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883402419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3DD0F-E52C-44F0-AEE8-89BE8391FE90}" type="datetime1">
              <a:rPr lang="hu-HU"/>
              <a:pPr>
                <a:defRPr/>
              </a:pPr>
              <a:t>2020. 09. 14.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08B6BF-E366-432A-850D-34B79889A28C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536711862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66EE4-2AE4-4EE2-A08A-342DEF978330}" type="datetime1">
              <a:rPr lang="hu-HU"/>
              <a:pPr>
                <a:defRPr/>
              </a:pPr>
              <a:t>2020. 09. 14.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9F436322-CD5C-48A8-A621-98067E2F7437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9627191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F5807-DAEA-4D81-A265-B6A957B6D4E8}" type="datetime1">
              <a:rPr lang="hu-HU"/>
              <a:pPr>
                <a:defRPr/>
              </a:pPr>
              <a:t>2020. 09. 14.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DA865D-5C7C-44FF-B512-D77D3B31140B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95107834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7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427C2-6C6B-4513-A318-108DD0A3B720}" type="datetime1">
              <a:rPr lang="hu-HU"/>
              <a:pPr>
                <a:defRPr/>
              </a:pPr>
              <a:t>2020. 09. 14.</a:t>
            </a:fld>
            <a:endParaRPr lang="hu-HU"/>
          </a:p>
        </p:txBody>
      </p:sp>
      <p:sp>
        <p:nvSpPr>
          <p:cNvPr id="8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3F1CFD-484B-44D8-9E45-E5027DEEAB8C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91567521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F468D-F9B5-46E0-AD69-24BE1DECE706}" type="datetime1">
              <a:rPr lang="hu-HU"/>
              <a:pPr>
                <a:defRPr/>
              </a:pPr>
              <a:t>2020. 09. 14.</a:t>
            </a:fld>
            <a:endParaRPr lang="hu-HU"/>
          </a:p>
        </p:txBody>
      </p:sp>
      <p:sp>
        <p:nvSpPr>
          <p:cNvPr id="4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FADD4A-6BFB-45A8-89C2-0FB577596FF6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435730550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2ECDC-236E-41B9-AC3C-C90CF011C813}" type="datetime1">
              <a:rPr lang="hu-HU"/>
              <a:pPr>
                <a:defRPr/>
              </a:pPr>
              <a:t>2020. 09. 14.</a:t>
            </a:fld>
            <a:endParaRPr lang="hu-HU"/>
          </a:p>
        </p:txBody>
      </p:sp>
      <p:sp>
        <p:nvSpPr>
          <p:cNvPr id="3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5CD83B-3C70-44B7-B8C4-8D976E0234C5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06413266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4A8F5-83AC-4ED0-97E8-9FD49C0A38DA}" type="datetime1">
              <a:rPr lang="hu-HU"/>
              <a:pPr>
                <a:defRPr/>
              </a:pPr>
              <a:t>2020. 09. 14.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DFD3E9-70DB-4912-A7B2-A41987F8913A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374723891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gy sarkán kerekítve levágott téglalap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Derékszögű háromszög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Szabadkézi sokszög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/>
              <a:t>Kép beszúrásához kattintson az ikonra</a:t>
            </a:r>
            <a:endParaRPr lang="en-US" noProof="0" dirty="0"/>
          </a:p>
        </p:txBody>
      </p:sp>
      <p:sp>
        <p:nvSpPr>
          <p:cNvPr id="9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488A8-A055-497E-AC5E-046454789148}" type="datetime1">
              <a:rPr lang="hu-HU"/>
              <a:pPr>
                <a:defRPr/>
              </a:pPr>
              <a:t>2020. 09. 14.</a:t>
            </a:fld>
            <a:endParaRPr lang="hu-HU"/>
          </a:p>
        </p:txBody>
      </p:sp>
      <p:sp>
        <p:nvSpPr>
          <p:cNvPr id="10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1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DB8F4B52-FF9B-4D99-AC32-C4CFA322D116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50559554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028" name="Cím hely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  <a:endParaRPr lang="en-US" altLang="hu-HU" smtClean="0"/>
          </a:p>
        </p:txBody>
      </p:sp>
      <p:sp>
        <p:nvSpPr>
          <p:cNvPr id="1029" name="Szöveg hely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  <a:endParaRPr lang="en-US" altLang="hu-HU" smtClean="0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A07AE34A-622D-4DEC-B1B5-5BDF02A3D36B}" type="datetime1">
              <a:rPr lang="hu-HU"/>
              <a:pPr>
                <a:defRPr/>
              </a:pPr>
              <a:t>2020. 09. 14.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</a:defRPr>
            </a:lvl1pPr>
          </a:lstStyle>
          <a:p>
            <a:fld id="{2319844B-F395-4097-A726-583772F839E1}" type="slidenum">
              <a:rPr lang="hu-HU" altLang="hu-HU"/>
              <a:pPr/>
              <a:t>‹#›</a:t>
            </a:fld>
            <a:endParaRPr lang="hu-HU" altLang="hu-HU"/>
          </a:p>
        </p:txBody>
      </p:sp>
      <p:grpSp>
        <p:nvGrpSpPr>
          <p:cNvPr id="1033" name="Csoportba foglalás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1" r:id="rId1"/>
    <p:sldLayoutId id="2147484033" r:id="rId2"/>
    <p:sldLayoutId id="2147484042" r:id="rId3"/>
    <p:sldLayoutId id="2147484034" r:id="rId4"/>
    <p:sldLayoutId id="2147484035" r:id="rId5"/>
    <p:sldLayoutId id="2147484036" r:id="rId6"/>
    <p:sldLayoutId id="2147484037" r:id="rId7"/>
    <p:sldLayoutId id="2147484038" r:id="rId8"/>
    <p:sldLayoutId id="2147484043" r:id="rId9"/>
    <p:sldLayoutId id="2147484039" r:id="rId10"/>
    <p:sldLayoutId id="2147484040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iflscience.com/brain/what-the-hell-is-going-on-in-this-tiktok-audio-illusion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11"/>
          <p:cNvSpPr>
            <a:spLocks noGrp="1"/>
          </p:cNvSpPr>
          <p:nvPr>
            <p:ph idx="1"/>
          </p:nvPr>
        </p:nvSpPr>
        <p:spPr>
          <a:xfrm>
            <a:off x="457200" y="2924175"/>
            <a:ext cx="8229600" cy="3400425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 smtClean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 smtClean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hu-HU" altLang="hu-HU" sz="2400" dirty="0" smtClean="0">
                <a:latin typeface="Verdana" panose="020B0604030504040204" pitchFamily="34" charset="0"/>
              </a:rPr>
              <a:t>Tóth László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hu-HU" altLang="hu-HU" sz="2400" dirty="0" smtClean="0">
                <a:latin typeface="Verdana" panose="020B0604030504040204" pitchFamily="34" charset="0"/>
              </a:rPr>
              <a:t>Számítógépes Algoritmusok és Mesterséges Intelligencia Tanszék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 smtClean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dirty="0" smtClean="0">
              <a:latin typeface="Sentinel Book"/>
            </a:endParaRPr>
          </a:p>
          <a:p>
            <a:pPr eaLnBrk="1" hangingPunct="1"/>
            <a:endParaRPr lang="hu-HU" altLang="hu-HU" dirty="0" smtClean="0">
              <a:latin typeface="Sentinel Book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5124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Cím 8"/>
          <p:cNvSpPr>
            <a:spLocks noGrp="1"/>
          </p:cNvSpPr>
          <p:nvPr>
            <p:ph type="title"/>
          </p:nvPr>
        </p:nvSpPr>
        <p:spPr>
          <a:xfrm>
            <a:off x="468313" y="1844675"/>
            <a:ext cx="8229600" cy="649288"/>
          </a:xfrm>
        </p:spPr>
        <p:txBody>
          <a:bodyPr/>
          <a:lstStyle/>
          <a:p>
            <a:pPr algn="ctr" eaLnBrk="1" hangingPunct="1"/>
            <a:r>
              <a:rPr lang="hu-HU" altLang="hu-HU" sz="3200" dirty="0" err="1" smtClean="0"/>
              <a:t>Factors</a:t>
            </a:r>
            <a:r>
              <a:rPr lang="hu-HU" altLang="hu-HU" sz="3200" dirty="0" smtClean="0"/>
              <a:t> of </a:t>
            </a:r>
            <a:r>
              <a:rPr lang="hu-HU" altLang="hu-HU" sz="3200" dirty="0" err="1" smtClean="0"/>
              <a:t>speech</a:t>
            </a:r>
            <a:r>
              <a:rPr lang="hu-HU" altLang="hu-HU" sz="3200" dirty="0" smtClean="0"/>
              <a:t> </a:t>
            </a:r>
            <a:r>
              <a:rPr lang="hu-HU" altLang="hu-HU" sz="3200" dirty="0" err="1" smtClean="0"/>
              <a:t>communication</a:t>
            </a:r>
            <a:r>
              <a:rPr lang="hu-HU" altLang="hu-HU" sz="3200" dirty="0" smtClean="0"/>
              <a:t/>
            </a:r>
            <a:br>
              <a:rPr lang="hu-HU" altLang="hu-HU" sz="3200" dirty="0" smtClean="0"/>
            </a:br>
            <a:r>
              <a:rPr lang="hu-HU" altLang="hu-HU" sz="3200" dirty="0" smtClean="0"/>
              <a:t>(</a:t>
            </a:r>
            <a:r>
              <a:rPr lang="hu-HU" altLang="hu-HU" sz="3200" dirty="0" err="1" smtClean="0"/>
              <a:t>or</a:t>
            </a:r>
            <a:r>
              <a:rPr lang="hu-HU" altLang="hu-HU" sz="3200" dirty="0" smtClean="0"/>
              <a:t>: </a:t>
            </a:r>
            <a:r>
              <a:rPr lang="hu-HU" altLang="hu-HU" sz="3200" dirty="0" err="1" smtClean="0"/>
              <a:t>why</a:t>
            </a:r>
            <a:r>
              <a:rPr lang="hu-HU" altLang="hu-HU" sz="3200" dirty="0" smtClean="0"/>
              <a:t> is </a:t>
            </a:r>
            <a:r>
              <a:rPr lang="hu-HU" altLang="hu-HU" sz="3200" dirty="0" err="1" smtClean="0"/>
              <a:t>speech</a:t>
            </a:r>
            <a:r>
              <a:rPr lang="hu-HU" altLang="hu-HU" sz="3200" dirty="0" smtClean="0"/>
              <a:t> </a:t>
            </a:r>
            <a:r>
              <a:rPr lang="hu-HU" altLang="hu-HU" sz="3200" dirty="0" err="1" smtClean="0"/>
              <a:t>recognition</a:t>
            </a:r>
            <a:r>
              <a:rPr lang="hu-HU" altLang="hu-HU" sz="3200" dirty="0" smtClean="0"/>
              <a:t> </a:t>
            </a:r>
            <a:r>
              <a:rPr lang="hu-HU" altLang="hu-HU" sz="3200" dirty="0" err="1" smtClean="0"/>
              <a:t>so</a:t>
            </a:r>
            <a:r>
              <a:rPr lang="hu-HU" altLang="hu-HU" sz="3200" dirty="0" smtClean="0"/>
              <a:t> </a:t>
            </a:r>
            <a:r>
              <a:rPr lang="hu-HU" altLang="hu-HU" sz="3200" dirty="0" err="1" smtClean="0"/>
              <a:t>difficult</a:t>
            </a:r>
            <a:r>
              <a:rPr lang="hu-HU" altLang="hu-HU" sz="3200" dirty="0" smtClean="0"/>
              <a:t>?)</a:t>
            </a:r>
            <a:endParaRPr lang="hu-HU" altLang="hu-HU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446856" y="1520825"/>
            <a:ext cx="8229600" cy="5051425"/>
          </a:xfrm>
        </p:spPr>
        <p:txBody>
          <a:bodyPr/>
          <a:lstStyle/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same piece of information can be present at many levels at the same time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redundancy is very helpful for both human and machine speech recognition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in a normal talking situation we try to reduce this redundancy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are trying to speak with the least effort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put only the minimum necessary information into our speech, and the place of this information may constantly shift between the levels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do we know what is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“minimum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necessary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”?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continuously check the partner and the environment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does he understand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continuously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get feedback from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partner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(„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please repeat it slower/louder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”)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feedback: we must speak with larger redundancy, decoding is easier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such situations speech recognition is close in accuracy to humans, </a:t>
            </a:r>
            <a:b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broadcast news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recognizing conversational, spontaneous, noisy speech the computer is much worse yet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 smtClean="0">
                <a:solidFill>
                  <a:schemeClr val="tx1"/>
                </a:solidFill>
              </a:rPr>
              <a:t>Why is speech recognition difficult 2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88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468313" y="1916832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„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What was that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?”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– 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situation and context helps understand such sentences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„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We inform our passengers that the train arriving from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xxxx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will be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xxxx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minutes late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”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/>
            <a:r>
              <a:rPr lang="en-US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Etimology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words with alien origin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szamosztrej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számszeríj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durchdefekt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durrdefekt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Funny example of how language expectations can influence what we hear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https://languagelog.ldc.upenn.edu/nll/?p=41249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Lombard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effect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noisy environments we use a more tiresome, but more efficient (understandable) pronunciation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 brain fuses the information not only from the different level s and the feedback, but sometimes also from other modalities (</a:t>
            </a:r>
            <a:r>
              <a:rPr lang="en-US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ision)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611560" y="1229085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 smtClean="0">
                <a:solidFill>
                  <a:schemeClr val="tx1"/>
                </a:solidFill>
              </a:rPr>
              <a:t>Examples for the interaction of the </a:t>
            </a:r>
            <a:br>
              <a:rPr lang="en-US" altLang="hu-HU" sz="3600" dirty="0" smtClean="0">
                <a:solidFill>
                  <a:schemeClr val="tx1"/>
                </a:solidFill>
              </a:rPr>
            </a:br>
            <a:r>
              <a:rPr lang="en-US" altLang="hu-HU" sz="3600" dirty="0" smtClean="0">
                <a:solidFill>
                  <a:schemeClr val="tx1"/>
                </a:solidFill>
              </a:rPr>
              <a:t>levels, and for feedback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57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468313" y="1525037"/>
            <a:ext cx="8229600" cy="4479925"/>
          </a:xfrm>
        </p:spPr>
        <p:txBody>
          <a:bodyPr/>
          <a:lstStyle/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What we see influences what we hear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example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  <a:hlinkClick r:id="rId2"/>
              </a:rPr>
              <a:t>https://www.iflscience.com/brain/what-the-hell-is-going-on-in-this-tiktok-audio-illusion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  <a:hlinkClick r:id="rId2"/>
              </a:rPr>
              <a:t>/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More scientific explanation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https://www.youtube.com/watch?&amp;v=G-lN8vWm3m0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611560" y="720725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err="1" smtClean="0">
                <a:solidFill>
                  <a:schemeClr val="tx1"/>
                </a:solidFill>
              </a:rPr>
              <a:t>McGurk</a:t>
            </a:r>
            <a:r>
              <a:rPr lang="en-US" altLang="hu-HU" sz="3600" dirty="0" smtClean="0">
                <a:solidFill>
                  <a:schemeClr val="tx1"/>
                </a:solidFill>
              </a:rPr>
              <a:t> effect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4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468312" y="1772816"/>
            <a:ext cx="8372847" cy="4479925"/>
          </a:xfrm>
        </p:spPr>
        <p:txBody>
          <a:bodyPr/>
          <a:lstStyle/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Quality of the acoustic environment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Is there any background noise and what kind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(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stable of changing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Is there any channel distortion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(</a:t>
            </a:r>
            <a:r>
              <a:rPr lang="en-US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eg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.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telephone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far-field microphone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What is the speaking style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?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Isolated commands only, or continuous speech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Read-planned-spontaneous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?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One speaker or many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? 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If the latter, is speaker adaptation possible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?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How much constrained are the sentences linguistically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?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Size of vocabulary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?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/>
            </a:r>
            <a:b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small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max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. 1-2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thousand words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;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mid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5-10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thousand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;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large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&gt;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100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thousand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r>
              <a:rPr lang="en-US" altLang="hu-HU" sz="180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Linguistical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constraints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?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Is the text d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omain-specifi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?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611560" y="1108075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 smtClean="0">
                <a:solidFill>
                  <a:schemeClr val="tx1"/>
                </a:solidFill>
              </a:rPr>
              <a:t>Factors that influence the difficulty of automatic speech recognition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09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468313" y="1989138"/>
            <a:ext cx="8229600" cy="4479925"/>
          </a:xfrm>
        </p:spPr>
        <p:txBody>
          <a:bodyPr/>
          <a:lstStyle/>
          <a:p>
            <a:pPr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Speech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speaker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transforms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thoughts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speech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coding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receiver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transforms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speech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back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thoughs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decoding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transmitted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noisy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channel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Besides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actual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message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both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parties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continuously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receive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feedback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him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gesticulation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channel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(we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hear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backgorund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noise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context (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situation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err="1" smtClean="0">
                <a:solidFill>
                  <a:schemeClr val="tx1"/>
                </a:solidFill>
              </a:rPr>
              <a:t>Speech</a:t>
            </a:r>
            <a:r>
              <a:rPr lang="hu-HU" altLang="hu-HU" sz="3600" dirty="0" smtClean="0">
                <a:solidFill>
                  <a:schemeClr val="tx1"/>
                </a:solidFill>
              </a:rPr>
              <a:t> </a:t>
            </a:r>
            <a:r>
              <a:rPr lang="hu-HU" altLang="hu-HU" sz="3600" dirty="0" err="1" smtClean="0">
                <a:solidFill>
                  <a:schemeClr val="tx1"/>
                </a:solidFill>
              </a:rPr>
              <a:t>communication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5744" y="1504950"/>
            <a:ext cx="4981575" cy="27241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468312" y="1520825"/>
            <a:ext cx="8300839" cy="4479925"/>
          </a:xfrm>
        </p:spPr>
        <p:txBody>
          <a:bodyPr/>
          <a:lstStyle/>
          <a:p>
            <a:pPr eaLnBrk="1" hangingPunct="1"/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Speech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sound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phone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smallest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speech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segment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pronounced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 distinct speech sound, regardless of whether the exact sound is 		critical to the meanings of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Theoretically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it is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language-independent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phoneme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smallest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unit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phoneme is a speech sound that, in a given language, if it were swapped with 	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another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phoneme, would change the meaning of the word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Language-dependent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because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differences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matter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languages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speech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segments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sound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phones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(in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given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given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phone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phone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phoneme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allophones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phones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sound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important (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forms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) in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given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The building </a:t>
            </a:r>
            <a:r>
              <a:rPr lang="hu-HU" altLang="hu-HU" sz="3600" dirty="0" err="1" smtClean="0">
                <a:solidFill>
                  <a:schemeClr val="tx1"/>
                </a:solidFill>
              </a:rPr>
              <a:t>blocks</a:t>
            </a:r>
            <a:r>
              <a:rPr lang="hu-HU" altLang="hu-HU" sz="3600" dirty="0" smtClean="0">
                <a:solidFill>
                  <a:schemeClr val="tx1"/>
                </a:solidFill>
              </a:rPr>
              <a:t> of </a:t>
            </a:r>
            <a:r>
              <a:rPr lang="hu-HU" altLang="hu-HU" sz="3600" dirty="0" err="1" smtClean="0">
                <a:solidFill>
                  <a:schemeClr val="tx1"/>
                </a:solidFill>
              </a:rPr>
              <a:t>speech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38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468313" y="152082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d: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phonemes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English,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because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kit-kid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Hungarian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countryside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still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closed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ë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phone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makes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official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Hungarian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it is an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allophone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leesett-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lëesett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spun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English: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 (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aspirated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non-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aspirated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allophones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Remark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many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untrained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don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’t hear the difference of allo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hones, because this is not required for language understanding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phone set of all human languages is universal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assuming that we are able to hear the differences…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the phoneme set of each language might be different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Phonetical transcription o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 speech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Phonetic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Alphabet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IPA</a:t>
            </a:r>
          </a:p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Computerized version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SAMPA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X-SAMPA)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Developers of speech recognition systems in many cases use their own annotation system, and mix the notion of phone and phoneme…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R. Moore: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the Use/Misuse of the Term ‘Phoneme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Interspeech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2019.</a:t>
            </a:r>
            <a:endParaRPr lang="en-US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err="1" smtClean="0">
                <a:solidFill>
                  <a:schemeClr val="tx1"/>
                </a:solidFill>
              </a:rPr>
              <a:t>Phones</a:t>
            </a:r>
            <a:r>
              <a:rPr lang="hu-HU" altLang="hu-HU" sz="3600" dirty="0" smtClean="0">
                <a:solidFill>
                  <a:schemeClr val="tx1"/>
                </a:solidFill>
              </a:rPr>
              <a:t> and </a:t>
            </a:r>
            <a:r>
              <a:rPr lang="hu-HU" altLang="hu-HU" sz="3600" dirty="0" err="1" smtClean="0">
                <a:solidFill>
                  <a:schemeClr val="tx1"/>
                </a:solidFill>
              </a:rPr>
              <a:t>phonemes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40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468313" y="1520825"/>
            <a:ext cx="8229600" cy="4479925"/>
          </a:xfrm>
        </p:spPr>
        <p:txBody>
          <a:bodyPr/>
          <a:lstStyle/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Hungarian vowels; for the full table see the Internet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IPA </a:t>
            </a:r>
            <a:r>
              <a:rPr lang="en-US" altLang="hu-HU" sz="3600" dirty="0" smtClean="0">
                <a:solidFill>
                  <a:schemeClr val="tx1"/>
                </a:solidFill>
              </a:rPr>
              <a:t>and</a:t>
            </a:r>
            <a:r>
              <a:rPr lang="hu-HU" altLang="hu-HU" sz="3600" dirty="0" smtClean="0">
                <a:solidFill>
                  <a:schemeClr val="tx1"/>
                </a:solidFill>
              </a:rPr>
              <a:t> </a:t>
            </a:r>
            <a:r>
              <a:rPr lang="hu-HU" altLang="hu-HU" sz="3600" dirty="0" smtClean="0">
                <a:solidFill>
                  <a:schemeClr val="tx1"/>
                </a:solidFill>
              </a:rPr>
              <a:t>SAMPA</a:t>
            </a: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7784" y="2204864"/>
            <a:ext cx="3267075" cy="3648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74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468313" y="1520825"/>
            <a:ext cx="8229600" cy="4479925"/>
          </a:xfrm>
        </p:spPr>
        <p:txBody>
          <a:bodyPr/>
          <a:lstStyle/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speech recognition, we will need to convert from </a:t>
            </a:r>
            <a:r>
              <a:rPr lang="en-US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ortographic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transcript to phonetic transcript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that difficult? It depends very much on the language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English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very difficult, lot of irregularities, huge differences between the written and the spoken form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is why the dictionaries contain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spoken form 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IPA 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!)</a:t>
            </a:r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French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written and the spoken 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 is quite different, but the conversion is regular</a:t>
            </a:r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Hungarian, German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written and the spoken form is 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quite similar, but not totally</a:t>
            </a:r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Serb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write what you say and read what you wrote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Hungarian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conversion can be done almost perfectly by rules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are mostly assimilation rules for groups of consonants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Problematis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cases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require morphological analysis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/>
            <a:r>
              <a:rPr lang="en-US" altLang="hu-H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Double letter or word boundary?</a:t>
            </a:r>
            <a:r>
              <a:rPr lang="hu-HU" altLang="hu-H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hu-H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hu-HU" altLang="hu-H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.: </a:t>
            </a:r>
            <a:r>
              <a:rPr lang="hu-HU" altLang="hu-H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pácsó</a:t>
            </a:r>
            <a:endParaRPr lang="hu-HU" altLang="hu-HU" sz="1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/>
            <a:r>
              <a:rPr lang="en-US" altLang="hu-H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Assimilation between stem and tag</a:t>
            </a:r>
            <a:r>
              <a:rPr lang="hu-HU" altLang="hu-H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hu-H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hu-HU" altLang="hu-H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altLang="hu-H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látja vs. átjár</a:t>
            </a:r>
          </a:p>
          <a:p>
            <a:pPr lvl="2" eaLnBrk="1" hangingPunct="1"/>
            <a:r>
              <a:rPr lang="en-US" altLang="hu-H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Silence between words</a:t>
            </a:r>
            <a:r>
              <a:rPr lang="hu-HU" altLang="hu-H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hu-H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more a </a:t>
            </a:r>
            <a:r>
              <a:rPr lang="en-US" altLang="hu-H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stilistical</a:t>
            </a:r>
            <a:r>
              <a:rPr lang="en-US" altLang="hu-H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problem</a:t>
            </a:r>
            <a:r>
              <a:rPr lang="hu-HU" altLang="hu-H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(„lát </a:t>
            </a:r>
            <a:r>
              <a:rPr lang="hu-HU" altLang="hu-H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jános</a:t>
            </a:r>
            <a:r>
              <a:rPr lang="hu-HU" altLang="hu-H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?”- „</a:t>
            </a:r>
            <a:r>
              <a:rPr lang="hu-HU" altLang="hu-H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látjános</a:t>
            </a:r>
            <a:r>
              <a:rPr lang="hu-HU" altLang="hu-H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?” – „</a:t>
            </a:r>
            <a:r>
              <a:rPr lang="hu-HU" altLang="hu-H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láttyános</a:t>
            </a:r>
            <a:r>
              <a:rPr lang="hu-HU" altLang="hu-H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?”)</a:t>
            </a:r>
            <a:endParaRPr lang="hu-HU" altLang="hu-H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Hungarian Pronunciation Dictionary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Web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???</a:t>
            </a: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 smtClean="0">
                <a:solidFill>
                  <a:schemeClr val="tx1"/>
                </a:solidFill>
              </a:rPr>
              <a:t>Phonetic transcription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37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468312" y="1520825"/>
            <a:ext cx="8300839" cy="4479925"/>
          </a:xfrm>
        </p:spPr>
        <p:txBody>
          <a:bodyPr/>
          <a:lstStyle/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main types of phones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vowels (and </a:t>
            </a:r>
            <a:r>
              <a:rPr lang="en-US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diphtongs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closures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fricatives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affricates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na</a:t>
            </a:r>
            <a:r>
              <a:rPr lang="en-US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sals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will see examples in the practice</a:t>
            </a:r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difference between the phones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can our ear differentiate them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can we </a:t>
            </a:r>
            <a:r>
              <a:rPr lang="en-US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analyse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recognize them using computers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will have a great visualization tool, the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trogram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speech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image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will turn out that our ear also performs a similar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tro-tempor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phones are coded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the signal by so-called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acoustic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cues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vowels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formants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closures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place of energy burst;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etc.</a:t>
            </a:r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Experts are able to read the spectrograms reasonably well</a:t>
            </a:r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the same phone may have different looks, decoding is surprisingly difficult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will apply machine learning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will 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rules of the 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cue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phone mapping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automatically, based on huge amounts of training examples</a:t>
            </a:r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Machine learning seeks to operate with the least possible data-specific (in this case, speech specific) knowledge</a:t>
            </a:r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contradicts the general goal of science, that is, gaining understanding…</a:t>
            </a:r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 smtClean="0">
                <a:solidFill>
                  <a:schemeClr val="tx1"/>
                </a:solidFill>
              </a:rPr>
              <a:t>Phones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00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468313" y="152082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Naiv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approach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let’s cut the speech signal into segments, and then try to identify those segments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(„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segmentation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labeling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”)</a:t>
            </a:r>
          </a:p>
          <a:p>
            <a:pPr lvl="1" eaLnBrk="1" hangingPunct="1"/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Segmentation and labeling are both very difficult</a:t>
            </a:r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boundaries are not clear, and the same phone can look very different</a:t>
            </a:r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inherent source of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ariance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coarticulation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 articulatory organs change their positions continuously, so the neighboring phones influence the pronunciation of the actual phone</a:t>
            </a:r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outer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 variance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besides the message, the speech signal codes many other things as well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Acoustic variability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 noise, distortion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Between-speaker variance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pitch, size of head,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talking speed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accent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dialect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,..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Within-speaker variance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mental and physical state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emotional load, age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illnesses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,…)</a:t>
            </a:r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we want to extract only the message, then the above factors are noises for us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 smtClean="0">
                <a:solidFill>
                  <a:schemeClr val="tx1"/>
                </a:solidFill>
              </a:rPr>
              <a:t>Why is speech recognition difficult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07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468313" y="1520825"/>
            <a:ext cx="8229600" cy="4479925"/>
          </a:xfrm>
        </p:spPr>
        <p:txBody>
          <a:bodyPr/>
          <a:lstStyle/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 far we focused on the phones and their coding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in a normal communication situation the message should make sense at higher levels, which levels hierarchically build on each other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speech signal codes phones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acoustic phonetics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speech phones correspond to phonemes, which should fit the code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 of the actual language 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phonology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phonemes shoul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 form words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lexicon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</a:t>
            </a:r>
            <a:r>
              <a:rPr lang="en-US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phology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words should form sentences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syntax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sentences should have a meaning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emantics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speaker wants to express something in the actual situation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pragmati</a:t>
            </a:r>
            <a:r>
              <a:rPr lang="en-US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cs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we took care only of the lowest level, then the operation of the speech recognizer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would be similar to transcribing nonsense speech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speech in some foreign language that sound similar to our own language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human speech understanding the higher levels play a very important role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 a speech recognition systems also needs a language model (syntactic model, semantic model, dialogue model) besides the acoustic model</a:t>
            </a:r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 smtClean="0">
                <a:solidFill>
                  <a:schemeClr val="tx1"/>
                </a:solidFill>
              </a:rPr>
              <a:t>Levels of Speech Communication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68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21809</TotalTime>
  <Words>1393</Words>
  <Application>Microsoft Office PowerPoint</Application>
  <PresentationFormat>Diavetítés a képernyőre (4:3 oldalarány)</PresentationFormat>
  <Paragraphs>136</Paragraphs>
  <Slides>13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8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22" baseType="lpstr">
      <vt:lpstr>Arial</vt:lpstr>
      <vt:lpstr>Calibri</vt:lpstr>
      <vt:lpstr>Constantia</vt:lpstr>
      <vt:lpstr>Sentinel Book</vt:lpstr>
      <vt:lpstr>Times New Roman</vt:lpstr>
      <vt:lpstr>Verdana</vt:lpstr>
      <vt:lpstr>Wingdings</vt:lpstr>
      <vt:lpstr>Wingdings 2</vt:lpstr>
      <vt:lpstr>Áramlás</vt:lpstr>
      <vt:lpstr>Factors of speech communication (or: why is speech recognition so difficult?)</vt:lpstr>
      <vt:lpstr>Speech communication</vt:lpstr>
      <vt:lpstr>The building blocks of speech</vt:lpstr>
      <vt:lpstr>Phones and phonemes</vt:lpstr>
      <vt:lpstr>IPA and SAMPA</vt:lpstr>
      <vt:lpstr>Phonetic transcription</vt:lpstr>
      <vt:lpstr>Phones</vt:lpstr>
      <vt:lpstr>Why is speech recognition difficult</vt:lpstr>
      <vt:lpstr>Levels of Speech Communication</vt:lpstr>
      <vt:lpstr>Why is speech recognition difficult 2</vt:lpstr>
      <vt:lpstr>Examples for the interaction of the  levels, and for feedback</vt:lpstr>
      <vt:lpstr>McGurk effect</vt:lpstr>
      <vt:lpstr>Factors that influence the difficulty of automatic speech recognition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Horváth Alexandra</dc:creator>
  <cp:lastModifiedBy>Lajszlo</cp:lastModifiedBy>
  <cp:revision>1246</cp:revision>
  <dcterms:created xsi:type="dcterms:W3CDTF">2011-08-30T15:18:14Z</dcterms:created>
  <dcterms:modified xsi:type="dcterms:W3CDTF">2020-09-14T09:51:43Z</dcterms:modified>
</cp:coreProperties>
</file>