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notesMasterIdLst>
    <p:notesMasterId r:id="rId12"/>
  </p:notesMasterIdLst>
  <p:handoutMasterIdLst>
    <p:handoutMasterId r:id="rId13"/>
  </p:handoutMasterIdLst>
  <p:sldIdLst>
    <p:sldId id="256" r:id="rId2"/>
    <p:sldId id="281" r:id="rId3"/>
    <p:sldId id="282" r:id="rId4"/>
    <p:sldId id="283" r:id="rId5"/>
    <p:sldId id="284" r:id="rId6"/>
    <p:sldId id="285" r:id="rId7"/>
    <p:sldId id="286" r:id="rId8"/>
    <p:sldId id="287" r:id="rId9"/>
    <p:sldId id="288" r:id="rId10"/>
    <p:sldId id="289" r:id="rId11"/>
  </p:sldIdLst>
  <p:sldSz cx="9144000" cy="6858000" type="screen4x3"/>
  <p:notesSz cx="6858000" cy="9144000"/>
  <p:defaultTextStyle>
    <a:defPPr>
      <a:defRPr lang="hu-H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Közepesen sötét stílus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incs stílus, csak rács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99" autoAdjust="0"/>
    <p:restoredTop sz="94660"/>
  </p:normalViewPr>
  <p:slideViewPr>
    <p:cSldViewPr>
      <p:cViewPr varScale="1">
        <p:scale>
          <a:sx n="81" d="100"/>
          <a:sy n="81" d="100"/>
        </p:scale>
        <p:origin x="1522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/>
            </a:lvl1pPr>
          </a:lstStyle>
          <a:p>
            <a:pPr>
              <a:defRPr/>
            </a:pPr>
            <a:fld id="{34EC5DCC-6AD2-43D5-B6CC-1A3FB035902F}" type="datetimeFigureOut">
              <a:rPr lang="hu-HU"/>
              <a:pPr>
                <a:defRPr/>
              </a:pPr>
              <a:t>2020. 12. 06.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4A522061-0A73-4C95-BAE8-371F659A6A6A}" type="slidenum">
              <a:rPr lang="hu-HU" altLang="hu-HU"/>
              <a:pPr/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D7C9E1D4-69CF-4A15-BD62-279D6296567E}" type="datetimeFigureOut">
              <a:rPr lang="hu-HU"/>
              <a:pPr>
                <a:defRPr/>
              </a:pPr>
              <a:t>2020. 12. 06.</a:t>
            </a:fld>
            <a:endParaRPr lang="hu-H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hu-HU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hu-HU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fld id="{DD81709D-B61D-47E0-AED2-21059CFF7E8B}" type="slidenum">
              <a:rPr lang="hu-HU" altLang="hu-HU"/>
              <a:pPr/>
              <a:t>‹#›</a:t>
            </a:fld>
            <a:endParaRPr lang="hu-HU" alt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ím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hu-HU"/>
              <a:t>Mintacím szerkesztése</a:t>
            </a:r>
            <a:endParaRPr lang="en-US"/>
          </a:p>
        </p:txBody>
      </p:sp>
      <p:sp>
        <p:nvSpPr>
          <p:cNvPr id="17" name="Alcím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hu-HU"/>
              <a:t>Alcím mintájának szerkesztése</a:t>
            </a:r>
            <a:endParaRPr lang="en-US"/>
          </a:p>
        </p:txBody>
      </p:sp>
      <p:sp>
        <p:nvSpPr>
          <p:cNvPr id="4" name="Dátum helye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649564-DE40-42A4-B64B-1824335B4479}" type="datetime1">
              <a:rPr lang="hu-HU"/>
              <a:pPr>
                <a:defRPr/>
              </a:pPr>
              <a:t>2020. 12. 06.</a:t>
            </a:fld>
            <a:endParaRPr lang="hu-HU"/>
          </a:p>
        </p:txBody>
      </p:sp>
      <p:sp>
        <p:nvSpPr>
          <p:cNvPr id="5" name="Élőláb hely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Dia számának hely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D1EAEE"/>
                </a:solidFill>
              </a:defRPr>
            </a:lvl1pPr>
          </a:lstStyle>
          <a:p>
            <a:fld id="{E9B829AB-074C-47E4-8EC5-7EBFE800CBC3}" type="slidenum">
              <a:rPr lang="hu-HU" altLang="hu-HU"/>
              <a:pPr/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367541824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hf sldNum="0" hd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/>
          </a:p>
        </p:txBody>
      </p:sp>
      <p:sp>
        <p:nvSpPr>
          <p:cNvPr id="4" name="Dátum hely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5AAAA8-F6FE-40F8-928D-35A5AE3884BF}" type="datetime1">
              <a:rPr lang="hu-HU"/>
              <a:pPr>
                <a:defRPr/>
              </a:pPr>
              <a:t>2020. 12. 06.</a:t>
            </a:fld>
            <a:endParaRPr lang="hu-HU"/>
          </a:p>
        </p:txBody>
      </p:sp>
      <p:sp>
        <p:nvSpPr>
          <p:cNvPr id="5" name="Élőláb hely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Dia számának hely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E3FF6C5-69AA-430F-8F77-3084186AD2AE}" type="slidenum">
              <a:rPr lang="hu-HU" altLang="hu-HU"/>
              <a:pPr/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778894551"/>
      </p:ext>
    </p:extLst>
  </p:cSld>
  <p:clrMapOvr>
    <a:masterClrMapping/>
  </p:clrMapOvr>
  <p:hf sldNum="0"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hu-HU"/>
              <a:t>Mintacím szerkesztése</a:t>
            </a:r>
            <a:endParaRPr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/>
          </a:p>
        </p:txBody>
      </p:sp>
      <p:sp>
        <p:nvSpPr>
          <p:cNvPr id="4" name="Dátum hely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49A972-E753-4D30-8509-5A615B500E43}" type="datetime1">
              <a:rPr lang="hu-HU"/>
              <a:pPr>
                <a:defRPr/>
              </a:pPr>
              <a:t>2020. 12. 06.</a:t>
            </a:fld>
            <a:endParaRPr lang="hu-HU"/>
          </a:p>
        </p:txBody>
      </p:sp>
      <p:sp>
        <p:nvSpPr>
          <p:cNvPr id="5" name="Élőláb hely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Dia számának hely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D82E6B-4F59-4718-A4AE-97A6268DFE23}" type="slidenum">
              <a:rPr lang="hu-HU" altLang="hu-HU"/>
              <a:pPr/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1883402419"/>
      </p:ext>
    </p:extLst>
  </p:cSld>
  <p:clrMapOvr>
    <a:masterClrMapping/>
  </p:clrMapOvr>
  <p:hf sldNum="0" hd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/>
          </a:p>
        </p:txBody>
      </p:sp>
      <p:sp>
        <p:nvSpPr>
          <p:cNvPr id="4" name="Dátum hely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33DD0F-E52C-44F0-AEE8-89BE8391FE90}" type="datetime1">
              <a:rPr lang="hu-HU"/>
              <a:pPr>
                <a:defRPr/>
              </a:pPr>
              <a:t>2020. 12. 06.</a:t>
            </a:fld>
            <a:endParaRPr lang="hu-HU"/>
          </a:p>
        </p:txBody>
      </p:sp>
      <p:sp>
        <p:nvSpPr>
          <p:cNvPr id="5" name="Élőláb hely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Dia számának hely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E08B6BF-E366-432A-850D-34B79889A28C}" type="slidenum">
              <a:rPr lang="hu-HU" altLang="hu-HU"/>
              <a:pPr/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536711862"/>
      </p:ext>
    </p:extLst>
  </p:cSld>
  <p:clrMapOvr>
    <a:masterClrMapping/>
  </p:clrMapOvr>
  <p:hf sldNum="0" hd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hu-HU"/>
              <a:t>Mintacím szerkesztése</a:t>
            </a:r>
            <a:endParaRPr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B66EE4-2AE4-4EE2-A08A-342DEF978330}" type="datetime1">
              <a:rPr lang="hu-HU"/>
              <a:pPr>
                <a:defRPr/>
              </a:pPr>
              <a:t>2020. 12. 06.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D1EAEE"/>
                </a:solidFill>
              </a:defRPr>
            </a:lvl1pPr>
          </a:lstStyle>
          <a:p>
            <a:fld id="{9F436322-CD5C-48A8-A621-98067E2F7437}" type="slidenum">
              <a:rPr lang="hu-HU" altLang="hu-HU"/>
              <a:pPr/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396271911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hf sldNum="0" hd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hu-HU"/>
              <a:t>Mintacím szerkesztése</a:t>
            </a:r>
            <a:endParaRPr lang="en-US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/>
          </a:p>
        </p:txBody>
      </p:sp>
      <p:sp>
        <p:nvSpPr>
          <p:cNvPr id="5" name="Dátum hely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DF5807-DAEA-4D81-A265-B6A957B6D4E8}" type="datetime1">
              <a:rPr lang="hu-HU"/>
              <a:pPr>
                <a:defRPr/>
              </a:pPr>
              <a:t>2020. 12. 06.</a:t>
            </a:fld>
            <a:endParaRPr lang="hu-HU"/>
          </a:p>
        </p:txBody>
      </p:sp>
      <p:sp>
        <p:nvSpPr>
          <p:cNvPr id="6" name="Élőláb hely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Dia számának hely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4DA865D-5C7C-44FF-B512-D77D3B31140B}" type="slidenum">
              <a:rPr lang="hu-HU" altLang="hu-HU"/>
              <a:pPr/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3095107834"/>
      </p:ext>
    </p:extLst>
  </p:cSld>
  <p:clrMapOvr>
    <a:masterClrMapping/>
  </p:clrMapOvr>
  <p:hf sldNum="0"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hu-HU"/>
              <a:t>Mintacím szerkesztése</a:t>
            </a:r>
            <a:endParaRPr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Tartalom helye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/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/>
          </a:p>
        </p:txBody>
      </p:sp>
      <p:sp>
        <p:nvSpPr>
          <p:cNvPr id="7" name="Dátum hely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C427C2-6C6B-4513-A318-108DD0A3B720}" type="datetime1">
              <a:rPr lang="hu-HU"/>
              <a:pPr>
                <a:defRPr/>
              </a:pPr>
              <a:t>2020. 12. 06.</a:t>
            </a:fld>
            <a:endParaRPr lang="hu-HU"/>
          </a:p>
        </p:txBody>
      </p:sp>
      <p:sp>
        <p:nvSpPr>
          <p:cNvPr id="8" name="Élőláb hely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9" name="Dia számának hely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E3F1CFD-484B-44D8-9E45-E5027DEEAB8C}" type="slidenum">
              <a:rPr lang="hu-HU" altLang="hu-HU"/>
              <a:pPr/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3091567521"/>
      </p:ext>
    </p:extLst>
  </p:cSld>
  <p:clrMapOvr>
    <a:masterClrMapping/>
  </p:clrMapOvr>
  <p:hf sldNum="0" hd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hu-HU"/>
              <a:t>Mintacím szerkesztése</a:t>
            </a:r>
            <a:endParaRPr lang="en-US"/>
          </a:p>
        </p:txBody>
      </p:sp>
      <p:sp>
        <p:nvSpPr>
          <p:cNvPr id="3" name="Dátum hely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CF468D-F9B5-46E0-AD69-24BE1DECE706}" type="datetime1">
              <a:rPr lang="hu-HU"/>
              <a:pPr>
                <a:defRPr/>
              </a:pPr>
              <a:t>2020. 12. 06.</a:t>
            </a:fld>
            <a:endParaRPr lang="hu-HU"/>
          </a:p>
        </p:txBody>
      </p:sp>
      <p:sp>
        <p:nvSpPr>
          <p:cNvPr id="4" name="Élőláb hely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Dia számának hely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8FADD4A-6BFB-45A8-89C2-0FB577596FF6}" type="slidenum">
              <a:rPr lang="hu-HU" altLang="hu-HU"/>
              <a:pPr/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2435730550"/>
      </p:ext>
    </p:extLst>
  </p:cSld>
  <p:clrMapOvr>
    <a:masterClrMapping/>
  </p:clrMapOvr>
  <p:hf sldNum="0" hd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22ECDC-236E-41B9-AC3C-C90CF011C813}" type="datetime1">
              <a:rPr lang="hu-HU"/>
              <a:pPr>
                <a:defRPr/>
              </a:pPr>
              <a:t>2020. 12. 06.</a:t>
            </a:fld>
            <a:endParaRPr lang="hu-HU"/>
          </a:p>
        </p:txBody>
      </p:sp>
      <p:sp>
        <p:nvSpPr>
          <p:cNvPr id="3" name="Élőláb hely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4" name="Dia számának hely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E5CD83B-3C70-44B7-B8C4-8D976E0234C5}" type="slidenum">
              <a:rPr lang="hu-HU" altLang="hu-HU"/>
              <a:pPr/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406413266"/>
      </p:ext>
    </p:extLst>
  </p:cSld>
  <p:clrMapOvr>
    <a:masterClrMapping/>
  </p:clrMapOvr>
  <p:hf sldNum="0" hd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hu-HU"/>
              <a:t>Mintacím szerkesztése</a:t>
            </a:r>
            <a:endParaRPr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/>
          </a:p>
        </p:txBody>
      </p:sp>
      <p:sp>
        <p:nvSpPr>
          <p:cNvPr id="5" name="Dátum hely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F4A8F5-83AC-4ED0-97E8-9FD49C0A38DA}" type="datetime1">
              <a:rPr lang="hu-HU"/>
              <a:pPr>
                <a:defRPr/>
              </a:pPr>
              <a:t>2020. 12. 06.</a:t>
            </a:fld>
            <a:endParaRPr lang="hu-HU"/>
          </a:p>
        </p:txBody>
      </p:sp>
      <p:sp>
        <p:nvSpPr>
          <p:cNvPr id="6" name="Élőláb hely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Dia számának hely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FDFD3E9-70DB-4912-A7B2-A41987F8913A}" type="slidenum">
              <a:rPr lang="hu-HU" altLang="hu-HU"/>
              <a:pPr/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2374723891"/>
      </p:ext>
    </p:extLst>
  </p:cSld>
  <p:clrMapOvr>
    <a:masterClrMapping/>
  </p:clrMapOvr>
  <p:hf sldNum="0" hd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gy sarkán kerekítve levágott téglalap 13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6" name="Derékszögű háromszög 5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7" name="Szabadkézi sokszög 6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US">
              <a:latin typeface="+mn-lt"/>
            </a:endParaRPr>
          </a:p>
        </p:txBody>
      </p:sp>
      <p:sp>
        <p:nvSpPr>
          <p:cNvPr id="8" name="Szabadkézi sokszög 7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US">
              <a:latin typeface="+mn-lt"/>
            </a:endParaRPr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hu-HU"/>
              <a:t>Mintacím szerkesztése</a:t>
            </a:r>
            <a:endParaRPr lang="en-US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hu-HU" noProof="0"/>
              <a:t>Kép beszúrásához kattintson az ikonra</a:t>
            </a:r>
            <a:endParaRPr lang="en-US" noProof="0" dirty="0"/>
          </a:p>
        </p:txBody>
      </p:sp>
      <p:sp>
        <p:nvSpPr>
          <p:cNvPr id="9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D488A8-A055-497E-AC5E-046454789148}" type="datetime1">
              <a:rPr lang="hu-HU"/>
              <a:pPr>
                <a:defRPr/>
              </a:pPr>
              <a:t>2020. 12. 06.</a:t>
            </a:fld>
            <a:endParaRPr lang="hu-HU"/>
          </a:p>
        </p:txBody>
      </p:sp>
      <p:sp>
        <p:nvSpPr>
          <p:cNvPr id="10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11" name="Dia számának helye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fld id="{DB8F4B52-FF9B-4D99-AC32-C4CFA322D116}" type="slidenum">
              <a:rPr lang="hu-HU" altLang="hu-HU"/>
              <a:pPr/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2950559554"/>
      </p:ext>
    </p:extLst>
  </p:cSld>
  <p:clrMapOvr>
    <a:masterClrMapping/>
  </p:clrMapOvr>
  <p:hf sldNum="0" hd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zabadkézi sokszög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US">
              <a:latin typeface="+mn-lt"/>
            </a:endParaRPr>
          </a:p>
        </p:txBody>
      </p:sp>
      <p:sp>
        <p:nvSpPr>
          <p:cNvPr id="8" name="Szabadkézi sokszög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US">
              <a:latin typeface="+mn-lt"/>
            </a:endParaRPr>
          </a:p>
        </p:txBody>
      </p:sp>
      <p:sp>
        <p:nvSpPr>
          <p:cNvPr id="1028" name="Cím helye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hu-HU" altLang="hu-HU"/>
              <a:t>Mintacím szerkesztése</a:t>
            </a:r>
            <a:endParaRPr lang="en-US" altLang="hu-HU"/>
          </a:p>
        </p:txBody>
      </p:sp>
      <p:sp>
        <p:nvSpPr>
          <p:cNvPr id="1029" name="Szöveg helye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u-HU" altLang="hu-HU"/>
              <a:t>Mintaszöveg szerkesztése</a:t>
            </a:r>
          </a:p>
          <a:p>
            <a:pPr lvl="1"/>
            <a:r>
              <a:rPr lang="hu-HU" altLang="hu-HU"/>
              <a:t>Második szint</a:t>
            </a:r>
          </a:p>
          <a:p>
            <a:pPr lvl="2"/>
            <a:r>
              <a:rPr lang="hu-HU" altLang="hu-HU"/>
              <a:t>Harmadik szint</a:t>
            </a:r>
          </a:p>
          <a:p>
            <a:pPr lvl="3"/>
            <a:r>
              <a:rPr lang="hu-HU" altLang="hu-HU"/>
              <a:t>Negyedik szint</a:t>
            </a:r>
          </a:p>
          <a:p>
            <a:pPr lvl="4"/>
            <a:r>
              <a:rPr lang="hu-HU" altLang="hu-HU"/>
              <a:t>Ötödik szint</a:t>
            </a:r>
            <a:endParaRPr lang="en-US" altLang="hu-HU"/>
          </a:p>
        </p:txBody>
      </p:sp>
      <p:sp>
        <p:nvSpPr>
          <p:cNvPr id="10" name="Dátum helye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fld id="{A07AE34A-622D-4DEC-B1B5-5BDF02A3D36B}" type="datetime1">
              <a:rPr lang="hu-HU"/>
              <a:pPr>
                <a:defRPr/>
              </a:pPr>
              <a:t>2020. 12. 06.</a:t>
            </a:fld>
            <a:endParaRPr lang="hu-HU"/>
          </a:p>
        </p:txBody>
      </p:sp>
      <p:sp>
        <p:nvSpPr>
          <p:cNvPr id="22" name="Élőláb helye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18" name="Dia számának helye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045C75"/>
                </a:solidFill>
              </a:defRPr>
            </a:lvl1pPr>
          </a:lstStyle>
          <a:p>
            <a:fld id="{2319844B-F395-4097-A726-583772F839E1}" type="slidenum">
              <a:rPr lang="hu-HU" altLang="hu-HU"/>
              <a:pPr/>
              <a:t>‹#›</a:t>
            </a:fld>
            <a:endParaRPr lang="hu-HU" altLang="hu-HU"/>
          </a:p>
        </p:txBody>
      </p:sp>
      <p:grpSp>
        <p:nvGrpSpPr>
          <p:cNvPr id="1033" name="Csoportba foglalás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Szabadkézi sokszög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/>
            </a:p>
          </p:txBody>
        </p:sp>
        <p:sp>
          <p:nvSpPr>
            <p:cNvPr id="13" name="Szabadkézi sokszög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1" r:id="rId1"/>
    <p:sldLayoutId id="2147484033" r:id="rId2"/>
    <p:sldLayoutId id="2147484042" r:id="rId3"/>
    <p:sldLayoutId id="2147484034" r:id="rId4"/>
    <p:sldLayoutId id="2147484035" r:id="rId5"/>
    <p:sldLayoutId id="2147484036" r:id="rId6"/>
    <p:sldLayoutId id="2147484037" r:id="rId7"/>
    <p:sldLayoutId id="2147484038" r:id="rId8"/>
    <p:sldLayoutId id="2147484043" r:id="rId9"/>
    <p:sldLayoutId id="2147484039" r:id="rId10"/>
    <p:sldLayoutId id="2147484040" r:id="rId11"/>
  </p:sldLayoutIdLst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anose="05020102010507070707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anose="05020102010507070707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anose="05020102010507070707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anose="05020102010507070707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anose="05020102010507070707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Content Placeholder 11"/>
          <p:cNvSpPr>
            <a:spLocks noGrp="1"/>
          </p:cNvSpPr>
          <p:nvPr>
            <p:ph idx="1"/>
          </p:nvPr>
        </p:nvSpPr>
        <p:spPr>
          <a:xfrm>
            <a:off x="457200" y="2924175"/>
            <a:ext cx="8229600" cy="3400425"/>
          </a:xfrm>
        </p:spPr>
        <p:txBody>
          <a:bodyPr/>
          <a:lstStyle/>
          <a:p>
            <a:pPr algn="ctr" eaLnBrk="1" hangingPunct="1">
              <a:buFont typeface="Arial" panose="020B0604020202020204" pitchFamily="34" charset="0"/>
              <a:buNone/>
            </a:pPr>
            <a:endParaRPr lang="hu-HU" altLang="hu-HU" sz="2400" dirty="0">
              <a:latin typeface="Verdana" panose="020B0604030504040204" pitchFamily="34" charset="0"/>
            </a:endParaRPr>
          </a:p>
          <a:p>
            <a:pPr algn="ctr" eaLnBrk="1" hangingPunct="1">
              <a:buFont typeface="Arial" panose="020B0604020202020204" pitchFamily="34" charset="0"/>
              <a:buNone/>
            </a:pPr>
            <a:endParaRPr lang="hu-HU" altLang="hu-HU" sz="2400" dirty="0">
              <a:latin typeface="Verdana" panose="020B0604030504040204" pitchFamily="34" charset="0"/>
            </a:endParaRPr>
          </a:p>
          <a:p>
            <a:pPr algn="ctr" eaLnBrk="1" hangingPunct="1">
              <a:buFont typeface="Arial" panose="020B0604020202020204" pitchFamily="34" charset="0"/>
              <a:buNone/>
            </a:pPr>
            <a:r>
              <a:rPr lang="hu-HU" altLang="hu-HU" sz="2400" dirty="0">
                <a:latin typeface="Verdana" panose="020B0604030504040204" pitchFamily="34" charset="0"/>
              </a:rPr>
              <a:t>Tóth László</a:t>
            </a:r>
          </a:p>
          <a:p>
            <a:pPr algn="ctr" eaLnBrk="1" hangingPunct="1">
              <a:buFont typeface="Arial" panose="020B0604020202020204" pitchFamily="34" charset="0"/>
              <a:buNone/>
            </a:pPr>
            <a:r>
              <a:rPr lang="hu-HU" altLang="hu-HU" sz="2400" dirty="0">
                <a:latin typeface="Verdana" panose="020B0604030504040204" pitchFamily="34" charset="0"/>
              </a:rPr>
              <a:t>Számítógépes Algoritmusok és Mesterséges Intelligencia Tanszék</a:t>
            </a:r>
          </a:p>
          <a:p>
            <a:pPr algn="ctr" eaLnBrk="1" hangingPunct="1">
              <a:buFont typeface="Arial" panose="020B0604020202020204" pitchFamily="34" charset="0"/>
              <a:buNone/>
            </a:pPr>
            <a:endParaRPr lang="hu-HU" altLang="hu-HU" sz="2400" dirty="0">
              <a:latin typeface="Verdana" panose="020B0604030504040204" pitchFamily="34" charset="0"/>
            </a:endParaRPr>
          </a:p>
          <a:p>
            <a:pPr algn="ctr" eaLnBrk="1" hangingPunct="1">
              <a:buFont typeface="Arial" panose="020B0604020202020204" pitchFamily="34" charset="0"/>
              <a:buNone/>
            </a:pPr>
            <a:endParaRPr lang="hu-HU" altLang="hu-HU" dirty="0">
              <a:latin typeface="Sentinel Book"/>
            </a:endParaRPr>
          </a:p>
          <a:p>
            <a:pPr eaLnBrk="1" hangingPunct="1"/>
            <a:endParaRPr lang="hu-HU" altLang="hu-HU" dirty="0">
              <a:latin typeface="Sentinel Book"/>
            </a:endParaRPr>
          </a:p>
        </p:txBody>
      </p:sp>
      <p:sp>
        <p:nvSpPr>
          <p:cNvPr id="10" name="Title 3"/>
          <p:cNvSpPr txBox="1">
            <a:spLocks/>
          </p:cNvSpPr>
          <p:nvPr/>
        </p:nvSpPr>
        <p:spPr>
          <a:xfrm>
            <a:off x="-642938" y="5429250"/>
            <a:ext cx="8229601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endParaRPr lang="hu-HU" sz="4400" dirty="0">
              <a:latin typeface="Verdana" pitchFamily="34" charset="0"/>
              <a:ea typeface="+mj-ea"/>
              <a:cs typeface="+mj-cs"/>
            </a:endParaRPr>
          </a:p>
        </p:txBody>
      </p:sp>
      <p:pic>
        <p:nvPicPr>
          <p:cNvPr id="5124" name="Picture 12" descr="szte_cimer.t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333375"/>
            <a:ext cx="776287" cy="774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5" name="Cím 8"/>
          <p:cNvSpPr>
            <a:spLocks noGrp="1"/>
          </p:cNvSpPr>
          <p:nvPr>
            <p:ph type="title"/>
          </p:nvPr>
        </p:nvSpPr>
        <p:spPr>
          <a:xfrm>
            <a:off x="468313" y="1844675"/>
            <a:ext cx="8229600" cy="649288"/>
          </a:xfrm>
        </p:spPr>
        <p:txBody>
          <a:bodyPr/>
          <a:lstStyle/>
          <a:p>
            <a:pPr algn="ctr" eaLnBrk="1" hangingPunct="1"/>
            <a:r>
              <a:rPr lang="hu-HU" altLang="hu-HU" sz="3200" dirty="0"/>
              <a:t>Morphologic </a:t>
            </a:r>
            <a:r>
              <a:rPr lang="hu-HU" altLang="hu-HU" sz="3200" dirty="0" err="1"/>
              <a:t>analysis</a:t>
            </a:r>
            <a:endParaRPr lang="hu-HU" altLang="hu-HU" sz="32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Content Placeholder 11"/>
          <p:cNvSpPr>
            <a:spLocks noGrp="1"/>
          </p:cNvSpPr>
          <p:nvPr>
            <p:ph idx="1"/>
          </p:nvPr>
        </p:nvSpPr>
        <p:spPr>
          <a:xfrm>
            <a:off x="501829" y="1520825"/>
            <a:ext cx="8309123" cy="4479925"/>
          </a:xfrm>
        </p:spPr>
        <p:txBody>
          <a:bodyPr/>
          <a:lstStyle/>
          <a:p>
            <a:pPr eaLnBrk="1" hangingPunct="1"/>
            <a:r>
              <a:rPr lang="en-US" altLang="hu-HU" sz="2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E</a:t>
            </a:r>
            <a:r>
              <a:rPr lang="hu-HU" altLang="hu-HU" sz="20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nd</a:t>
            </a: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-</a:t>
            </a:r>
            <a:r>
              <a:rPr lang="hu-HU" altLang="hu-HU" sz="20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to</a:t>
            </a: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-end </a:t>
            </a:r>
            <a:r>
              <a:rPr lang="en-US" altLang="hu-HU" sz="2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modeling would be much easier if we had fewer components</a:t>
            </a: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(</a:t>
            </a:r>
            <a:r>
              <a:rPr lang="en-US" altLang="hu-HU" sz="2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acoustic model</a:t>
            </a: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, </a:t>
            </a:r>
            <a:r>
              <a:rPr lang="en-US" altLang="hu-HU" sz="2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pronunciation dictionary</a:t>
            </a: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, </a:t>
            </a:r>
            <a:r>
              <a:rPr lang="en-US" altLang="hu-HU" sz="2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language model</a:t>
            </a: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)</a:t>
            </a:r>
          </a:p>
          <a:p>
            <a:pPr eaLnBrk="1" hangingPunct="1"/>
            <a:r>
              <a:rPr lang="en-US" altLang="hu-HU" sz="2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For example, can we simply drop the pronunciation dictionary</a:t>
            </a: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?</a:t>
            </a:r>
          </a:p>
          <a:p>
            <a:pPr marL="393700" lvl="1" indent="0" eaLnBrk="1" hangingPunct="1">
              <a:buNone/>
            </a:pPr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The acoustic model could try predicting letters directly, instead of phones</a:t>
            </a:r>
            <a:endParaRPr lang="hu-HU" altLang="hu-HU" sz="1800" dirty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lvl="1" eaLnBrk="1" hangingPunct="1"/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However, in English the connection between letters and phones is not as simple is in most other languages (the pronunciation is strongly influenced by the context)</a:t>
            </a:r>
            <a:endParaRPr lang="hu-HU" altLang="hu-H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We must use longer word pieces, learning their pronunciation makes more sense</a:t>
            </a:r>
            <a:endParaRPr lang="hu-HU" altLang="hu-H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</a:t>
            </a: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„</a:t>
            </a:r>
            <a:r>
              <a:rPr lang="en-US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</a:t>
            </a:r>
            <a:r>
              <a:rPr lang="hu-HU" altLang="hu-H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ord</a:t>
            </a: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altLang="hu-H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piece</a:t>
            </a: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 </a:t>
            </a:r>
            <a:r>
              <a:rPr lang="hu-HU" altLang="hu-H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model</a:t>
            </a:r>
            <a:r>
              <a:rPr lang="en-US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s,</a:t>
            </a: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length of the units we try to recognize varies between one letter and whole words</a:t>
            </a:r>
            <a:endParaRPr lang="hu-HU" altLang="hu-H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Typically used in e</a:t>
            </a:r>
            <a:r>
              <a:rPr lang="hu-HU" altLang="hu-H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nd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hu-HU" altLang="hu-H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-end </a:t>
            </a:r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recognizers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with no pronunciation dictionary</a:t>
            </a:r>
            <a:endParaRPr lang="hu-HU" altLang="hu-H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Trained on a LARGE database, it might work even without a language model</a:t>
            </a:r>
            <a:endParaRPr lang="hu-HU" altLang="hu-H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word pieces are formed by algorithms that operate similarly to </a:t>
            </a:r>
            <a:r>
              <a:rPr lang="hu-HU" altLang="hu-H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Morfessor</a:t>
            </a:r>
            <a:endParaRPr lang="hu-HU" altLang="hu-H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Example: a </a:t>
            </a: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Google </a:t>
            </a:r>
            <a:r>
              <a:rPr lang="en-US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paper</a:t>
            </a: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using a train set of </a:t>
            </a: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12 000 </a:t>
            </a:r>
            <a:r>
              <a:rPr lang="en-US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hours</a:t>
            </a: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):</a:t>
            </a:r>
          </a:p>
          <a:p>
            <a:pPr lvl="1" eaLnBrk="1" hangingPunct="1"/>
            <a:r>
              <a:rPr lang="en-US" altLang="hu-HU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hu-HU" altLang="hu-HU" sz="1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tate</a:t>
            </a:r>
            <a:r>
              <a:rPr lang="en-US" altLang="hu-HU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hu-HU" altLang="hu-HU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en-US" altLang="hu-HU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hu-HU" altLang="hu-HU" sz="1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en-US" altLang="hu-HU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hu-HU" altLang="hu-HU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art</a:t>
            </a:r>
            <a:r>
              <a:rPr lang="en-US" altLang="hu-HU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altLang="hu-HU" sz="1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speech</a:t>
            </a:r>
            <a:r>
              <a:rPr lang="hu-HU" altLang="hu-HU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altLang="hu-HU" sz="1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recognition</a:t>
            </a:r>
            <a:r>
              <a:rPr lang="hu-HU" altLang="hu-HU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altLang="hu-HU" sz="1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with</a:t>
            </a:r>
            <a:r>
              <a:rPr lang="hu-HU" altLang="hu-HU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altLang="hu-HU" sz="1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sequence-to-sequence</a:t>
            </a:r>
            <a:r>
              <a:rPr lang="hu-HU" altLang="hu-HU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altLang="hu-HU" sz="1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models</a:t>
            </a:r>
            <a:r>
              <a:rPr lang="hu-HU" altLang="hu-HU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2018</a:t>
            </a:r>
          </a:p>
          <a:p>
            <a:pPr lvl="1" eaLnBrk="1" hangingPunct="1"/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Error rate: 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8%</a:t>
            </a:r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without a language model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5</a:t>
            </a:r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6%</a:t>
            </a:r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with a language model</a:t>
            </a:r>
          </a:p>
        </p:txBody>
      </p:sp>
      <p:sp>
        <p:nvSpPr>
          <p:cNvPr id="10" name="Title 3"/>
          <p:cNvSpPr txBox="1">
            <a:spLocks/>
          </p:cNvSpPr>
          <p:nvPr/>
        </p:nvSpPr>
        <p:spPr>
          <a:xfrm>
            <a:off x="-642938" y="5429250"/>
            <a:ext cx="8229601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endParaRPr lang="hu-HU" sz="4400" dirty="0">
              <a:latin typeface="Verdana" pitchFamily="34" charset="0"/>
              <a:ea typeface="+mj-ea"/>
              <a:cs typeface="+mj-cs"/>
            </a:endParaRPr>
          </a:p>
        </p:txBody>
      </p:sp>
      <p:pic>
        <p:nvPicPr>
          <p:cNvPr id="6148" name="Picture 12" descr="szte_cimer.t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333375"/>
            <a:ext cx="776287" cy="774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9" name="Cím 8"/>
          <p:cNvSpPr>
            <a:spLocks noGrp="1"/>
          </p:cNvSpPr>
          <p:nvPr>
            <p:ph type="title"/>
          </p:nvPr>
        </p:nvSpPr>
        <p:spPr>
          <a:xfrm>
            <a:off x="501829" y="665956"/>
            <a:ext cx="8229600" cy="566737"/>
          </a:xfrm>
        </p:spPr>
        <p:txBody>
          <a:bodyPr/>
          <a:lstStyle/>
          <a:p>
            <a:pPr algn="ctr" eaLnBrk="1" hangingPunct="1"/>
            <a:r>
              <a:rPr lang="hu-HU" altLang="hu-HU" sz="3600" dirty="0">
                <a:solidFill>
                  <a:schemeClr val="tx1"/>
                </a:solidFill>
              </a:rPr>
              <a:t>„Word </a:t>
            </a:r>
            <a:r>
              <a:rPr lang="hu-HU" altLang="hu-HU" sz="3600" dirty="0" err="1">
                <a:solidFill>
                  <a:schemeClr val="tx1"/>
                </a:solidFill>
              </a:rPr>
              <a:t>piece</a:t>
            </a:r>
            <a:r>
              <a:rPr lang="hu-HU" altLang="hu-HU" sz="3600" dirty="0">
                <a:solidFill>
                  <a:schemeClr val="tx1"/>
                </a:solidFill>
              </a:rPr>
              <a:t>” </a:t>
            </a:r>
            <a:r>
              <a:rPr lang="en-US" altLang="hu-HU" sz="3600" dirty="0">
                <a:solidFill>
                  <a:schemeClr val="tx1"/>
                </a:solidFill>
              </a:rPr>
              <a:t>models</a:t>
            </a:r>
            <a:endParaRPr lang="hu-HU" altLang="hu-HU" sz="3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74828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Content Placeholder 11"/>
          <p:cNvSpPr>
            <a:spLocks noGrp="1"/>
          </p:cNvSpPr>
          <p:nvPr>
            <p:ph idx="1"/>
          </p:nvPr>
        </p:nvSpPr>
        <p:spPr>
          <a:xfrm>
            <a:off x="547678" y="1268760"/>
            <a:ext cx="8416810" cy="5400600"/>
          </a:xfrm>
        </p:spPr>
        <p:txBody>
          <a:bodyPr/>
          <a:lstStyle/>
          <a:p>
            <a:pPr eaLnBrk="1" hangingPunct="1"/>
            <a:r>
              <a:rPr lang="en-US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a natural language the number of word stem is around 100 000</a:t>
            </a:r>
          </a:p>
          <a:p>
            <a:pPr lvl="1" eaLnBrk="1" hangingPunct="1"/>
            <a:r>
              <a:rPr lang="en-US" altLang="hu-H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Eg</a:t>
            </a:r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in a large Hungarian dictionary there are around 70 000 words</a:t>
            </a:r>
          </a:p>
          <a:p>
            <a:pPr eaLnBrk="1" hangingPunct="1"/>
            <a:r>
              <a:rPr lang="en-US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But in any text database we will find many more word forms</a:t>
            </a:r>
          </a:p>
          <a:p>
            <a:pPr lvl="1" eaLnBrk="1" hangingPunct="1"/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Mainly because one word may have several inflected forms </a:t>
            </a:r>
            <a:b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(and party because we may forms compound words)</a:t>
            </a:r>
          </a:p>
          <a:p>
            <a:pPr eaLnBrk="1" hangingPunct="1"/>
            <a:r>
              <a:rPr lang="en-US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English one word may take only a couple of forms</a:t>
            </a:r>
          </a:p>
          <a:p>
            <a:pPr lvl="1" eaLnBrk="1" hangingPunct="1"/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Have </a:t>
            </a:r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 have, has, had; </a:t>
            </a:r>
            <a:r>
              <a:rPr lang="en-US" altLang="hu-HU" sz="18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hathats</a:t>
            </a:r>
            <a:endParaRPr lang="en-US" altLang="hu-H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English speech recognizers simply solve this by listing all possible word forms (that is, they define “word” as anything that may occur between two spaces)</a:t>
            </a:r>
          </a:p>
          <a:p>
            <a:pPr eaLnBrk="1" hangingPunct="1"/>
            <a:r>
              <a:rPr lang="en-US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main European language families (</a:t>
            </a:r>
            <a:r>
              <a:rPr lang="en-US" altLang="hu-H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german</a:t>
            </a:r>
            <a:r>
              <a:rPr lang="en-US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hu-H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neolatin</a:t>
            </a:r>
            <a:r>
              <a:rPr lang="en-US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hu-H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slavic</a:t>
            </a:r>
            <a:r>
              <a:rPr lang="en-US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use significantly more word forms</a:t>
            </a:r>
          </a:p>
          <a:p>
            <a:pPr eaLnBrk="1" hangingPunct="1"/>
            <a:r>
              <a:rPr lang="en-US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But in Hungarian the situation is even worse (one noun may have about 700</a:t>
            </a:r>
            <a:br>
              <a:rPr lang="en-US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inflected forms)</a:t>
            </a:r>
          </a:p>
          <a:p>
            <a:pPr lvl="1" eaLnBrk="1" hangingPunct="1"/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Similar languages are Finnish or Turkish</a:t>
            </a:r>
          </a:p>
          <a:p>
            <a:pPr eaLnBrk="1" hangingPunct="1"/>
            <a:r>
              <a:rPr lang="en-US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these languages, listing all word forms is practically unfeasible</a:t>
            </a:r>
          </a:p>
          <a:p>
            <a:pPr lvl="1" eaLnBrk="1" hangingPunct="1"/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Can we create a language model that decomposes words into stems and suffixes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10" name="Title 3"/>
          <p:cNvSpPr txBox="1">
            <a:spLocks/>
          </p:cNvSpPr>
          <p:nvPr/>
        </p:nvSpPr>
        <p:spPr>
          <a:xfrm>
            <a:off x="-642938" y="5429250"/>
            <a:ext cx="8229601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endParaRPr lang="hu-HU" sz="4400" dirty="0">
              <a:latin typeface="Verdana" pitchFamily="34" charset="0"/>
              <a:ea typeface="+mj-ea"/>
              <a:cs typeface="+mj-cs"/>
            </a:endParaRPr>
          </a:p>
        </p:txBody>
      </p:sp>
      <p:pic>
        <p:nvPicPr>
          <p:cNvPr id="6148" name="Picture 12" descr="szte_cimer.t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333375"/>
            <a:ext cx="776287" cy="774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9" name="Cím 8"/>
          <p:cNvSpPr>
            <a:spLocks noGrp="1"/>
          </p:cNvSpPr>
          <p:nvPr>
            <p:ph type="title"/>
          </p:nvPr>
        </p:nvSpPr>
        <p:spPr>
          <a:xfrm>
            <a:off x="542722" y="563474"/>
            <a:ext cx="8229600" cy="566737"/>
          </a:xfrm>
        </p:spPr>
        <p:txBody>
          <a:bodyPr/>
          <a:lstStyle/>
          <a:p>
            <a:pPr algn="ctr" eaLnBrk="1" hangingPunct="1"/>
            <a:r>
              <a:rPr lang="hu-HU" altLang="hu-HU" sz="3600" dirty="0" err="1">
                <a:solidFill>
                  <a:schemeClr val="tx1"/>
                </a:solidFill>
              </a:rPr>
              <a:t>Words</a:t>
            </a:r>
            <a:r>
              <a:rPr lang="hu-HU" altLang="hu-HU" sz="3600" dirty="0">
                <a:solidFill>
                  <a:schemeClr val="tx1"/>
                </a:solidFill>
              </a:rPr>
              <a:t> and </a:t>
            </a:r>
            <a:r>
              <a:rPr lang="hu-HU" altLang="hu-HU" sz="3600" dirty="0" err="1">
                <a:solidFill>
                  <a:schemeClr val="tx1"/>
                </a:solidFill>
              </a:rPr>
              <a:t>word</a:t>
            </a:r>
            <a:r>
              <a:rPr lang="hu-HU" altLang="hu-HU" sz="3600" dirty="0">
                <a:solidFill>
                  <a:schemeClr val="tx1"/>
                </a:solidFill>
              </a:rPr>
              <a:t> </a:t>
            </a:r>
            <a:r>
              <a:rPr lang="hu-HU" altLang="hu-HU" sz="3600" dirty="0" err="1">
                <a:solidFill>
                  <a:schemeClr val="tx1"/>
                </a:solidFill>
              </a:rPr>
              <a:t>forms</a:t>
            </a:r>
            <a:endParaRPr lang="hu-HU" altLang="hu-HU" sz="3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40180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Content Placeholder 11"/>
          <p:cNvSpPr>
            <a:spLocks noGrp="1"/>
          </p:cNvSpPr>
          <p:nvPr>
            <p:ph idx="1"/>
          </p:nvPr>
        </p:nvSpPr>
        <p:spPr>
          <a:xfrm>
            <a:off x="511349" y="1314590"/>
            <a:ext cx="8229600" cy="4479925"/>
          </a:xfrm>
        </p:spPr>
        <p:txBody>
          <a:bodyPr/>
          <a:lstStyle/>
          <a:p>
            <a:pPr eaLnBrk="1" hangingPunct="1"/>
            <a:r>
              <a:rPr lang="en-US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Morphology is the field of linguistics that studies word forms</a:t>
            </a:r>
            <a:endParaRPr lang="hu-HU" altLang="hu-H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Hungarian is so rich morphologically, because it allows to use 3 types of suffixes after each other</a:t>
            </a:r>
            <a:endParaRPr lang="hu-HU" altLang="hu-H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r>
              <a:rPr lang="hu-HU" altLang="hu-H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Pl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hu-HU" altLang="hu-H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jó+ság+om+é</a:t>
            </a:r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rt (for my </a:t>
            </a:r>
            <a:r>
              <a:rPr lang="en-US" altLang="hu-H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good+ness</a:t>
            </a:r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hu-HU" altLang="hu-H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Our goal here is to separate the stem and the 3 types of suffixes</a:t>
            </a:r>
          </a:p>
          <a:p>
            <a:pPr eaLnBrk="1" hangingPunct="1"/>
            <a:r>
              <a:rPr lang="en-US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main problem with this is that their combination is technically not a simple concatenation</a:t>
            </a:r>
          </a:p>
          <a:p>
            <a:pPr eaLnBrk="1" hangingPunct="1"/>
            <a:r>
              <a:rPr lang="en-US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Some example for the plural sign “+k”</a:t>
            </a:r>
          </a:p>
          <a:p>
            <a:pPr lvl="1" eaLnBrk="1" hangingPunct="1"/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nő </a:t>
            </a:r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 n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ők (</a:t>
            </a:r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in this case, this is simple concatenation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)</a:t>
            </a:r>
          </a:p>
          <a:p>
            <a:pPr lvl="1" eaLnBrk="1" hangingPunct="1"/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alma </a:t>
            </a:r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 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almák (</a:t>
            </a:r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here the last vowel of the stem is modified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)</a:t>
            </a:r>
          </a:p>
          <a:p>
            <a:pPr lvl="1" eaLnBrk="1" hangingPunct="1"/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ház </a:t>
            </a:r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 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házak (</a:t>
            </a:r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here we insert a vowel between the stem and the suffix to ease pronunciation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)</a:t>
            </a:r>
          </a:p>
          <a:p>
            <a:pPr lvl="1" eaLnBrk="1" hangingPunct="1"/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kéz </a:t>
            </a:r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 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kezek (</a:t>
            </a:r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here we use a different inserted vowel, and the stem is also changed…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)</a:t>
            </a:r>
          </a:p>
          <a:p>
            <a:pPr lvl="1" eaLnBrk="1" hangingPunct="1"/>
            <a:endParaRPr lang="hu-HU" altLang="hu-H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93700" lvl="1" indent="0" eaLnBrk="1" hangingPunct="1">
              <a:buNone/>
            </a:pPr>
            <a:endParaRPr lang="hu-HU" altLang="hu-H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endParaRPr lang="hu-HU" altLang="hu-H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endParaRPr lang="hu-HU" altLang="hu-H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itle 3"/>
          <p:cNvSpPr txBox="1">
            <a:spLocks/>
          </p:cNvSpPr>
          <p:nvPr/>
        </p:nvSpPr>
        <p:spPr>
          <a:xfrm>
            <a:off x="-642938" y="5429250"/>
            <a:ext cx="8229601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endParaRPr lang="hu-HU" sz="4400" dirty="0">
              <a:latin typeface="Verdana" pitchFamily="34" charset="0"/>
              <a:ea typeface="+mj-ea"/>
              <a:cs typeface="+mj-cs"/>
            </a:endParaRPr>
          </a:p>
        </p:txBody>
      </p:sp>
      <p:pic>
        <p:nvPicPr>
          <p:cNvPr id="6148" name="Picture 12" descr="szte_cimer.t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333375"/>
            <a:ext cx="776287" cy="774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9" name="Cím 8"/>
          <p:cNvSpPr>
            <a:spLocks noGrp="1"/>
          </p:cNvSpPr>
          <p:nvPr>
            <p:ph type="title"/>
          </p:nvPr>
        </p:nvSpPr>
        <p:spPr>
          <a:xfrm>
            <a:off x="501829" y="540614"/>
            <a:ext cx="8229600" cy="566737"/>
          </a:xfrm>
        </p:spPr>
        <p:txBody>
          <a:bodyPr/>
          <a:lstStyle/>
          <a:p>
            <a:pPr algn="ctr" eaLnBrk="1" hangingPunct="1"/>
            <a:r>
              <a:rPr lang="en-US" altLang="hu-HU" sz="3600" dirty="0">
                <a:solidFill>
                  <a:schemeClr val="tx1"/>
                </a:solidFill>
              </a:rPr>
              <a:t>The morphology of Hungarian</a:t>
            </a:r>
            <a:endParaRPr lang="hu-HU" altLang="hu-HU" sz="3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78552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Content Placeholder 11"/>
          <p:cNvSpPr>
            <a:spLocks noGrp="1"/>
          </p:cNvSpPr>
          <p:nvPr>
            <p:ph idx="1"/>
          </p:nvPr>
        </p:nvSpPr>
        <p:spPr>
          <a:xfrm>
            <a:off x="496893" y="1228476"/>
            <a:ext cx="8229600" cy="4479925"/>
          </a:xfrm>
        </p:spPr>
        <p:txBody>
          <a:bodyPr/>
          <a:lstStyle/>
          <a:p>
            <a:pPr eaLnBrk="1" hangingPunct="1"/>
            <a:r>
              <a:rPr lang="en-US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problems shown can be handled by</a:t>
            </a: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altLang="hu-H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Koskenniemi</a:t>
            </a:r>
            <a:r>
              <a:rPr lang="en-US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’s</a:t>
            </a: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two-level morphological model</a:t>
            </a: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originally invented for Finnish</a:t>
            </a: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lvl="1" eaLnBrk="1" hangingPunct="1"/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Building blocks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hu-HU" alt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lvl="2" eaLnBrk="1" hangingPunct="1"/>
            <a:r>
              <a:rPr lang="en-US" alt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set of stems and suffixes</a:t>
            </a:r>
            <a:r>
              <a:rPr lang="hu-HU" alt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alt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morphemes</a:t>
            </a:r>
            <a:r>
              <a:rPr lang="hu-HU" alt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(„</a:t>
            </a:r>
            <a:r>
              <a:rPr lang="en-US" alt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the </a:t>
            </a:r>
            <a:r>
              <a:rPr lang="hu-HU" altLang="hu-H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lexi</a:t>
            </a:r>
            <a:r>
              <a:rPr lang="en-US" alt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hu-HU" altLang="hu-H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on</a:t>
            </a:r>
            <a:r>
              <a:rPr lang="hu-HU" alt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”)</a:t>
            </a:r>
          </a:p>
          <a:p>
            <a:pPr lvl="2" eaLnBrk="1" hangingPunct="1"/>
            <a:r>
              <a:rPr lang="en-US" alt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Set of rules</a:t>
            </a:r>
            <a:endParaRPr lang="hu-HU" altLang="hu-H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r>
              <a:rPr lang="en-US" altLang="hu-H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Lexical</a:t>
            </a:r>
            <a:r>
              <a:rPr lang="hu-HU" altLang="hu-H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altLang="hu-H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upper</a:t>
            </a:r>
            <a:r>
              <a:rPr lang="hu-HU" altLang="hu-H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altLang="hu-H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level</a:t>
            </a:r>
            <a:r>
              <a:rPr lang="hu-HU" altLang="hu-H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altLang="hu-H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sequence from the </a:t>
            </a:r>
            <a:br>
              <a:rPr lang="en-US" altLang="hu-H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hu-H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elements of the lexicon</a:t>
            </a:r>
            <a:endParaRPr lang="hu-HU" altLang="hu-HU" sz="1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r>
              <a:rPr lang="en-US" altLang="hu-H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Surface</a:t>
            </a:r>
            <a:r>
              <a:rPr lang="hu-HU" altLang="hu-H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altLang="hu-H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lower</a:t>
            </a:r>
            <a:r>
              <a:rPr lang="hu-HU" altLang="hu-H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altLang="hu-H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level</a:t>
            </a:r>
            <a:r>
              <a:rPr lang="hu-HU" altLang="hu-H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altLang="hu-H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word form created</a:t>
            </a:r>
            <a:endParaRPr lang="hu-HU" altLang="hu-HU" sz="1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r>
              <a:rPr lang="en-US" altLang="hu-H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Rules set</a:t>
            </a:r>
            <a:r>
              <a:rPr lang="hu-HU" altLang="hu-H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altLang="hu-H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 defines the mapping between the 2 levels</a:t>
            </a:r>
            <a:endParaRPr lang="hu-HU" altLang="hu-HU" sz="1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2" eaLnBrk="1" hangingPunct="1"/>
            <a:r>
              <a:rPr lang="en-US" alt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E.g.</a:t>
            </a:r>
            <a:r>
              <a:rPr lang="hu-HU" alt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alt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When the stem ends in a vowel</a:t>
            </a:r>
            <a:r>
              <a:rPr lang="hu-HU" alt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then no “filling” vowel is necessary</a:t>
            </a:r>
            <a:endParaRPr lang="hu-HU" altLang="hu-H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r>
              <a:rPr lang="en-US" altLang="hu-H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Advantages</a:t>
            </a:r>
            <a:r>
              <a:rPr lang="hu-HU" altLang="hu-H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lvl="2" eaLnBrk="1" hangingPunct="1"/>
            <a:r>
              <a:rPr lang="en-US" alt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Easy to implement </a:t>
            </a:r>
            <a:endParaRPr lang="hu-HU" altLang="hu-H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2" eaLnBrk="1" hangingPunct="1"/>
            <a:r>
              <a:rPr lang="en-US" alt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Works in both direction, so it van be used both for analysis</a:t>
            </a:r>
            <a:r>
              <a:rPr lang="hu-HU" alt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alt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decomposing a word form</a:t>
            </a:r>
            <a:r>
              <a:rPr lang="hu-HU" alt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alt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generation </a:t>
            </a:r>
            <a:r>
              <a:rPr lang="hu-HU" alt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generate all possible forms of a given stem</a:t>
            </a:r>
            <a:r>
              <a:rPr lang="hu-HU" alt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</a:p>
          <a:p>
            <a:pPr lvl="1" eaLnBrk="1" hangingPunct="1"/>
            <a:r>
              <a:rPr lang="en-US" altLang="hu-HU" sz="1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Disdvantage</a:t>
            </a:r>
            <a:r>
              <a:rPr lang="hu-HU" altLang="hu-H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altLang="hu-H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 cannot be trained, must be filled up with words manually</a:t>
            </a:r>
            <a:endParaRPr lang="hu-HU" altLang="hu-HU" sz="1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r>
              <a:rPr lang="en-US" altLang="hu-H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Implementation</a:t>
            </a:r>
            <a:r>
              <a:rPr lang="hu-HU" altLang="hu-H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altLang="hu-H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using </a:t>
            </a:r>
            <a:r>
              <a:rPr lang="hu-HU" altLang="hu-HU" sz="1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finite-state</a:t>
            </a:r>
            <a:r>
              <a:rPr lang="hu-HU" altLang="hu-H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altLang="hu-HU" sz="1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transducer</a:t>
            </a:r>
            <a:r>
              <a:rPr lang="en-US" altLang="hu-H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hu-HU" altLang="hu-H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hu-H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hu-HU" altLang="hu-H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FST)</a:t>
            </a:r>
          </a:p>
        </p:txBody>
      </p:sp>
      <p:sp>
        <p:nvSpPr>
          <p:cNvPr id="10" name="Title 3"/>
          <p:cNvSpPr txBox="1">
            <a:spLocks/>
          </p:cNvSpPr>
          <p:nvPr/>
        </p:nvSpPr>
        <p:spPr>
          <a:xfrm>
            <a:off x="-642938" y="5429250"/>
            <a:ext cx="8229601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endParaRPr lang="hu-HU" sz="4400" dirty="0">
              <a:latin typeface="Verdana" pitchFamily="34" charset="0"/>
              <a:ea typeface="+mj-ea"/>
              <a:cs typeface="+mj-cs"/>
            </a:endParaRPr>
          </a:p>
        </p:txBody>
      </p:sp>
      <p:pic>
        <p:nvPicPr>
          <p:cNvPr id="6148" name="Picture 12" descr="szte_cimer.t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333375"/>
            <a:ext cx="776287" cy="774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9" name="Cím 8"/>
          <p:cNvSpPr>
            <a:spLocks noGrp="1"/>
          </p:cNvSpPr>
          <p:nvPr>
            <p:ph type="title"/>
          </p:nvPr>
        </p:nvSpPr>
        <p:spPr>
          <a:xfrm>
            <a:off x="611560" y="541338"/>
            <a:ext cx="8229600" cy="566737"/>
          </a:xfrm>
        </p:spPr>
        <p:txBody>
          <a:bodyPr/>
          <a:lstStyle/>
          <a:p>
            <a:pPr algn="ctr" eaLnBrk="1" hangingPunct="1"/>
            <a:r>
              <a:rPr lang="hu-HU" altLang="hu-HU" sz="3600" dirty="0" err="1">
                <a:solidFill>
                  <a:schemeClr val="tx1"/>
                </a:solidFill>
              </a:rPr>
              <a:t>Koskenniemi</a:t>
            </a:r>
            <a:r>
              <a:rPr lang="en-US" altLang="hu-HU" sz="3600" dirty="0">
                <a:solidFill>
                  <a:schemeClr val="tx1"/>
                </a:solidFill>
              </a:rPr>
              <a:t>’s two-level morphology</a:t>
            </a:r>
            <a:endParaRPr lang="hu-HU" altLang="hu-HU" sz="3600" dirty="0">
              <a:solidFill>
                <a:schemeClr val="tx1"/>
              </a:solidFill>
            </a:endParaRPr>
          </a:p>
        </p:txBody>
      </p:sp>
      <p:pic>
        <p:nvPicPr>
          <p:cNvPr id="2" name="Kép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24128" y="2887856"/>
            <a:ext cx="2428875" cy="942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04884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Content Placeholder 11"/>
          <p:cNvSpPr>
            <a:spLocks noGrp="1"/>
          </p:cNvSpPr>
          <p:nvPr>
            <p:ph idx="1"/>
          </p:nvPr>
        </p:nvSpPr>
        <p:spPr>
          <a:xfrm>
            <a:off x="501829" y="1107351"/>
            <a:ext cx="8309123" cy="4479925"/>
          </a:xfrm>
        </p:spPr>
        <p:txBody>
          <a:bodyPr/>
          <a:lstStyle/>
          <a:p>
            <a:pPr eaLnBrk="1" hangingPunct="1"/>
            <a:r>
              <a:rPr lang="en-US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altLang="hu-H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Koskenniemi</a:t>
            </a:r>
            <a:r>
              <a:rPr lang="en-US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model would be hard to use in a speech recognizer</a:t>
            </a:r>
            <a:endParaRPr lang="hu-HU" altLang="hu-H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example, if we put the suffix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+k </a:t>
            </a:r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the word set, how would we handle the variants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k, </a:t>
            </a:r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hu-HU" altLang="hu-H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ak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hu-HU" altLang="hu-H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ek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?</a:t>
            </a:r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By the pronunciation dictionary?</a:t>
            </a:r>
            <a:endParaRPr lang="hu-HU" altLang="hu-H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the output, how would we reconstruct the word form from its parts, </a:t>
            </a:r>
            <a:b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e.g.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ház +k 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</a:t>
            </a:r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házak?</a:t>
            </a:r>
          </a:p>
          <a:p>
            <a:pPr eaLnBrk="1" hangingPunct="1"/>
            <a:r>
              <a:rPr lang="en-US" altLang="hu-HU" sz="2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So, to make it simple, we return to the simple concatenation approach</a:t>
            </a:r>
            <a:endParaRPr lang="hu-HU" altLang="hu-HU" sz="2000" dirty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lvl="1" eaLnBrk="1" hangingPunct="1"/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We don’t bother with the conversion rules between the two levels, we simply include all possible variants in the dictionary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(</a:t>
            </a:r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see the right side below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:)</a:t>
            </a:r>
          </a:p>
          <a:p>
            <a:pPr lvl="2" eaLnBrk="1" hangingPunct="1"/>
            <a:r>
              <a:rPr lang="hu-HU" alt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nő </a:t>
            </a:r>
            <a:r>
              <a:rPr lang="en-US" altLang="hu-HU" sz="16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 n</a:t>
            </a:r>
            <a:r>
              <a:rPr lang="hu-HU" altLang="hu-HU" sz="16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ő, +k</a:t>
            </a:r>
          </a:p>
          <a:p>
            <a:pPr lvl="2" eaLnBrk="1" hangingPunct="1"/>
            <a:r>
              <a:rPr lang="hu-HU" altLang="hu-HU" sz="16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alma </a:t>
            </a:r>
            <a:r>
              <a:rPr lang="en-US" altLang="hu-HU" sz="16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 </a:t>
            </a:r>
            <a:r>
              <a:rPr lang="hu-HU" altLang="hu-HU" sz="16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alma, </a:t>
            </a:r>
            <a:r>
              <a:rPr lang="hu-HU" altLang="hu-HU" sz="16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almá</a:t>
            </a:r>
            <a:r>
              <a:rPr lang="hu-HU" altLang="hu-HU" sz="16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+, +k </a:t>
            </a:r>
          </a:p>
          <a:p>
            <a:pPr lvl="2" eaLnBrk="1" hangingPunct="1"/>
            <a:r>
              <a:rPr lang="hu-HU" altLang="hu-HU" sz="16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ház </a:t>
            </a:r>
            <a:r>
              <a:rPr lang="en-US" altLang="hu-HU" sz="16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 </a:t>
            </a:r>
            <a:r>
              <a:rPr lang="hu-HU" altLang="hu-HU" sz="16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ház, +</a:t>
            </a:r>
            <a:r>
              <a:rPr lang="hu-HU" altLang="hu-HU" sz="16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ak</a:t>
            </a:r>
            <a:endParaRPr lang="hu-HU" altLang="hu-HU" sz="1600" dirty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lvl="2" eaLnBrk="1" hangingPunct="1"/>
            <a:r>
              <a:rPr lang="hu-HU" altLang="hu-HU" sz="16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kéz </a:t>
            </a:r>
            <a:r>
              <a:rPr lang="en-US" altLang="hu-HU" sz="16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 </a:t>
            </a:r>
            <a:r>
              <a:rPr lang="hu-HU" altLang="hu-HU" sz="16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kez</a:t>
            </a:r>
            <a:r>
              <a:rPr lang="hu-HU" altLang="hu-HU" sz="16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+, +</a:t>
            </a:r>
            <a:r>
              <a:rPr lang="hu-HU" altLang="hu-HU" sz="16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ek</a:t>
            </a:r>
            <a:endParaRPr lang="hu-HU" altLang="hu-H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The “word pieces” obtained this way are not always correct morphemes in a linguistic sense 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(</a:t>
            </a:r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they are sometimes called “morphs”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), </a:t>
            </a:r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but in a language model of a speech recognizer it makes no problem</a:t>
            </a:r>
            <a:endParaRPr lang="hu-HU" altLang="hu-HU" sz="1800" dirty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lvl="1" eaLnBrk="1" hangingPunct="1"/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Of course, the number of components increases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(</a:t>
            </a:r>
            <a:r>
              <a:rPr lang="en-US" altLang="hu-HU" sz="18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eg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.</a:t>
            </a:r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instead of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+k </a:t>
            </a:r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we will have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+k, +</a:t>
            </a:r>
            <a:r>
              <a:rPr lang="hu-HU" altLang="hu-HU" sz="18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ek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, +</a:t>
            </a:r>
            <a:r>
              <a:rPr lang="hu-HU" altLang="hu-HU" sz="18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ek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, …), </a:t>
            </a:r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but it is not a large increase compared to the number  of stems</a:t>
            </a:r>
            <a:endParaRPr lang="hu-HU" altLang="hu-HU" sz="1800" dirty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lvl="1" eaLnBrk="1" hangingPunct="1"/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In the output we only need concatenation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(+</a:t>
            </a:r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denotes the parts that must be fused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)</a:t>
            </a:r>
          </a:p>
          <a:p>
            <a:pPr lvl="1" eaLnBrk="1" hangingPunct="1"/>
            <a:endParaRPr lang="hu-HU" altLang="hu-HU" sz="1800" dirty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marL="393700" lvl="1" indent="0" eaLnBrk="1" hangingPunct="1">
              <a:buNone/>
            </a:pPr>
            <a:endParaRPr lang="hu-HU" altLang="hu-H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endParaRPr lang="hu-HU" altLang="hu-H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endParaRPr lang="hu-HU" altLang="hu-H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148" name="Picture 12" descr="szte_cimer.t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333375"/>
            <a:ext cx="776287" cy="774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9" name="Cím 8"/>
          <p:cNvSpPr>
            <a:spLocks noGrp="1"/>
          </p:cNvSpPr>
          <p:nvPr>
            <p:ph type="title"/>
          </p:nvPr>
        </p:nvSpPr>
        <p:spPr>
          <a:xfrm>
            <a:off x="501829" y="436995"/>
            <a:ext cx="8229600" cy="566737"/>
          </a:xfrm>
        </p:spPr>
        <p:txBody>
          <a:bodyPr/>
          <a:lstStyle/>
          <a:p>
            <a:pPr algn="ctr" eaLnBrk="1" hangingPunct="1"/>
            <a:r>
              <a:rPr lang="en-US" altLang="hu-HU" sz="3600" dirty="0">
                <a:solidFill>
                  <a:schemeClr val="tx1"/>
                </a:solidFill>
              </a:rPr>
              <a:t>Word form analysis by statistical methods</a:t>
            </a:r>
            <a:endParaRPr lang="hu-HU" altLang="hu-HU" sz="3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77999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Content Placeholder 11"/>
          <p:cNvSpPr>
            <a:spLocks noGrp="1"/>
          </p:cNvSpPr>
          <p:nvPr>
            <p:ph idx="1"/>
          </p:nvPr>
        </p:nvSpPr>
        <p:spPr>
          <a:xfrm>
            <a:off x="501829" y="1107351"/>
            <a:ext cx="8309123" cy="4479925"/>
          </a:xfrm>
        </p:spPr>
        <p:txBody>
          <a:bodyPr/>
          <a:lstStyle/>
          <a:p>
            <a:pPr eaLnBrk="1" hangingPunct="1"/>
            <a:r>
              <a:rPr lang="hu-HU" altLang="hu-HU" sz="20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Morfessor</a:t>
            </a: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hu-HU" sz="2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is a software that can decompose words on a statistical basis</a:t>
            </a:r>
            <a:endParaRPr lang="hu-HU" altLang="hu-HU" sz="2000" dirty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lvl="1" eaLnBrk="1" hangingPunct="1"/>
            <a:r>
              <a:rPr lang="en-US" altLang="hu-HU" sz="16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A Finnish tool</a:t>
            </a:r>
            <a:r>
              <a:rPr lang="hu-HU" altLang="hu-HU" sz="16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, </a:t>
            </a:r>
            <a:r>
              <a:rPr lang="en-US" altLang="hu-HU" sz="16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one of the oldest solutions for word decomposition</a:t>
            </a:r>
            <a:endParaRPr lang="hu-HU" altLang="hu-HU" sz="1600" dirty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lvl="1" eaLnBrk="1" hangingPunct="1"/>
            <a:r>
              <a:rPr lang="en-US" altLang="hu-HU" sz="16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There exist other, newer tools</a:t>
            </a:r>
            <a:r>
              <a:rPr lang="hu-HU" altLang="hu-HU" sz="16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hu-HU" sz="16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like</a:t>
            </a:r>
            <a:r>
              <a:rPr lang="hu-HU" altLang="hu-HU" sz="16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MORSE</a:t>
            </a:r>
          </a:p>
          <a:p>
            <a:pPr eaLnBrk="1" hangingPunct="1"/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It recursively splits the words in the training set into smaller parts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(</a:t>
            </a:r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see image on left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)</a:t>
            </a:r>
          </a:p>
          <a:p>
            <a:pPr lvl="1" eaLnBrk="1" hangingPunct="1"/>
            <a:r>
              <a:rPr lang="en-US" altLang="hu-HU" sz="16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Of course, all words should be decomposed at the same time </a:t>
            </a:r>
            <a:r>
              <a:rPr lang="hu-HU" altLang="hu-HU" sz="16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(</a:t>
            </a:r>
            <a:r>
              <a:rPr lang="en-US" altLang="hu-HU" sz="16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see image on the right</a:t>
            </a:r>
            <a:r>
              <a:rPr lang="hu-HU" altLang="hu-HU" sz="16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)</a:t>
            </a:r>
          </a:p>
          <a:p>
            <a:pPr lvl="1" eaLnBrk="1" hangingPunct="1"/>
            <a:endParaRPr lang="hu-HU" altLang="hu-HU" sz="1500" dirty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lvl="1" eaLnBrk="1" hangingPunct="1"/>
            <a:endParaRPr lang="hu-HU" altLang="hu-HU" sz="1500" dirty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lvl="1" eaLnBrk="1" hangingPunct="1"/>
            <a:endParaRPr lang="hu-HU" altLang="hu-HU" sz="1500" dirty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lvl="1" eaLnBrk="1" hangingPunct="1"/>
            <a:endParaRPr lang="hu-HU" altLang="hu-HU" sz="1500" dirty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lvl="1" eaLnBrk="1" hangingPunct="1"/>
            <a:endParaRPr lang="hu-HU" altLang="hu-HU" sz="1500" dirty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lvl="1" eaLnBrk="1" hangingPunct="1"/>
            <a:endParaRPr lang="hu-HU" altLang="hu-HU" sz="1500" dirty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lvl="1" eaLnBrk="1" hangingPunct="1"/>
            <a:endParaRPr lang="hu-HU" altLang="hu-HU" sz="1500" dirty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lvl="1" eaLnBrk="1" hangingPunct="1"/>
            <a:endParaRPr lang="hu-HU" altLang="hu-HU" sz="1500" dirty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eaLnBrk="1" hangingPunct="1"/>
            <a:r>
              <a:rPr lang="en-US" altLang="hu-HU" sz="2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What makes a good decomposition</a:t>
            </a: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(</a:t>
            </a:r>
            <a:r>
              <a:rPr lang="en-US" altLang="hu-HU" sz="2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how can we formalize the goal</a:t>
            </a: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)?</a:t>
            </a:r>
          </a:p>
          <a:p>
            <a:pPr lvl="1" eaLnBrk="1" hangingPunct="1"/>
            <a:r>
              <a:rPr lang="en-US" altLang="hu-HU" sz="16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The obtained word pieces should cover the training dataset as much as possible</a:t>
            </a:r>
            <a:endParaRPr lang="hu-HU" altLang="hu-HU" sz="1600" dirty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lvl="1" eaLnBrk="1" hangingPunct="1"/>
            <a:r>
              <a:rPr lang="en-US" altLang="hu-HU" sz="16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The number of word pieces should be as small as possible</a:t>
            </a:r>
            <a:endParaRPr lang="hu-HU" altLang="hu-HU" sz="1600" dirty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lvl="1" eaLnBrk="1" hangingPunct="1"/>
            <a:r>
              <a:rPr lang="en-US" altLang="hu-HU" sz="16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We want to avoid </a:t>
            </a:r>
            <a:r>
              <a:rPr lang="en-US" altLang="hu-HU" sz="16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oversplitting</a:t>
            </a:r>
            <a:r>
              <a:rPr lang="hu-HU" altLang="hu-HU" sz="16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: </a:t>
            </a:r>
            <a:r>
              <a:rPr lang="en-US" altLang="hu-HU" sz="16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the units should be as long as possible</a:t>
            </a:r>
            <a:r>
              <a:rPr lang="hu-HU" altLang="hu-HU" sz="16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(</a:t>
            </a:r>
            <a:r>
              <a:rPr lang="en-US" altLang="hu-HU" sz="16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the number of splitting steps</a:t>
            </a:r>
            <a:r>
              <a:rPr lang="hu-HU" altLang="hu-HU" sz="16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hu-HU" sz="16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should be as small as possible</a:t>
            </a:r>
            <a:r>
              <a:rPr lang="hu-HU" altLang="hu-HU" sz="16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)</a:t>
            </a:r>
          </a:p>
          <a:p>
            <a:pPr marL="393700" lvl="1" indent="0" eaLnBrk="1" hangingPunct="1">
              <a:buNone/>
            </a:pPr>
            <a:endParaRPr lang="hu-HU" altLang="hu-H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endParaRPr lang="hu-HU" altLang="hu-H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endParaRPr lang="hu-HU" altLang="hu-H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148" name="Picture 12" descr="szte_cimer.t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333375"/>
            <a:ext cx="776287" cy="774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9" name="Cím 8"/>
          <p:cNvSpPr>
            <a:spLocks noGrp="1"/>
          </p:cNvSpPr>
          <p:nvPr>
            <p:ph type="title"/>
          </p:nvPr>
        </p:nvSpPr>
        <p:spPr>
          <a:xfrm>
            <a:off x="501829" y="436995"/>
            <a:ext cx="8229600" cy="566737"/>
          </a:xfrm>
        </p:spPr>
        <p:txBody>
          <a:bodyPr/>
          <a:lstStyle/>
          <a:p>
            <a:pPr algn="ctr" eaLnBrk="1" hangingPunct="1"/>
            <a:r>
              <a:rPr lang="hu-HU" altLang="hu-HU" sz="3600" dirty="0" err="1">
                <a:solidFill>
                  <a:schemeClr val="tx1"/>
                </a:solidFill>
              </a:rPr>
              <a:t>Morfessor</a:t>
            </a:r>
            <a:endParaRPr lang="hu-HU" altLang="hu-HU" sz="3600" dirty="0">
              <a:solidFill>
                <a:schemeClr val="tx1"/>
              </a:solidFill>
            </a:endParaRPr>
          </a:p>
        </p:txBody>
      </p:sp>
      <p:pic>
        <p:nvPicPr>
          <p:cNvPr id="2" name="Kép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67944" y="2773781"/>
            <a:ext cx="3219337" cy="1951363"/>
          </a:xfrm>
          <a:prstGeom prst="rect">
            <a:avLst/>
          </a:prstGeom>
        </p:spPr>
      </p:pic>
      <p:pic>
        <p:nvPicPr>
          <p:cNvPr id="3" name="Kép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43608" y="2773781"/>
            <a:ext cx="2031244" cy="19513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01381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Content Placeholder 11"/>
          <p:cNvSpPr>
            <a:spLocks noGrp="1"/>
          </p:cNvSpPr>
          <p:nvPr>
            <p:ph idx="1"/>
          </p:nvPr>
        </p:nvSpPr>
        <p:spPr>
          <a:xfrm>
            <a:off x="501829" y="1520825"/>
            <a:ext cx="8309123" cy="4479925"/>
          </a:xfrm>
        </p:spPr>
        <p:txBody>
          <a:bodyPr/>
          <a:lstStyle/>
          <a:p>
            <a:pPr eaLnBrk="1" hangingPunct="1"/>
            <a:r>
              <a:rPr lang="en-US" altLang="hu-HU" sz="2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1st problem: it is inclines to </a:t>
            </a:r>
            <a:r>
              <a:rPr lang="en-US" altLang="hu-HU" sz="20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oversplit</a:t>
            </a:r>
            <a:r>
              <a:rPr lang="en-US" altLang="hu-HU" sz="2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rarely seen words</a:t>
            </a:r>
          </a:p>
          <a:p>
            <a:pPr lvl="1" eaLnBrk="1" hangingPunct="1"/>
            <a:r>
              <a:rPr lang="en-US" altLang="hu-HU" sz="16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We could solve this by specifying a list of known words that should not be split </a:t>
            </a:r>
          </a:p>
          <a:p>
            <a:pPr lvl="1" eaLnBrk="1" hangingPunct="1"/>
            <a:r>
              <a:rPr lang="en-US" altLang="hu-HU" sz="16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The MORSE tool allows of forbids splitting based on semantical similarity</a:t>
            </a:r>
            <a:br>
              <a:rPr lang="en-US" altLang="hu-HU" sz="16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</a:br>
            <a:r>
              <a:rPr lang="en-US" altLang="hu-HU" sz="16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(</a:t>
            </a:r>
            <a:r>
              <a:rPr lang="en-US" altLang="hu-HU" sz="16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eg.</a:t>
            </a:r>
            <a:r>
              <a:rPr lang="en-US" altLang="hu-HU" sz="16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It allows the decomposition locally </a:t>
            </a:r>
            <a:r>
              <a:rPr lang="en-US" altLang="hu-HU" sz="16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local+ly</a:t>
            </a:r>
            <a:r>
              <a:rPr lang="en-US" altLang="hu-HU" sz="16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, because local and locally have similar meaning, but the decomposition freshman  </a:t>
            </a:r>
            <a:r>
              <a:rPr lang="en-US" altLang="hu-HU" sz="16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fresh+man</a:t>
            </a:r>
            <a:r>
              <a:rPr lang="en-US" altLang="hu-HU" sz="16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is forbidden, because the meaning of freshman is not related to the meaning of neither fresh nor man)</a:t>
            </a:r>
          </a:p>
          <a:p>
            <a:pPr eaLnBrk="1" hangingPunct="1"/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2nd problem: it does not exploit the fact that certain components can only be stems, while other components can only be suffixes (for example, a word cannot begin with a suffix)</a:t>
            </a:r>
          </a:p>
          <a:p>
            <a:pPr lvl="1" eaLnBrk="1" hangingPunct="1"/>
            <a:r>
              <a:rPr lang="en-US" altLang="hu-HU" sz="16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It has an extended version which has the categories </a:t>
            </a:r>
            <a:r>
              <a:rPr lang="en-US" altLang="hu-HU" sz="16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prefix+stem+suffix</a:t>
            </a:r>
            <a:endParaRPr lang="en-US" altLang="hu-HU" sz="1600" dirty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lvl="1" eaLnBrk="1" hangingPunct="1"/>
            <a:r>
              <a:rPr lang="en-US" altLang="hu-HU" sz="16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E.g. in Hungarian: </a:t>
            </a:r>
            <a:r>
              <a:rPr lang="en-US" altLang="hu-HU" sz="16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el+megy+ek</a:t>
            </a:r>
            <a:endParaRPr lang="en-US" altLang="hu-H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Remark: how does it handle compound words like freshman?</a:t>
            </a:r>
          </a:p>
          <a:p>
            <a:pPr eaLnBrk="1" hangingPunct="1"/>
            <a:r>
              <a:rPr lang="en-US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3rd problem: When applied to Hungarian, it does no recognize letters that consist of 2 characters (like </a:t>
            </a:r>
            <a:r>
              <a:rPr lang="en-US" altLang="hu-H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sz</a:t>
            </a:r>
            <a:r>
              <a:rPr lang="en-US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it frequently cuts them into two</a:t>
            </a:r>
          </a:p>
          <a:p>
            <a:pPr lvl="1" eaLnBrk="1" hangingPunct="1"/>
            <a:endParaRPr lang="hu-HU" altLang="hu-H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itle 3"/>
          <p:cNvSpPr txBox="1">
            <a:spLocks/>
          </p:cNvSpPr>
          <p:nvPr/>
        </p:nvSpPr>
        <p:spPr>
          <a:xfrm>
            <a:off x="-642938" y="5429250"/>
            <a:ext cx="8229601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endParaRPr lang="hu-HU" sz="4400" dirty="0">
              <a:latin typeface="Verdana" pitchFamily="34" charset="0"/>
              <a:ea typeface="+mj-ea"/>
              <a:cs typeface="+mj-cs"/>
            </a:endParaRPr>
          </a:p>
        </p:txBody>
      </p:sp>
      <p:pic>
        <p:nvPicPr>
          <p:cNvPr id="6148" name="Picture 12" descr="szte_cimer.t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333375"/>
            <a:ext cx="776287" cy="774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9" name="Cím 8"/>
          <p:cNvSpPr>
            <a:spLocks noGrp="1"/>
          </p:cNvSpPr>
          <p:nvPr>
            <p:ph type="title"/>
          </p:nvPr>
        </p:nvSpPr>
        <p:spPr>
          <a:xfrm>
            <a:off x="501829" y="665956"/>
            <a:ext cx="8229600" cy="566737"/>
          </a:xfrm>
        </p:spPr>
        <p:txBody>
          <a:bodyPr/>
          <a:lstStyle/>
          <a:p>
            <a:pPr algn="ctr" eaLnBrk="1" hangingPunct="1"/>
            <a:r>
              <a:rPr lang="en-US" altLang="hu-HU" sz="3600" dirty="0">
                <a:solidFill>
                  <a:schemeClr val="tx1"/>
                </a:solidFill>
              </a:rPr>
              <a:t>The weaknesses of</a:t>
            </a:r>
            <a:r>
              <a:rPr lang="hu-HU" altLang="hu-HU" sz="3600" dirty="0">
                <a:solidFill>
                  <a:schemeClr val="tx1"/>
                </a:solidFill>
              </a:rPr>
              <a:t> </a:t>
            </a:r>
            <a:r>
              <a:rPr lang="hu-HU" altLang="hu-HU" sz="3600" dirty="0" err="1">
                <a:solidFill>
                  <a:schemeClr val="tx1"/>
                </a:solidFill>
              </a:rPr>
              <a:t>Morfessor</a:t>
            </a:r>
            <a:endParaRPr lang="hu-HU" altLang="hu-HU" sz="3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39474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Content Placeholder 11"/>
          <p:cNvSpPr>
            <a:spLocks noGrp="1"/>
          </p:cNvSpPr>
          <p:nvPr>
            <p:ph idx="1"/>
          </p:nvPr>
        </p:nvSpPr>
        <p:spPr>
          <a:xfrm>
            <a:off x="501829" y="1484784"/>
            <a:ext cx="8309123" cy="4479925"/>
          </a:xfrm>
        </p:spPr>
        <p:txBody>
          <a:bodyPr/>
          <a:lstStyle/>
          <a:p>
            <a:pPr eaLnBrk="1" hangingPunct="1"/>
            <a:r>
              <a:rPr lang="en-US" altLang="hu-HU" sz="2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Creating a language model using</a:t>
            </a: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hu-HU" altLang="hu-HU" sz="20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Morfessor</a:t>
            </a:r>
            <a:endParaRPr lang="hu-HU" altLang="hu-HU" sz="2000" dirty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lvl="1" eaLnBrk="1" hangingPunct="1"/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We decompose the word forms into smaller units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(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„morfokra”</a:t>
            </a:r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)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using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hu-HU" altLang="hu-HU" sz="18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Morfessor</a:t>
            </a:r>
            <a:endParaRPr lang="hu-HU" altLang="hu-HU" sz="1800" dirty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lvl="1" eaLnBrk="1" hangingPunct="1"/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We can train an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n-</a:t>
            </a:r>
            <a:r>
              <a:rPr lang="hu-HU" altLang="hu-HU" sz="18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gram</a:t>
            </a:r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model over these units</a:t>
            </a:r>
            <a:endParaRPr lang="hu-HU" altLang="hu-HU" sz="1800" dirty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lvl="1" eaLnBrk="1" hangingPunct="1"/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In the speech recognizer output, we must concatenate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a </a:t>
            </a:r>
            <a:r>
              <a:rPr lang="en-US" altLang="hu-HU" sz="18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stems+suffixes</a:t>
            </a:r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,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but we can identify these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by denoting the suffixes by a special starting character like +</a:t>
            </a:r>
            <a:endParaRPr lang="hu-HU" altLang="hu-HU" sz="1800" dirty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eaLnBrk="1" hangingPunct="1"/>
            <a:r>
              <a:rPr lang="en-US" altLang="hu-HU" sz="2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Advantages</a:t>
            </a: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:</a:t>
            </a:r>
          </a:p>
          <a:p>
            <a:pPr lvl="1" eaLnBrk="1" hangingPunct="1"/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Much smaller dictionary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</a:t>
            </a:r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smaller search space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,</a:t>
            </a:r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faster decoding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, </a:t>
            </a:r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smaller memory requirement</a:t>
            </a:r>
            <a:endParaRPr lang="hu-HU" altLang="hu-HU" sz="1800" dirty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lvl="1" eaLnBrk="1" hangingPunct="1"/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Much fewer 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OOV </a:t>
            </a:r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words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, </a:t>
            </a:r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smaller </a:t>
            </a:r>
            <a:r>
              <a:rPr lang="en-US" altLang="hu-HU" sz="18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perlexity</a:t>
            </a:r>
            <a:endParaRPr lang="hu-HU" altLang="hu-HU" sz="1800" dirty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eaLnBrk="1" hangingPunct="1"/>
            <a:r>
              <a:rPr lang="en-US" altLang="hu-HU" sz="2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Disadvantages</a:t>
            </a: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:</a:t>
            </a:r>
          </a:p>
          <a:p>
            <a:pPr lvl="1" eaLnBrk="1" hangingPunct="1"/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We must train higher order 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n-</a:t>
            </a:r>
            <a:r>
              <a:rPr lang="hu-HU" altLang="hu-HU" sz="18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gram</a:t>
            </a:r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s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(</a:t>
            </a:r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to see the stem of the previous word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)</a:t>
            </a:r>
          </a:p>
          <a:p>
            <a:pPr lvl="1" eaLnBrk="1" hangingPunct="1"/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The output might contain incorrect word forms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</a:p>
          <a:p>
            <a:pPr lvl="2" eaLnBrk="1" hangingPunct="1"/>
            <a:r>
              <a:rPr lang="en-US" altLang="hu-HU" sz="16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Theoretically, the training dataset contains no such incorrect </a:t>
            </a:r>
            <a:r>
              <a:rPr lang="en-US" altLang="hu-HU" sz="16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stem+suffix</a:t>
            </a:r>
            <a:r>
              <a:rPr lang="en-US" altLang="hu-HU" sz="16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forms</a:t>
            </a:r>
            <a:endParaRPr lang="hu-HU" altLang="hu-HU" sz="1600" dirty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lvl="2" eaLnBrk="1" hangingPunct="1"/>
            <a:r>
              <a:rPr lang="en-US" altLang="hu-HU" sz="16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But language model smoothing will assign small non-zero probabilities to these</a:t>
            </a:r>
            <a:endParaRPr lang="hu-HU" altLang="hu-HU" sz="1600" dirty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</p:txBody>
      </p:sp>
      <p:sp>
        <p:nvSpPr>
          <p:cNvPr id="10" name="Title 3"/>
          <p:cNvSpPr txBox="1">
            <a:spLocks/>
          </p:cNvSpPr>
          <p:nvPr/>
        </p:nvSpPr>
        <p:spPr>
          <a:xfrm>
            <a:off x="-642938" y="5429250"/>
            <a:ext cx="8229601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endParaRPr lang="hu-HU" sz="4400" dirty="0">
              <a:latin typeface="Verdana" pitchFamily="34" charset="0"/>
              <a:ea typeface="+mj-ea"/>
              <a:cs typeface="+mj-cs"/>
            </a:endParaRPr>
          </a:p>
        </p:txBody>
      </p:sp>
      <p:pic>
        <p:nvPicPr>
          <p:cNvPr id="6148" name="Picture 12" descr="szte_cimer.t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333375"/>
            <a:ext cx="776287" cy="774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9" name="Cím 8"/>
          <p:cNvSpPr>
            <a:spLocks noGrp="1"/>
          </p:cNvSpPr>
          <p:nvPr>
            <p:ph type="title"/>
          </p:nvPr>
        </p:nvSpPr>
        <p:spPr>
          <a:xfrm>
            <a:off x="501829" y="691049"/>
            <a:ext cx="8229600" cy="566737"/>
          </a:xfrm>
        </p:spPr>
        <p:txBody>
          <a:bodyPr/>
          <a:lstStyle/>
          <a:p>
            <a:pPr algn="ctr" eaLnBrk="1" hangingPunct="1"/>
            <a:r>
              <a:rPr lang="hu-HU" altLang="hu-HU" sz="3600" dirty="0" err="1">
                <a:solidFill>
                  <a:schemeClr val="tx1"/>
                </a:solidFill>
              </a:rPr>
              <a:t>Morfessor</a:t>
            </a:r>
            <a:r>
              <a:rPr lang="hu-HU" altLang="hu-HU" sz="3600" dirty="0">
                <a:solidFill>
                  <a:schemeClr val="tx1"/>
                </a:solidFill>
              </a:rPr>
              <a:t> </a:t>
            </a:r>
            <a:r>
              <a:rPr lang="en-US" altLang="hu-HU" sz="3600" dirty="0">
                <a:solidFill>
                  <a:schemeClr val="tx1"/>
                </a:solidFill>
              </a:rPr>
              <a:t>in speech recognition</a:t>
            </a:r>
            <a:endParaRPr lang="hu-HU" altLang="hu-HU" sz="3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03782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Content Placeholder 11"/>
          <p:cNvSpPr>
            <a:spLocks noGrp="1"/>
          </p:cNvSpPr>
          <p:nvPr>
            <p:ph idx="1"/>
          </p:nvPr>
        </p:nvSpPr>
        <p:spPr>
          <a:xfrm>
            <a:off x="501829" y="1107351"/>
            <a:ext cx="8309123" cy="4479925"/>
          </a:xfrm>
        </p:spPr>
        <p:txBody>
          <a:bodyPr/>
          <a:lstStyle/>
          <a:p>
            <a:pPr eaLnBrk="1" hangingPunct="1"/>
            <a:r>
              <a:rPr lang="en-US" altLang="hu-HU" sz="2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Recognition of Broadcast news</a:t>
            </a: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(Tamás</a:t>
            </a:r>
            <a:r>
              <a:rPr lang="en-US" altLang="hu-HU" sz="2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Grósz, 2020):</a:t>
            </a:r>
          </a:p>
          <a:p>
            <a:pPr lvl="1" eaLnBrk="1" hangingPunct="1"/>
            <a:r>
              <a:rPr lang="hu-HU" altLang="hu-HU" sz="16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OOV </a:t>
            </a:r>
            <a:r>
              <a:rPr lang="en-US" altLang="hu-HU" sz="16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rates</a:t>
            </a:r>
            <a:r>
              <a:rPr lang="hu-HU" altLang="hu-HU" sz="16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hu-HU" sz="16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and</a:t>
            </a:r>
            <a:r>
              <a:rPr lang="hu-HU" altLang="hu-HU" sz="16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hu-HU" sz="16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recognition error rates</a:t>
            </a:r>
            <a:r>
              <a:rPr lang="hu-HU" altLang="hu-HU" sz="16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hu-HU" sz="16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for word decomposition with different “strengths”</a:t>
            </a:r>
            <a:br>
              <a:rPr lang="hu-HU" altLang="hu-HU" sz="16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</a:br>
            <a:r>
              <a:rPr lang="hu-HU" altLang="hu-HU" sz="16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(</a:t>
            </a:r>
            <a:r>
              <a:rPr lang="hu-HU" altLang="hu-HU" sz="16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VariKN</a:t>
            </a:r>
            <a:r>
              <a:rPr lang="hu-HU" altLang="hu-HU" sz="16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: </a:t>
            </a:r>
            <a:r>
              <a:rPr lang="hu-HU" altLang="hu-HU" sz="16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Kneser-Ney</a:t>
            </a:r>
            <a:r>
              <a:rPr lang="hu-HU" altLang="hu-HU" sz="16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n-</a:t>
            </a:r>
            <a:r>
              <a:rPr lang="hu-HU" altLang="hu-HU" sz="16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gram</a:t>
            </a:r>
            <a:r>
              <a:rPr lang="hu-HU" altLang="hu-HU" sz="16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s</a:t>
            </a:r>
            <a:r>
              <a:rPr lang="en-US" altLang="hu-HU" sz="16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moothing</a:t>
            </a:r>
            <a:r>
              <a:rPr lang="hu-HU" altLang="hu-HU" sz="16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):</a:t>
            </a:r>
          </a:p>
          <a:p>
            <a:pPr lvl="1" eaLnBrk="1" hangingPunct="1"/>
            <a:endParaRPr lang="hu-HU" altLang="hu-HU" sz="1600" dirty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lvl="1" eaLnBrk="1" hangingPunct="1"/>
            <a:endParaRPr lang="hu-HU" altLang="hu-HU" sz="1600" dirty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lvl="1" eaLnBrk="1" hangingPunct="1"/>
            <a:endParaRPr lang="hu-HU" altLang="hu-HU" sz="1600" dirty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lvl="1" eaLnBrk="1" hangingPunct="1"/>
            <a:endParaRPr lang="hu-HU" altLang="hu-HU" sz="1600" dirty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lvl="1" eaLnBrk="1" hangingPunct="1"/>
            <a:endParaRPr lang="hu-HU" altLang="hu-HU" sz="1600" dirty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eaLnBrk="1" hangingPunct="1"/>
            <a:r>
              <a:rPr lang="en-US" altLang="hu-HU" sz="2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Telephone conversations</a:t>
            </a: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(</a:t>
            </a:r>
            <a:r>
              <a:rPr lang="hu-HU" altLang="hu-HU" sz="20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Mihajlik</a:t>
            </a: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hu-HU" sz="2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et al.</a:t>
            </a: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, 2019)</a:t>
            </a:r>
          </a:p>
          <a:p>
            <a:pPr lvl="1" eaLnBrk="1" hangingPunct="1"/>
            <a:r>
              <a:rPr lang="en-US" altLang="hu-HU" sz="16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Word-level</a:t>
            </a:r>
            <a:r>
              <a:rPr lang="hu-HU" altLang="hu-HU" sz="16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OOV</a:t>
            </a:r>
            <a:r>
              <a:rPr lang="en-US" altLang="hu-HU" sz="16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: around</a:t>
            </a:r>
            <a:r>
              <a:rPr lang="hu-HU" altLang="hu-HU" sz="16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3% </a:t>
            </a:r>
          </a:p>
          <a:p>
            <a:pPr lvl="1" eaLnBrk="1" hangingPunct="1"/>
            <a:r>
              <a:rPr lang="en-US" altLang="hu-HU" sz="16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Word-level</a:t>
            </a:r>
            <a:r>
              <a:rPr lang="hu-HU" altLang="hu-HU" sz="16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hu-HU" altLang="hu-HU" sz="16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model</a:t>
            </a:r>
            <a:r>
              <a:rPr lang="hu-HU" altLang="hu-HU" sz="16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: 100 000 </a:t>
            </a:r>
            <a:r>
              <a:rPr lang="en-US" altLang="hu-HU" sz="16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words</a:t>
            </a:r>
            <a:r>
              <a:rPr lang="hu-HU" altLang="hu-HU" sz="16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; </a:t>
            </a:r>
            <a:br>
              <a:rPr lang="hu-HU" altLang="hu-HU" sz="16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</a:br>
            <a:r>
              <a:rPr lang="hu-HU" altLang="hu-HU" sz="16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         morf-</a:t>
            </a:r>
            <a:r>
              <a:rPr lang="hu-HU" altLang="hu-HU" sz="16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model</a:t>
            </a:r>
            <a:r>
              <a:rPr lang="hu-HU" altLang="hu-HU" sz="16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: 30 000 morf</a:t>
            </a:r>
            <a:r>
              <a:rPr lang="en-US" altLang="hu-HU" sz="16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s</a:t>
            </a:r>
            <a:endParaRPr lang="hu-HU" altLang="hu-HU" sz="1600" dirty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lvl="1" eaLnBrk="1" hangingPunct="1"/>
            <a:r>
              <a:rPr lang="en-US" altLang="hu-HU" sz="16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Language model</a:t>
            </a:r>
            <a:r>
              <a:rPr lang="hu-HU" altLang="hu-HU" sz="16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: back-</a:t>
            </a:r>
            <a:r>
              <a:rPr lang="hu-HU" altLang="hu-HU" sz="16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off</a:t>
            </a:r>
            <a:r>
              <a:rPr lang="hu-HU" altLang="hu-HU" sz="16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n-</a:t>
            </a:r>
            <a:r>
              <a:rPr lang="hu-HU" altLang="hu-HU" sz="16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gram</a:t>
            </a:r>
            <a:br>
              <a:rPr lang="hu-HU" altLang="hu-HU" sz="16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</a:br>
            <a:r>
              <a:rPr lang="hu-HU" altLang="hu-HU" sz="16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hu-HU" sz="16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trained on a dataset augmented </a:t>
            </a:r>
            <a:br>
              <a:rPr lang="en-US" altLang="hu-HU" sz="16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</a:br>
            <a:r>
              <a:rPr lang="en-US" altLang="hu-HU" sz="16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using </a:t>
            </a:r>
            <a:r>
              <a:rPr lang="hu-HU" altLang="hu-HU" sz="16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transformer</a:t>
            </a:r>
            <a:r>
              <a:rPr lang="hu-HU" altLang="hu-HU" sz="16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n</a:t>
            </a:r>
            <a:r>
              <a:rPr lang="en-US" altLang="hu-HU" sz="16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eural</a:t>
            </a:r>
            <a:r>
              <a:rPr lang="en-US" altLang="hu-HU" sz="16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networks</a:t>
            </a:r>
          </a:p>
          <a:p>
            <a:pPr lvl="1" eaLnBrk="1" hangingPunct="1"/>
            <a:r>
              <a:rPr lang="en-US" altLang="hu-HU" sz="16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They tried two types of language models</a:t>
            </a:r>
            <a:r>
              <a:rPr lang="hu-HU" altLang="hu-HU" sz="16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br>
              <a:rPr lang="hu-HU" altLang="hu-HU" sz="16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</a:br>
            <a:r>
              <a:rPr lang="en-US" altLang="hu-HU" sz="16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with different memory footprints </a:t>
            </a:r>
            <a:br>
              <a:rPr lang="en-US" altLang="hu-HU" sz="16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</a:br>
            <a:r>
              <a:rPr lang="en-US" altLang="hu-HU" sz="16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(modifying the strength of smoothing)</a:t>
            </a:r>
            <a:endParaRPr lang="hu-HU" altLang="hu-HU" sz="1600" dirty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</p:txBody>
      </p:sp>
      <p:sp>
        <p:nvSpPr>
          <p:cNvPr id="10" name="Title 3"/>
          <p:cNvSpPr txBox="1">
            <a:spLocks/>
          </p:cNvSpPr>
          <p:nvPr/>
        </p:nvSpPr>
        <p:spPr>
          <a:xfrm>
            <a:off x="-642938" y="5429250"/>
            <a:ext cx="8229601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endParaRPr lang="hu-HU" sz="4400" dirty="0">
              <a:latin typeface="Verdana" pitchFamily="34" charset="0"/>
              <a:ea typeface="+mj-ea"/>
              <a:cs typeface="+mj-cs"/>
            </a:endParaRPr>
          </a:p>
        </p:txBody>
      </p:sp>
      <p:pic>
        <p:nvPicPr>
          <p:cNvPr id="6148" name="Picture 12" descr="szte_cimer.t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333375"/>
            <a:ext cx="776287" cy="774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9" name="Cím 8"/>
          <p:cNvSpPr>
            <a:spLocks noGrp="1"/>
          </p:cNvSpPr>
          <p:nvPr>
            <p:ph type="title"/>
          </p:nvPr>
        </p:nvSpPr>
        <p:spPr>
          <a:xfrm>
            <a:off x="501829" y="436995"/>
            <a:ext cx="8229600" cy="566737"/>
          </a:xfrm>
        </p:spPr>
        <p:txBody>
          <a:bodyPr/>
          <a:lstStyle/>
          <a:p>
            <a:pPr algn="ctr" eaLnBrk="1" hangingPunct="1"/>
            <a:r>
              <a:rPr lang="en-US" altLang="hu-HU" sz="3600" dirty="0">
                <a:solidFill>
                  <a:schemeClr val="tx1"/>
                </a:solidFill>
              </a:rPr>
              <a:t>Results for Hungarian</a:t>
            </a:r>
            <a:endParaRPr lang="hu-HU" altLang="hu-HU" sz="3600" dirty="0">
              <a:solidFill>
                <a:schemeClr val="tx1"/>
              </a:solidFill>
            </a:endParaRPr>
          </a:p>
        </p:txBody>
      </p:sp>
      <p:pic>
        <p:nvPicPr>
          <p:cNvPr id="2" name="Kép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99592" y="2089197"/>
            <a:ext cx="3315432" cy="916553"/>
          </a:xfrm>
          <a:prstGeom prst="rect">
            <a:avLst/>
          </a:prstGeom>
        </p:spPr>
      </p:pic>
      <p:pic>
        <p:nvPicPr>
          <p:cNvPr id="4" name="Kép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39767" y="1969907"/>
            <a:ext cx="3371850" cy="1457325"/>
          </a:xfrm>
          <a:prstGeom prst="rect">
            <a:avLst/>
          </a:prstGeom>
        </p:spPr>
      </p:pic>
      <p:pic>
        <p:nvPicPr>
          <p:cNvPr id="7" name="Kép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656390" y="3933056"/>
            <a:ext cx="3741217" cy="24136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237372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Áramlás">
  <a:themeElements>
    <a:clrScheme name="Áramlás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Áramlás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Áramlás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Áramlás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Áramlás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25368</TotalTime>
  <Words>1520</Words>
  <Application>Microsoft Office PowerPoint</Application>
  <PresentationFormat>Diavetítés a képernyőre (4:3 oldalarány)</PresentationFormat>
  <Paragraphs>128</Paragraphs>
  <Slides>10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7</vt:i4>
      </vt:variant>
      <vt:variant>
        <vt:lpstr>Téma</vt:lpstr>
      </vt:variant>
      <vt:variant>
        <vt:i4>1</vt:i4>
      </vt:variant>
      <vt:variant>
        <vt:lpstr>Diacímek</vt:lpstr>
      </vt:variant>
      <vt:variant>
        <vt:i4>10</vt:i4>
      </vt:variant>
    </vt:vector>
  </HeadingPairs>
  <TitlesOfParts>
    <vt:vector size="18" baseType="lpstr">
      <vt:lpstr>Arial</vt:lpstr>
      <vt:lpstr>Calibri</vt:lpstr>
      <vt:lpstr>Constantia</vt:lpstr>
      <vt:lpstr>Sentinel Book</vt:lpstr>
      <vt:lpstr>Times New Roman</vt:lpstr>
      <vt:lpstr>Verdana</vt:lpstr>
      <vt:lpstr>Wingdings 2</vt:lpstr>
      <vt:lpstr>Áramlás</vt:lpstr>
      <vt:lpstr>Morphologic analysis</vt:lpstr>
      <vt:lpstr>Words and word forms</vt:lpstr>
      <vt:lpstr>The morphology of Hungarian</vt:lpstr>
      <vt:lpstr>Koskenniemi’s two-level morphology</vt:lpstr>
      <vt:lpstr>Word form analysis by statistical methods</vt:lpstr>
      <vt:lpstr>Morfessor</vt:lpstr>
      <vt:lpstr>The weaknesses of Morfessor</vt:lpstr>
      <vt:lpstr>Morfessor in speech recognition</vt:lpstr>
      <vt:lpstr>Results for Hungarian</vt:lpstr>
      <vt:lpstr>„Word piece” models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Horváth Alexandra</dc:creator>
  <cp:lastModifiedBy>karacsony.csilla@o365.u-szeged.hu</cp:lastModifiedBy>
  <cp:revision>1379</cp:revision>
  <dcterms:created xsi:type="dcterms:W3CDTF">2011-08-30T15:18:14Z</dcterms:created>
  <dcterms:modified xsi:type="dcterms:W3CDTF">2020-12-06T18:58:52Z</dcterms:modified>
</cp:coreProperties>
</file>