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9"/>
  </p:notesMasterIdLst>
  <p:handoutMasterIdLst>
    <p:handoutMasterId r:id="rId20"/>
  </p:handoutMasterIdLst>
  <p:sldIdLst>
    <p:sldId id="256" r:id="rId2"/>
    <p:sldId id="281" r:id="rId3"/>
    <p:sldId id="282" r:id="rId4"/>
    <p:sldId id="283" r:id="rId5"/>
    <p:sldId id="284" r:id="rId6"/>
    <p:sldId id="285" r:id="rId7"/>
    <p:sldId id="286" r:id="rId8"/>
    <p:sldId id="287" r:id="rId9"/>
    <p:sldId id="288" r:id="rId10"/>
    <p:sldId id="296" r:id="rId11"/>
    <p:sldId id="289" r:id="rId12"/>
    <p:sldId id="290" r:id="rId13"/>
    <p:sldId id="291" r:id="rId14"/>
    <p:sldId id="292" r:id="rId15"/>
    <p:sldId id="293" r:id="rId16"/>
    <p:sldId id="294" r:id="rId17"/>
    <p:sldId id="295" r:id="rId18"/>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60"/>
  </p:normalViewPr>
  <p:slideViewPr>
    <p:cSldViewPr>
      <p:cViewPr varScale="1">
        <p:scale>
          <a:sx n="122" d="100"/>
          <a:sy n="122" d="100"/>
        </p:scale>
        <p:origin x="48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hu-HU"/>
          </a:p>
        </p:txBody>
      </p:sp>
      <p:sp>
        <p:nvSpPr>
          <p:cNvPr id="3" name="Dátum hely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34EC5DCC-6AD2-43D5-B6CC-1A3FB035902F}" type="datetimeFigureOut">
              <a:rPr lang="hu-HU"/>
              <a:pPr>
                <a:defRPr/>
              </a:pPr>
              <a:t>2021. 12. 06.</a:t>
            </a:fld>
            <a:endParaRPr lang="hu-HU"/>
          </a:p>
        </p:txBody>
      </p:sp>
      <p:sp>
        <p:nvSpPr>
          <p:cNvPr id="4" name="Élőláb hely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hu-HU"/>
          </a:p>
        </p:txBody>
      </p:sp>
      <p:sp>
        <p:nvSpPr>
          <p:cNvPr id="5" name="Dia számának hely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A522061-0A73-4C95-BAE8-371F659A6A6A}" type="slidenum">
              <a:rPr lang="hu-HU" altLang="hu-HU"/>
              <a:pPr/>
              <a:t>‹#›</a:t>
            </a:fld>
            <a:endParaRPr lang="hu-HU" altLang="hu-H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hu-H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7C9E1D4-69CF-4A15-BD62-279D6296567E}" type="datetimeFigureOut">
              <a:rPr lang="hu-HU"/>
              <a:pPr>
                <a:defRPr/>
              </a:pPr>
              <a:t>2021. 12. 06.</a:t>
            </a:fld>
            <a:endParaRPr lang="hu-H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hu-H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hu-H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DD81709D-B61D-47E0-AED2-21059CFF7E8B}" type="slidenum">
              <a:rPr lang="hu-HU" altLang="hu-HU"/>
              <a:pPr/>
              <a:t>‹#›</a:t>
            </a:fld>
            <a:endParaRPr lang="hu-HU" alt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hu-HU"/>
              <a:t>Mintacím szerkesztése</a:t>
            </a:r>
            <a:endParaRPr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u-HU"/>
              <a:t>Alcím mintájának szerkesztése</a:t>
            </a:r>
            <a:endParaRPr lang="en-US"/>
          </a:p>
        </p:txBody>
      </p:sp>
      <p:sp>
        <p:nvSpPr>
          <p:cNvPr id="4" name="Dátum helye 29"/>
          <p:cNvSpPr>
            <a:spLocks noGrp="1"/>
          </p:cNvSpPr>
          <p:nvPr>
            <p:ph type="dt" sz="half" idx="10"/>
          </p:nvPr>
        </p:nvSpPr>
        <p:spPr/>
        <p:txBody>
          <a:bodyPr/>
          <a:lstStyle>
            <a:lvl1pPr>
              <a:defRPr/>
            </a:lvl1pPr>
          </a:lstStyle>
          <a:p>
            <a:pPr>
              <a:defRPr/>
            </a:pPr>
            <a:fld id="{E6649564-DE40-42A4-B64B-1824335B4479}" type="datetime1">
              <a:rPr lang="hu-HU"/>
              <a:pPr>
                <a:defRPr/>
              </a:pPr>
              <a:t>2021. 12. 06.</a:t>
            </a:fld>
            <a:endParaRPr lang="hu-HU"/>
          </a:p>
        </p:txBody>
      </p:sp>
      <p:sp>
        <p:nvSpPr>
          <p:cNvPr id="5" name="Élőláb helye 18"/>
          <p:cNvSpPr>
            <a:spLocks noGrp="1"/>
          </p:cNvSpPr>
          <p:nvPr>
            <p:ph type="ftr" sz="quarter" idx="11"/>
          </p:nvPr>
        </p:nvSpPr>
        <p:spPr/>
        <p:txBody>
          <a:bodyPr/>
          <a:lstStyle>
            <a:lvl1pPr>
              <a:defRPr/>
            </a:lvl1pPr>
          </a:lstStyle>
          <a:p>
            <a:pPr>
              <a:defRPr/>
            </a:pPr>
            <a:endParaRPr lang="hu-HU"/>
          </a:p>
        </p:txBody>
      </p:sp>
      <p:sp>
        <p:nvSpPr>
          <p:cNvPr id="6" name="Dia számának helye 26"/>
          <p:cNvSpPr>
            <a:spLocks noGrp="1"/>
          </p:cNvSpPr>
          <p:nvPr>
            <p:ph type="sldNum" sz="quarter" idx="12"/>
          </p:nvPr>
        </p:nvSpPr>
        <p:spPr/>
        <p:txBody>
          <a:bodyPr/>
          <a:lstStyle>
            <a:lvl1pPr>
              <a:defRPr>
                <a:solidFill>
                  <a:srgbClr val="D1EAEE"/>
                </a:solidFill>
              </a:defRPr>
            </a:lvl1pPr>
          </a:lstStyle>
          <a:p>
            <a:fld id="{E9B829AB-074C-47E4-8EC5-7EBFE800CBC3}" type="slidenum">
              <a:rPr lang="hu-HU" altLang="hu-HU"/>
              <a:pPr/>
              <a:t>‹#›</a:t>
            </a:fld>
            <a:endParaRPr lang="hu-HU" altLang="hu-HU"/>
          </a:p>
        </p:txBody>
      </p:sp>
    </p:spTree>
    <p:extLst>
      <p:ext uri="{BB962C8B-B14F-4D97-AF65-F5344CB8AC3E}">
        <p14:creationId xmlns:p14="http://schemas.microsoft.com/office/powerpoint/2010/main" val="3675418244"/>
      </p:ext>
    </p:extLst>
  </p:cSld>
  <p:clrMapOvr>
    <a:overrideClrMapping bg1="dk1" tx1="lt1" bg2="dk2" tx2="lt2" accent1="accent1" accent2="accent2" accent3="accent3" accent4="accent4" accent5="accent5" accent6="accent6" hlink="hlink" folHlink="folHlink"/>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átum helye 9"/>
          <p:cNvSpPr>
            <a:spLocks noGrp="1"/>
          </p:cNvSpPr>
          <p:nvPr>
            <p:ph type="dt" sz="half" idx="10"/>
          </p:nvPr>
        </p:nvSpPr>
        <p:spPr/>
        <p:txBody>
          <a:bodyPr/>
          <a:lstStyle>
            <a:lvl1pPr>
              <a:defRPr/>
            </a:lvl1pPr>
          </a:lstStyle>
          <a:p>
            <a:pPr>
              <a:defRPr/>
            </a:pPr>
            <a:fld id="{E05AAAA8-F6FE-40F8-928D-35A5AE3884BF}" type="datetime1">
              <a:rPr lang="hu-HU"/>
              <a:pPr>
                <a:defRPr/>
              </a:pPr>
              <a:t>2021. 12. 06.</a:t>
            </a:fld>
            <a:endParaRPr lang="hu-HU"/>
          </a:p>
        </p:txBody>
      </p:sp>
      <p:sp>
        <p:nvSpPr>
          <p:cNvPr id="5" name="Élőláb helye 21"/>
          <p:cNvSpPr>
            <a:spLocks noGrp="1"/>
          </p:cNvSpPr>
          <p:nvPr>
            <p:ph type="ftr" sz="quarter" idx="11"/>
          </p:nvPr>
        </p:nvSpPr>
        <p:spPr/>
        <p:txBody>
          <a:bodyPr/>
          <a:lstStyle>
            <a:lvl1pPr>
              <a:defRPr/>
            </a:lvl1pPr>
          </a:lstStyle>
          <a:p>
            <a:pPr>
              <a:defRPr/>
            </a:pPr>
            <a:endParaRPr lang="hu-HU"/>
          </a:p>
        </p:txBody>
      </p:sp>
      <p:sp>
        <p:nvSpPr>
          <p:cNvPr id="6" name="Dia számának helye 17"/>
          <p:cNvSpPr>
            <a:spLocks noGrp="1"/>
          </p:cNvSpPr>
          <p:nvPr>
            <p:ph type="sldNum" sz="quarter" idx="12"/>
          </p:nvPr>
        </p:nvSpPr>
        <p:spPr/>
        <p:txBody>
          <a:bodyPr/>
          <a:lstStyle>
            <a:lvl1pPr>
              <a:defRPr/>
            </a:lvl1pPr>
          </a:lstStyle>
          <a:p>
            <a:fld id="{2E3FF6C5-69AA-430F-8F77-3084186AD2AE}" type="slidenum">
              <a:rPr lang="hu-HU" altLang="hu-HU"/>
              <a:pPr/>
              <a:t>‹#›</a:t>
            </a:fld>
            <a:endParaRPr lang="hu-HU" altLang="hu-HU"/>
          </a:p>
        </p:txBody>
      </p:sp>
    </p:spTree>
    <p:extLst>
      <p:ext uri="{BB962C8B-B14F-4D97-AF65-F5344CB8AC3E}">
        <p14:creationId xmlns:p14="http://schemas.microsoft.com/office/powerpoint/2010/main" val="77889455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lang="hu-HU"/>
              <a:t>Mintacím szerkesztése</a:t>
            </a:r>
            <a:endParaRPr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átum helye 9"/>
          <p:cNvSpPr>
            <a:spLocks noGrp="1"/>
          </p:cNvSpPr>
          <p:nvPr>
            <p:ph type="dt" sz="half" idx="10"/>
          </p:nvPr>
        </p:nvSpPr>
        <p:spPr/>
        <p:txBody>
          <a:bodyPr/>
          <a:lstStyle>
            <a:lvl1pPr>
              <a:defRPr/>
            </a:lvl1pPr>
          </a:lstStyle>
          <a:p>
            <a:pPr>
              <a:defRPr/>
            </a:pPr>
            <a:fld id="{9949A972-E753-4D30-8509-5A615B500E43}" type="datetime1">
              <a:rPr lang="hu-HU"/>
              <a:pPr>
                <a:defRPr/>
              </a:pPr>
              <a:t>2021. 12. 06.</a:t>
            </a:fld>
            <a:endParaRPr lang="hu-HU"/>
          </a:p>
        </p:txBody>
      </p:sp>
      <p:sp>
        <p:nvSpPr>
          <p:cNvPr id="5" name="Élőláb helye 21"/>
          <p:cNvSpPr>
            <a:spLocks noGrp="1"/>
          </p:cNvSpPr>
          <p:nvPr>
            <p:ph type="ftr" sz="quarter" idx="11"/>
          </p:nvPr>
        </p:nvSpPr>
        <p:spPr/>
        <p:txBody>
          <a:bodyPr/>
          <a:lstStyle>
            <a:lvl1pPr>
              <a:defRPr/>
            </a:lvl1pPr>
          </a:lstStyle>
          <a:p>
            <a:pPr>
              <a:defRPr/>
            </a:pPr>
            <a:endParaRPr lang="hu-HU"/>
          </a:p>
        </p:txBody>
      </p:sp>
      <p:sp>
        <p:nvSpPr>
          <p:cNvPr id="6" name="Dia számának helye 17"/>
          <p:cNvSpPr>
            <a:spLocks noGrp="1"/>
          </p:cNvSpPr>
          <p:nvPr>
            <p:ph type="sldNum" sz="quarter" idx="12"/>
          </p:nvPr>
        </p:nvSpPr>
        <p:spPr/>
        <p:txBody>
          <a:bodyPr/>
          <a:lstStyle>
            <a:lvl1pPr>
              <a:defRPr/>
            </a:lvl1pPr>
          </a:lstStyle>
          <a:p>
            <a:fld id="{B8D82E6B-4F59-4718-A4AE-97A6268DFE23}" type="slidenum">
              <a:rPr lang="hu-HU" altLang="hu-HU"/>
              <a:pPr/>
              <a:t>‹#›</a:t>
            </a:fld>
            <a:endParaRPr lang="hu-HU" altLang="hu-HU"/>
          </a:p>
        </p:txBody>
      </p:sp>
    </p:spTree>
    <p:extLst>
      <p:ext uri="{BB962C8B-B14F-4D97-AF65-F5344CB8AC3E}">
        <p14:creationId xmlns:p14="http://schemas.microsoft.com/office/powerpoint/2010/main" val="1883402419"/>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endParaRPr lang="en-US"/>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átum helye 9"/>
          <p:cNvSpPr>
            <a:spLocks noGrp="1"/>
          </p:cNvSpPr>
          <p:nvPr>
            <p:ph type="dt" sz="half" idx="10"/>
          </p:nvPr>
        </p:nvSpPr>
        <p:spPr/>
        <p:txBody>
          <a:bodyPr/>
          <a:lstStyle>
            <a:lvl1pPr>
              <a:defRPr/>
            </a:lvl1pPr>
          </a:lstStyle>
          <a:p>
            <a:pPr>
              <a:defRPr/>
            </a:pPr>
            <a:fld id="{8E33DD0F-E52C-44F0-AEE8-89BE8391FE90}" type="datetime1">
              <a:rPr lang="hu-HU"/>
              <a:pPr>
                <a:defRPr/>
              </a:pPr>
              <a:t>2021. 12. 06.</a:t>
            </a:fld>
            <a:endParaRPr lang="hu-HU"/>
          </a:p>
        </p:txBody>
      </p:sp>
      <p:sp>
        <p:nvSpPr>
          <p:cNvPr id="5" name="Élőláb helye 21"/>
          <p:cNvSpPr>
            <a:spLocks noGrp="1"/>
          </p:cNvSpPr>
          <p:nvPr>
            <p:ph type="ftr" sz="quarter" idx="11"/>
          </p:nvPr>
        </p:nvSpPr>
        <p:spPr/>
        <p:txBody>
          <a:bodyPr/>
          <a:lstStyle>
            <a:lvl1pPr>
              <a:defRPr/>
            </a:lvl1pPr>
          </a:lstStyle>
          <a:p>
            <a:pPr>
              <a:defRPr/>
            </a:pPr>
            <a:endParaRPr lang="hu-HU"/>
          </a:p>
        </p:txBody>
      </p:sp>
      <p:sp>
        <p:nvSpPr>
          <p:cNvPr id="6" name="Dia számának helye 17"/>
          <p:cNvSpPr>
            <a:spLocks noGrp="1"/>
          </p:cNvSpPr>
          <p:nvPr>
            <p:ph type="sldNum" sz="quarter" idx="12"/>
          </p:nvPr>
        </p:nvSpPr>
        <p:spPr/>
        <p:txBody>
          <a:bodyPr/>
          <a:lstStyle>
            <a:lvl1pPr>
              <a:defRPr/>
            </a:lvl1pPr>
          </a:lstStyle>
          <a:p>
            <a:fld id="{FE08B6BF-E366-432A-850D-34B79889A28C}" type="slidenum">
              <a:rPr lang="hu-HU" altLang="hu-HU"/>
              <a:pPr/>
              <a:t>‹#›</a:t>
            </a:fld>
            <a:endParaRPr lang="hu-HU" altLang="hu-HU"/>
          </a:p>
        </p:txBody>
      </p:sp>
    </p:spTree>
    <p:extLst>
      <p:ext uri="{BB962C8B-B14F-4D97-AF65-F5344CB8AC3E}">
        <p14:creationId xmlns:p14="http://schemas.microsoft.com/office/powerpoint/2010/main" val="536711862"/>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u-HU"/>
              <a:t>Mintacím szerkesztése</a:t>
            </a:r>
            <a:endParaRPr lang="en-US"/>
          </a:p>
        </p:txBody>
      </p:sp>
      <p:sp>
        <p:nvSpPr>
          <p:cNvPr id="3" name="Szöveg hely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u-HU"/>
              <a:t>Mintaszöveg szerkesztése</a:t>
            </a:r>
          </a:p>
        </p:txBody>
      </p:sp>
      <p:sp>
        <p:nvSpPr>
          <p:cNvPr id="4" name="Dátum helye 3"/>
          <p:cNvSpPr>
            <a:spLocks noGrp="1"/>
          </p:cNvSpPr>
          <p:nvPr>
            <p:ph type="dt" sz="half" idx="10"/>
          </p:nvPr>
        </p:nvSpPr>
        <p:spPr/>
        <p:txBody>
          <a:bodyPr/>
          <a:lstStyle>
            <a:lvl1pPr>
              <a:defRPr/>
            </a:lvl1pPr>
          </a:lstStyle>
          <a:p>
            <a:pPr>
              <a:defRPr/>
            </a:pPr>
            <a:fld id="{B6B66EE4-2AE4-4EE2-A08A-342DEF978330}" type="datetime1">
              <a:rPr lang="hu-HU"/>
              <a:pPr>
                <a:defRPr/>
              </a:pPr>
              <a:t>2021. 12. 06.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solidFill>
                  <a:srgbClr val="D1EAEE"/>
                </a:solidFill>
              </a:defRPr>
            </a:lvl1pPr>
          </a:lstStyle>
          <a:p>
            <a:fld id="{9F436322-CD5C-48A8-A621-98067E2F7437}" type="slidenum">
              <a:rPr lang="hu-HU" altLang="hu-HU"/>
              <a:pPr/>
              <a:t>‹#›</a:t>
            </a:fld>
            <a:endParaRPr lang="hu-HU" altLang="hu-HU"/>
          </a:p>
        </p:txBody>
      </p:sp>
    </p:spTree>
    <p:extLst>
      <p:ext uri="{BB962C8B-B14F-4D97-AF65-F5344CB8AC3E}">
        <p14:creationId xmlns:p14="http://schemas.microsoft.com/office/powerpoint/2010/main" val="3962719115"/>
      </p:ext>
    </p:extLst>
  </p:cSld>
  <p:clrMapOvr>
    <a:overrideClrMapping bg1="dk1" tx1="lt1" bg2="dk2" tx2="lt2" accent1="accent1" accent2="accent2" accent3="accent3" accent4="accent4" accent5="accent5" accent6="accent6" hlink="hlink" folHlink="folHlink"/>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lang="hu-HU"/>
              <a:t>Mintacím szerkesztése</a:t>
            </a:r>
            <a:endParaRPr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5" name="Dátum helye 9"/>
          <p:cNvSpPr>
            <a:spLocks noGrp="1"/>
          </p:cNvSpPr>
          <p:nvPr>
            <p:ph type="dt" sz="half" idx="10"/>
          </p:nvPr>
        </p:nvSpPr>
        <p:spPr/>
        <p:txBody>
          <a:bodyPr/>
          <a:lstStyle>
            <a:lvl1pPr>
              <a:defRPr/>
            </a:lvl1pPr>
          </a:lstStyle>
          <a:p>
            <a:pPr>
              <a:defRPr/>
            </a:pPr>
            <a:fld id="{BEDF5807-DAEA-4D81-A265-B6A957B6D4E8}" type="datetime1">
              <a:rPr lang="hu-HU"/>
              <a:pPr>
                <a:defRPr/>
              </a:pPr>
              <a:t>2021. 12. 06.</a:t>
            </a:fld>
            <a:endParaRPr lang="hu-HU"/>
          </a:p>
        </p:txBody>
      </p:sp>
      <p:sp>
        <p:nvSpPr>
          <p:cNvPr id="6" name="Élőláb helye 21"/>
          <p:cNvSpPr>
            <a:spLocks noGrp="1"/>
          </p:cNvSpPr>
          <p:nvPr>
            <p:ph type="ftr" sz="quarter" idx="11"/>
          </p:nvPr>
        </p:nvSpPr>
        <p:spPr/>
        <p:txBody>
          <a:bodyPr/>
          <a:lstStyle>
            <a:lvl1pPr>
              <a:defRPr/>
            </a:lvl1pPr>
          </a:lstStyle>
          <a:p>
            <a:pPr>
              <a:defRPr/>
            </a:pPr>
            <a:endParaRPr lang="hu-HU"/>
          </a:p>
        </p:txBody>
      </p:sp>
      <p:sp>
        <p:nvSpPr>
          <p:cNvPr id="7" name="Dia számának helye 17"/>
          <p:cNvSpPr>
            <a:spLocks noGrp="1"/>
          </p:cNvSpPr>
          <p:nvPr>
            <p:ph type="sldNum" sz="quarter" idx="12"/>
          </p:nvPr>
        </p:nvSpPr>
        <p:spPr/>
        <p:txBody>
          <a:bodyPr/>
          <a:lstStyle>
            <a:lvl1pPr>
              <a:defRPr/>
            </a:lvl1pPr>
          </a:lstStyle>
          <a:p>
            <a:fld id="{B4DA865D-5C7C-44FF-B512-D77D3B31140B}" type="slidenum">
              <a:rPr lang="hu-HU" altLang="hu-HU"/>
              <a:pPr/>
              <a:t>‹#›</a:t>
            </a:fld>
            <a:endParaRPr lang="hu-HU" altLang="hu-HU"/>
          </a:p>
        </p:txBody>
      </p:sp>
    </p:spTree>
    <p:extLst>
      <p:ext uri="{BB962C8B-B14F-4D97-AF65-F5344CB8AC3E}">
        <p14:creationId xmlns:p14="http://schemas.microsoft.com/office/powerpoint/2010/main" val="3095107834"/>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lvl1pPr>
              <a:defRPr/>
            </a:lvl1pPr>
          </a:lstStyle>
          <a:p>
            <a:r>
              <a:rPr lang="hu-HU"/>
              <a:t>Mintacím szerkesztése</a:t>
            </a:r>
            <a:endParaRPr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hu-HU"/>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hu-HU"/>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7" name="Dátum helye 9"/>
          <p:cNvSpPr>
            <a:spLocks noGrp="1"/>
          </p:cNvSpPr>
          <p:nvPr>
            <p:ph type="dt" sz="half" idx="10"/>
          </p:nvPr>
        </p:nvSpPr>
        <p:spPr/>
        <p:txBody>
          <a:bodyPr/>
          <a:lstStyle>
            <a:lvl1pPr>
              <a:defRPr/>
            </a:lvl1pPr>
          </a:lstStyle>
          <a:p>
            <a:pPr>
              <a:defRPr/>
            </a:pPr>
            <a:fld id="{70C427C2-6C6B-4513-A318-108DD0A3B720}" type="datetime1">
              <a:rPr lang="hu-HU"/>
              <a:pPr>
                <a:defRPr/>
              </a:pPr>
              <a:t>2021. 12. 06.</a:t>
            </a:fld>
            <a:endParaRPr lang="hu-HU"/>
          </a:p>
        </p:txBody>
      </p:sp>
      <p:sp>
        <p:nvSpPr>
          <p:cNvPr id="8" name="Élőláb helye 21"/>
          <p:cNvSpPr>
            <a:spLocks noGrp="1"/>
          </p:cNvSpPr>
          <p:nvPr>
            <p:ph type="ftr" sz="quarter" idx="11"/>
          </p:nvPr>
        </p:nvSpPr>
        <p:spPr/>
        <p:txBody>
          <a:bodyPr/>
          <a:lstStyle>
            <a:lvl1pPr>
              <a:defRPr/>
            </a:lvl1pPr>
          </a:lstStyle>
          <a:p>
            <a:pPr>
              <a:defRPr/>
            </a:pPr>
            <a:endParaRPr lang="hu-HU"/>
          </a:p>
        </p:txBody>
      </p:sp>
      <p:sp>
        <p:nvSpPr>
          <p:cNvPr id="9" name="Dia számának helye 17"/>
          <p:cNvSpPr>
            <a:spLocks noGrp="1"/>
          </p:cNvSpPr>
          <p:nvPr>
            <p:ph type="sldNum" sz="quarter" idx="12"/>
          </p:nvPr>
        </p:nvSpPr>
        <p:spPr/>
        <p:txBody>
          <a:bodyPr/>
          <a:lstStyle>
            <a:lvl1pPr>
              <a:defRPr/>
            </a:lvl1pPr>
          </a:lstStyle>
          <a:p>
            <a:fld id="{2E3F1CFD-484B-44D8-9E45-E5027DEEAB8C}" type="slidenum">
              <a:rPr lang="hu-HU" altLang="hu-HU"/>
              <a:pPr/>
              <a:t>‹#›</a:t>
            </a:fld>
            <a:endParaRPr lang="hu-HU" altLang="hu-HU"/>
          </a:p>
        </p:txBody>
      </p:sp>
    </p:spTree>
    <p:extLst>
      <p:ext uri="{BB962C8B-B14F-4D97-AF65-F5344CB8AC3E}">
        <p14:creationId xmlns:p14="http://schemas.microsoft.com/office/powerpoint/2010/main" val="3091567521"/>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hu-HU"/>
              <a:t>Mintacím szerkesztése</a:t>
            </a:r>
            <a:endParaRPr lang="en-US"/>
          </a:p>
        </p:txBody>
      </p:sp>
      <p:sp>
        <p:nvSpPr>
          <p:cNvPr id="3" name="Dátum helye 9"/>
          <p:cNvSpPr>
            <a:spLocks noGrp="1"/>
          </p:cNvSpPr>
          <p:nvPr>
            <p:ph type="dt" sz="half" idx="10"/>
          </p:nvPr>
        </p:nvSpPr>
        <p:spPr/>
        <p:txBody>
          <a:bodyPr/>
          <a:lstStyle>
            <a:lvl1pPr>
              <a:defRPr/>
            </a:lvl1pPr>
          </a:lstStyle>
          <a:p>
            <a:pPr>
              <a:defRPr/>
            </a:pPr>
            <a:fld id="{AACF468D-F9B5-46E0-AD69-24BE1DECE706}" type="datetime1">
              <a:rPr lang="hu-HU"/>
              <a:pPr>
                <a:defRPr/>
              </a:pPr>
              <a:t>2021. 12. 06.</a:t>
            </a:fld>
            <a:endParaRPr lang="hu-HU"/>
          </a:p>
        </p:txBody>
      </p:sp>
      <p:sp>
        <p:nvSpPr>
          <p:cNvPr id="4" name="Élőláb helye 21"/>
          <p:cNvSpPr>
            <a:spLocks noGrp="1"/>
          </p:cNvSpPr>
          <p:nvPr>
            <p:ph type="ftr" sz="quarter" idx="11"/>
          </p:nvPr>
        </p:nvSpPr>
        <p:spPr/>
        <p:txBody>
          <a:bodyPr/>
          <a:lstStyle>
            <a:lvl1pPr>
              <a:defRPr/>
            </a:lvl1pPr>
          </a:lstStyle>
          <a:p>
            <a:pPr>
              <a:defRPr/>
            </a:pPr>
            <a:endParaRPr lang="hu-HU"/>
          </a:p>
        </p:txBody>
      </p:sp>
      <p:sp>
        <p:nvSpPr>
          <p:cNvPr id="5" name="Dia számának helye 17"/>
          <p:cNvSpPr>
            <a:spLocks noGrp="1"/>
          </p:cNvSpPr>
          <p:nvPr>
            <p:ph type="sldNum" sz="quarter" idx="12"/>
          </p:nvPr>
        </p:nvSpPr>
        <p:spPr/>
        <p:txBody>
          <a:bodyPr/>
          <a:lstStyle>
            <a:lvl1pPr>
              <a:defRPr/>
            </a:lvl1pPr>
          </a:lstStyle>
          <a:p>
            <a:fld id="{68FADD4A-6BFB-45A8-89C2-0FB577596FF6}" type="slidenum">
              <a:rPr lang="hu-HU" altLang="hu-HU"/>
              <a:pPr/>
              <a:t>‹#›</a:t>
            </a:fld>
            <a:endParaRPr lang="hu-HU" altLang="hu-HU"/>
          </a:p>
        </p:txBody>
      </p:sp>
    </p:spTree>
    <p:extLst>
      <p:ext uri="{BB962C8B-B14F-4D97-AF65-F5344CB8AC3E}">
        <p14:creationId xmlns:p14="http://schemas.microsoft.com/office/powerpoint/2010/main" val="2435730550"/>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9"/>
          <p:cNvSpPr>
            <a:spLocks noGrp="1"/>
          </p:cNvSpPr>
          <p:nvPr>
            <p:ph type="dt" sz="half" idx="10"/>
          </p:nvPr>
        </p:nvSpPr>
        <p:spPr/>
        <p:txBody>
          <a:bodyPr/>
          <a:lstStyle>
            <a:lvl1pPr>
              <a:defRPr/>
            </a:lvl1pPr>
          </a:lstStyle>
          <a:p>
            <a:pPr>
              <a:defRPr/>
            </a:pPr>
            <a:fld id="{CC22ECDC-236E-41B9-AC3C-C90CF011C813}" type="datetime1">
              <a:rPr lang="hu-HU"/>
              <a:pPr>
                <a:defRPr/>
              </a:pPr>
              <a:t>2021. 12. 06.</a:t>
            </a:fld>
            <a:endParaRPr lang="hu-HU"/>
          </a:p>
        </p:txBody>
      </p:sp>
      <p:sp>
        <p:nvSpPr>
          <p:cNvPr id="3" name="Élőláb helye 21"/>
          <p:cNvSpPr>
            <a:spLocks noGrp="1"/>
          </p:cNvSpPr>
          <p:nvPr>
            <p:ph type="ftr" sz="quarter" idx="11"/>
          </p:nvPr>
        </p:nvSpPr>
        <p:spPr/>
        <p:txBody>
          <a:bodyPr/>
          <a:lstStyle>
            <a:lvl1pPr>
              <a:defRPr/>
            </a:lvl1pPr>
          </a:lstStyle>
          <a:p>
            <a:pPr>
              <a:defRPr/>
            </a:pPr>
            <a:endParaRPr lang="hu-HU"/>
          </a:p>
        </p:txBody>
      </p:sp>
      <p:sp>
        <p:nvSpPr>
          <p:cNvPr id="4" name="Dia számának helye 17"/>
          <p:cNvSpPr>
            <a:spLocks noGrp="1"/>
          </p:cNvSpPr>
          <p:nvPr>
            <p:ph type="sldNum" sz="quarter" idx="12"/>
          </p:nvPr>
        </p:nvSpPr>
        <p:spPr/>
        <p:txBody>
          <a:bodyPr/>
          <a:lstStyle>
            <a:lvl1pPr>
              <a:defRPr/>
            </a:lvl1pPr>
          </a:lstStyle>
          <a:p>
            <a:fld id="{EE5CD83B-3C70-44B7-B8C4-8D976E0234C5}" type="slidenum">
              <a:rPr lang="hu-HU" altLang="hu-HU"/>
              <a:pPr/>
              <a:t>‹#›</a:t>
            </a:fld>
            <a:endParaRPr lang="hu-HU" altLang="hu-HU"/>
          </a:p>
        </p:txBody>
      </p:sp>
    </p:spTree>
    <p:extLst>
      <p:ext uri="{BB962C8B-B14F-4D97-AF65-F5344CB8AC3E}">
        <p14:creationId xmlns:p14="http://schemas.microsoft.com/office/powerpoint/2010/main" val="406413266"/>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hu-HU"/>
              <a:t>Mintacím szerkesztése</a:t>
            </a:r>
            <a:endParaRPr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hu-HU"/>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5" name="Dátum helye 9"/>
          <p:cNvSpPr>
            <a:spLocks noGrp="1"/>
          </p:cNvSpPr>
          <p:nvPr>
            <p:ph type="dt" sz="half" idx="10"/>
          </p:nvPr>
        </p:nvSpPr>
        <p:spPr/>
        <p:txBody>
          <a:bodyPr/>
          <a:lstStyle>
            <a:lvl1pPr>
              <a:defRPr/>
            </a:lvl1pPr>
          </a:lstStyle>
          <a:p>
            <a:pPr>
              <a:defRPr/>
            </a:pPr>
            <a:fld id="{BDF4A8F5-83AC-4ED0-97E8-9FD49C0A38DA}" type="datetime1">
              <a:rPr lang="hu-HU"/>
              <a:pPr>
                <a:defRPr/>
              </a:pPr>
              <a:t>2021. 12. 06.</a:t>
            </a:fld>
            <a:endParaRPr lang="hu-HU"/>
          </a:p>
        </p:txBody>
      </p:sp>
      <p:sp>
        <p:nvSpPr>
          <p:cNvPr id="6" name="Élőláb helye 21"/>
          <p:cNvSpPr>
            <a:spLocks noGrp="1"/>
          </p:cNvSpPr>
          <p:nvPr>
            <p:ph type="ftr" sz="quarter" idx="11"/>
          </p:nvPr>
        </p:nvSpPr>
        <p:spPr/>
        <p:txBody>
          <a:bodyPr/>
          <a:lstStyle>
            <a:lvl1pPr>
              <a:defRPr/>
            </a:lvl1pPr>
          </a:lstStyle>
          <a:p>
            <a:pPr>
              <a:defRPr/>
            </a:pPr>
            <a:endParaRPr lang="hu-HU"/>
          </a:p>
        </p:txBody>
      </p:sp>
      <p:sp>
        <p:nvSpPr>
          <p:cNvPr id="7" name="Dia számának helye 17"/>
          <p:cNvSpPr>
            <a:spLocks noGrp="1"/>
          </p:cNvSpPr>
          <p:nvPr>
            <p:ph type="sldNum" sz="quarter" idx="12"/>
          </p:nvPr>
        </p:nvSpPr>
        <p:spPr/>
        <p:txBody>
          <a:bodyPr/>
          <a:lstStyle>
            <a:lvl1pPr>
              <a:defRPr/>
            </a:lvl1pPr>
          </a:lstStyle>
          <a:p>
            <a:fld id="{6FDFD3E9-70DB-4912-A7B2-A41987F8913A}" type="slidenum">
              <a:rPr lang="hu-HU" altLang="hu-HU"/>
              <a:pPr/>
              <a:t>‹#›</a:t>
            </a:fld>
            <a:endParaRPr lang="hu-HU" altLang="hu-HU"/>
          </a:p>
        </p:txBody>
      </p:sp>
    </p:spTree>
    <p:extLst>
      <p:ext uri="{BB962C8B-B14F-4D97-AF65-F5344CB8AC3E}">
        <p14:creationId xmlns:p14="http://schemas.microsoft.com/office/powerpoint/2010/main" val="2374723891"/>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5" name="Egy sarkán kerekítve levágott téglalap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Derékszögű háromszög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Szabadkézi sokszög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Szabadkézi sokszög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Cím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hu-HU"/>
              <a:t>Mintacím szerkesztése</a:t>
            </a:r>
            <a:endParaRPr lang="en-US"/>
          </a:p>
        </p:txBody>
      </p:sp>
      <p:sp>
        <p:nvSpPr>
          <p:cNvPr id="4" name="Szöveg hely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hu-HU"/>
              <a:t>Mintaszöveg szerkesztése</a:t>
            </a:r>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hu-HU" noProof="0"/>
              <a:t>Kép beszúrásához kattintson az ikonra</a:t>
            </a:r>
            <a:endParaRPr lang="en-US" noProof="0" dirty="0"/>
          </a:p>
        </p:txBody>
      </p:sp>
      <p:sp>
        <p:nvSpPr>
          <p:cNvPr id="9" name="Dátum helye 4"/>
          <p:cNvSpPr>
            <a:spLocks noGrp="1"/>
          </p:cNvSpPr>
          <p:nvPr>
            <p:ph type="dt" sz="half" idx="10"/>
          </p:nvPr>
        </p:nvSpPr>
        <p:spPr/>
        <p:txBody>
          <a:bodyPr/>
          <a:lstStyle>
            <a:lvl1pPr>
              <a:defRPr/>
            </a:lvl1pPr>
          </a:lstStyle>
          <a:p>
            <a:pPr>
              <a:defRPr/>
            </a:pPr>
            <a:fld id="{57D488A8-A055-497E-AC5E-046454789148}" type="datetime1">
              <a:rPr lang="hu-HU"/>
              <a:pPr>
                <a:defRPr/>
              </a:pPr>
              <a:t>2021. 12. 06.</a:t>
            </a:fld>
            <a:endParaRPr lang="hu-HU"/>
          </a:p>
        </p:txBody>
      </p:sp>
      <p:sp>
        <p:nvSpPr>
          <p:cNvPr id="10" name="Élőláb helye 5"/>
          <p:cNvSpPr>
            <a:spLocks noGrp="1"/>
          </p:cNvSpPr>
          <p:nvPr>
            <p:ph type="ftr" sz="quarter" idx="11"/>
          </p:nvPr>
        </p:nvSpPr>
        <p:spPr/>
        <p:txBody>
          <a:bodyPr/>
          <a:lstStyle>
            <a:lvl1pPr>
              <a:defRPr/>
            </a:lvl1pPr>
          </a:lstStyle>
          <a:p>
            <a:pPr>
              <a:defRPr/>
            </a:pPr>
            <a:endParaRPr lang="hu-HU"/>
          </a:p>
        </p:txBody>
      </p:sp>
      <p:sp>
        <p:nvSpPr>
          <p:cNvPr id="11" name="Dia számának helye 6"/>
          <p:cNvSpPr>
            <a:spLocks noGrp="1"/>
          </p:cNvSpPr>
          <p:nvPr>
            <p:ph type="sldNum" sz="quarter" idx="12"/>
          </p:nvPr>
        </p:nvSpPr>
        <p:spPr>
          <a:xfrm>
            <a:off x="8077200" y="6356350"/>
            <a:ext cx="609600" cy="365125"/>
          </a:xfrm>
        </p:spPr>
        <p:txBody>
          <a:bodyPr/>
          <a:lstStyle>
            <a:lvl1pPr>
              <a:defRPr/>
            </a:lvl1pPr>
          </a:lstStyle>
          <a:p>
            <a:fld id="{DB8F4B52-FF9B-4D99-AC32-C4CFA322D116}" type="slidenum">
              <a:rPr lang="hu-HU" altLang="hu-HU"/>
              <a:pPr/>
              <a:t>‹#›</a:t>
            </a:fld>
            <a:endParaRPr lang="hu-HU" altLang="hu-HU"/>
          </a:p>
        </p:txBody>
      </p:sp>
    </p:spTree>
    <p:extLst>
      <p:ext uri="{BB962C8B-B14F-4D97-AF65-F5344CB8AC3E}">
        <p14:creationId xmlns:p14="http://schemas.microsoft.com/office/powerpoint/2010/main" val="2950559554"/>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zabadkézi sokszög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Szabadkézi sokszög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Cím helye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hu-HU" altLang="hu-HU"/>
              <a:t>Mintacím szerkesztése</a:t>
            </a:r>
            <a:endParaRPr lang="en-US" altLang="hu-HU"/>
          </a:p>
        </p:txBody>
      </p:sp>
      <p:sp>
        <p:nvSpPr>
          <p:cNvPr id="1029" name="Szöveg helye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endParaRPr lang="en-US" altLang="hu-HU"/>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07AE34A-622D-4DEC-B1B5-5BDF02A3D36B}" type="datetime1">
              <a:rPr lang="hu-HU"/>
              <a:pPr>
                <a:defRPr/>
              </a:pPr>
              <a:t>2021. 12. 06.</a:t>
            </a:fld>
            <a:endParaRPr lang="hu-HU"/>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hu-HU"/>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2319844B-F395-4097-A726-583772F839E1}" type="slidenum">
              <a:rPr lang="hu-HU" altLang="hu-HU"/>
              <a:pPr/>
              <a:t>‹#›</a:t>
            </a:fld>
            <a:endParaRPr lang="hu-HU" altLang="hu-HU"/>
          </a:p>
        </p:txBody>
      </p:sp>
      <p:grpSp>
        <p:nvGrpSpPr>
          <p:cNvPr id="1033" name="Csoportba foglalás 1"/>
          <p:cNvGrpSpPr>
            <a:grpSpLocks/>
          </p:cNvGrpSpPr>
          <p:nvPr/>
        </p:nvGrpSpPr>
        <p:grpSpPr bwMode="auto">
          <a:xfrm>
            <a:off x="-19050" y="203200"/>
            <a:ext cx="9180513" cy="647700"/>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p>
          </p:txBody>
        </p:sp>
      </p:grpSp>
    </p:spTree>
  </p:cSld>
  <p:clrMap bg1="lt1" tx1="dk1" bg2="lt2" tx2="dk2" accent1="accent1" accent2="accent2" accent3="accent3" accent4="accent4" accent5="accent5" accent6="accent6" hlink="hlink" folHlink="folHlink"/>
  <p:sldLayoutIdLst>
    <p:sldLayoutId id="2147484041" r:id="rId1"/>
    <p:sldLayoutId id="2147484033" r:id="rId2"/>
    <p:sldLayoutId id="2147484042" r:id="rId3"/>
    <p:sldLayoutId id="2147484034" r:id="rId4"/>
    <p:sldLayoutId id="2147484035" r:id="rId5"/>
    <p:sldLayoutId id="2147484036" r:id="rId6"/>
    <p:sldLayoutId id="2147484037" r:id="rId7"/>
    <p:sldLayoutId id="2147484038" r:id="rId8"/>
    <p:sldLayoutId id="2147484043" r:id="rId9"/>
    <p:sldLayoutId id="2147484039" r:id="rId10"/>
    <p:sldLayoutId id="2147484040" r:id="rId11"/>
  </p:sldLayoutIdLst>
  <p:hf sldNum="0"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9.w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4.wmf"/><Relationship Id="rId3" Type="http://schemas.openxmlformats.org/officeDocument/2006/relationships/image" Target="../media/image4.png"/><Relationship Id="rId7" Type="http://schemas.openxmlformats.org/officeDocument/2006/relationships/image" Target="../media/image21.w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22.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4.png"/><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11" Type="http://schemas.openxmlformats.org/officeDocument/2006/relationships/image" Target="../media/image28.wmf"/><Relationship Id="rId5" Type="http://schemas.openxmlformats.org/officeDocument/2006/relationships/image" Target="../media/image25.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7.wmf"/></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9.wmf"/><Relationship Id="rId4" Type="http://schemas.openxmlformats.org/officeDocument/2006/relationships/oleObject" Target="../embeddings/oleObject2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image" Target="../media/image4.png"/><Relationship Id="rId7" Type="http://schemas.openxmlformats.org/officeDocument/2006/relationships/image" Target="../media/image31.wmf"/><Relationship Id="rId12"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4.bin"/><Relationship Id="rId11" Type="http://schemas.openxmlformats.org/officeDocument/2006/relationships/image" Target="../media/image33.wmf"/><Relationship Id="rId5" Type="http://schemas.openxmlformats.org/officeDocument/2006/relationships/image" Target="../media/image30.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32.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image" Target="../media/image4.png"/><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9.bin"/><Relationship Id="rId5" Type="http://schemas.openxmlformats.org/officeDocument/2006/relationships/image" Target="../media/image34.wmf"/><Relationship Id="rId4" Type="http://schemas.openxmlformats.org/officeDocument/2006/relationships/oleObject" Target="../embeddings/oleObject28.bin"/><Relationship Id="rId9" Type="http://schemas.openxmlformats.org/officeDocument/2006/relationships/image" Target="../media/image36.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9.wmf"/><Relationship Id="rId3" Type="http://schemas.openxmlformats.org/officeDocument/2006/relationships/image" Target="../media/image4.png"/><Relationship Id="rId7" Type="http://schemas.openxmlformats.org/officeDocument/2006/relationships/image" Target="../media/image6.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10.wmf"/><Relationship Id="rId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eb.stanford.edu/~jurafsky/slp3/slides/LM_4.pdf" TargetMode="External"/><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1"/>
          <p:cNvSpPr>
            <a:spLocks noGrp="1"/>
          </p:cNvSpPr>
          <p:nvPr>
            <p:ph idx="1"/>
          </p:nvPr>
        </p:nvSpPr>
        <p:spPr>
          <a:xfrm>
            <a:off x="457200" y="2924175"/>
            <a:ext cx="8229600" cy="3400425"/>
          </a:xfrm>
        </p:spPr>
        <p:txBody>
          <a:bodyPr/>
          <a:lstStyle/>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r>
              <a:rPr lang="hu-HU" altLang="hu-HU" sz="2400" dirty="0">
                <a:latin typeface="Verdana" panose="020B0604030504040204" pitchFamily="34" charset="0"/>
              </a:rPr>
              <a:t>Tóth László</a:t>
            </a:r>
          </a:p>
          <a:p>
            <a:pPr algn="ctr" eaLnBrk="1" hangingPunct="1">
              <a:buFont typeface="Arial" panose="020B0604020202020204" pitchFamily="34" charset="0"/>
              <a:buNone/>
            </a:pPr>
            <a:r>
              <a:rPr lang="hu-HU" altLang="hu-HU" sz="2400" dirty="0">
                <a:latin typeface="Verdana" panose="020B0604030504040204" pitchFamily="34" charset="0"/>
              </a:rPr>
              <a:t>Számítógépes Algoritmusok és Mesterséges Intelligencia Tanszék</a:t>
            </a:r>
          </a:p>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endParaRPr lang="hu-HU" altLang="hu-HU" dirty="0">
              <a:latin typeface="Sentinel Book"/>
            </a:endParaRPr>
          </a:p>
          <a:p>
            <a:pPr eaLnBrk="1" hangingPunct="1"/>
            <a:endParaRPr lang="hu-HU" altLang="hu-HU" dirty="0">
              <a:latin typeface="Sentinel Book"/>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5124" name="Picture 12" descr="szte_cimer.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Cím 8"/>
          <p:cNvSpPr>
            <a:spLocks noGrp="1"/>
          </p:cNvSpPr>
          <p:nvPr>
            <p:ph type="title"/>
          </p:nvPr>
        </p:nvSpPr>
        <p:spPr>
          <a:xfrm>
            <a:off x="468313" y="1844675"/>
            <a:ext cx="8229600" cy="649288"/>
          </a:xfrm>
        </p:spPr>
        <p:txBody>
          <a:bodyPr/>
          <a:lstStyle/>
          <a:p>
            <a:pPr algn="ctr" eaLnBrk="1" hangingPunct="1"/>
            <a:r>
              <a:rPr lang="hu-HU" altLang="hu-HU" sz="3200" dirty="0" smtClean="0"/>
              <a:t>N-</a:t>
            </a:r>
            <a:r>
              <a:rPr lang="hu-HU" altLang="hu-HU" sz="3200" dirty="0" err="1" smtClean="0"/>
              <a:t>gram</a:t>
            </a:r>
            <a:r>
              <a:rPr lang="hu-HU" altLang="hu-HU" sz="3200" dirty="0" smtClean="0"/>
              <a:t> </a:t>
            </a:r>
            <a:r>
              <a:rPr lang="en-US" altLang="hu-HU" sz="3200" dirty="0" smtClean="0"/>
              <a:t>language models</a:t>
            </a:r>
            <a:endParaRPr lang="hu-HU" altLang="hu-HU"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Why do we have a lot of zero counts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Because there are too many different words, so each word occurs only very rarely</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When can decrease the number of different words if we “fuse” several words, considering them to be the same</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If certain words that were different are now handled as they were the same, then their occurrences that were counted by separate counters are now counted by the same counter, so fusing words increases the number of occurrences</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 main concept of class-based</a:t>
            </a:r>
            <a:r>
              <a:rPr lang="hu-HU" altLang="hu-HU" sz="2000" dirty="0" smtClean="0">
                <a:latin typeface="Times New Roman" panose="02020603050405020304" pitchFamily="18" charset="0"/>
                <a:cs typeface="Times New Roman" panose="02020603050405020304" pitchFamily="18" charset="0"/>
              </a:rPr>
              <a:t> n-</a:t>
            </a:r>
            <a:r>
              <a:rPr lang="hu-HU" altLang="hu-HU" sz="2000" dirty="0" err="1" smtClean="0">
                <a:latin typeface="Times New Roman" panose="02020603050405020304" pitchFamily="18" charset="0"/>
                <a:cs typeface="Times New Roman" panose="02020603050405020304" pitchFamily="18" charset="0"/>
              </a:rPr>
              <a:t>gram</a:t>
            </a:r>
            <a:r>
              <a:rPr lang="en-US" altLang="hu-HU" sz="2000" dirty="0" smtClean="0">
                <a:latin typeface="Times New Roman" panose="02020603050405020304" pitchFamily="18" charset="0"/>
                <a:cs typeface="Times New Roman" panose="02020603050405020304" pitchFamily="18" charset="0"/>
              </a:rPr>
              <a: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is to fuse words based on some classification or clustering</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method</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And the we create the </a:t>
            </a:r>
            <a:r>
              <a:rPr lang="hu-HU" altLang="hu-HU" sz="1800" dirty="0" smtClean="0">
                <a:latin typeface="Times New Roman" panose="02020603050405020304" pitchFamily="18" charset="0"/>
                <a:cs typeface="Times New Roman" panose="02020603050405020304" pitchFamily="18" charset="0"/>
              </a:rPr>
              <a:t>n-</a:t>
            </a:r>
            <a:r>
              <a:rPr lang="hu-HU" altLang="hu-HU" sz="1800" dirty="0" err="1" smtClean="0">
                <a:latin typeface="Times New Roman" panose="02020603050405020304" pitchFamily="18" charset="0"/>
                <a:cs typeface="Times New Roman" panose="02020603050405020304" pitchFamily="18" charset="0"/>
              </a:rPr>
              <a:t>gram</a:t>
            </a:r>
            <a:r>
              <a:rPr lang="en-US" altLang="hu-HU" sz="1800" dirty="0" smtClean="0">
                <a:latin typeface="Times New Roman" panose="02020603050405020304" pitchFamily="18" charset="0"/>
                <a:cs typeface="Times New Roman" panose="02020603050405020304" pitchFamily="18" charset="0"/>
              </a:rPr>
              <a:t>s over these word classes instead of the words</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A couple of ideas how word classes might be created</a:t>
            </a:r>
            <a:r>
              <a:rPr lang="hu-HU" altLang="hu-HU" sz="2000" dirty="0" smtClean="0">
                <a:latin typeface="Times New Roman" panose="02020603050405020304" pitchFamily="18" charset="0"/>
                <a:cs typeface="Times New Roman" panose="02020603050405020304" pitchFamily="18" charset="0"/>
              </a:rPr>
              <a:t>:</a:t>
            </a:r>
          </a:p>
          <a:p>
            <a:pPr lvl="1" eaLnBrk="1" hangingPunct="1"/>
            <a:r>
              <a:rPr lang="en-US" altLang="hu-HU" sz="1800" dirty="0" smtClean="0">
                <a:latin typeface="Times New Roman" panose="02020603050405020304" pitchFamily="18" charset="0"/>
                <a:cs typeface="Times New Roman" panose="02020603050405020304" pitchFamily="18" charset="0"/>
              </a:rPr>
              <a:t>For Hungarian,</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fuse words with same stem:</a:t>
            </a:r>
            <a:r>
              <a:rPr lang="hu-HU" altLang="hu-HU" sz="1800" dirty="0" smtClean="0">
                <a:latin typeface="Times New Roman" panose="02020603050405020304" pitchFamily="18" charset="0"/>
                <a:cs typeface="Times New Roman" panose="02020603050405020304" pitchFamily="18" charset="0"/>
              </a:rPr>
              <a:t> megy, mentek, megyünk, …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err="1" smtClean="0">
                <a:latin typeface="Times New Roman" panose="02020603050405020304" pitchFamily="18" charset="0"/>
                <a:cs typeface="Times New Roman" panose="02020603050405020304" pitchFamily="18" charset="0"/>
                <a:sym typeface="Wingdings" panose="05000000000000000000" pitchFamily="2" charset="2"/>
              </a:rPr>
              <a:t>megy</a:t>
            </a:r>
            <a:endPar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endParaRPr>
          </a:p>
          <a:p>
            <a:pPr lvl="1" eaLnBrk="1" hangingPunct="1"/>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Same part of speech</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dog</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car</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room</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noun</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this creates very few classes</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a:t>
            </a:r>
          </a:p>
          <a:p>
            <a:pPr lvl="1" eaLnBrk="1" hangingPunct="1"/>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Similar meaning</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dog, horse</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cat</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animal</a:t>
            </a:r>
            <a:endPar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endParaRPr>
          </a:p>
          <a:p>
            <a:pPr lvl="1" eaLnBrk="1" hangingPunct="1"/>
            <a:r>
              <a:rPr lang="en-US" altLang="hu-HU" sz="1800" dirty="0" smtClean="0">
                <a:latin typeface="Times New Roman" panose="02020603050405020304" pitchFamily="18" charset="0"/>
                <a:cs typeface="Times New Roman" panose="02020603050405020304" pitchFamily="18" charset="0"/>
                <a:sym typeface="Wingdings" panose="05000000000000000000" pitchFamily="2" charset="2"/>
              </a:rPr>
              <a:t>And of course, applying automatic clustering methods is also possible</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lvl="1" eaLnBrk="1" hangingPunct="1"/>
            <a:endParaRPr lang="hu-HU" altLang="hu-HU" sz="18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Class-based</a:t>
            </a:r>
            <a:r>
              <a:rPr lang="hu-HU" altLang="hu-HU" sz="3600" dirty="0" smtClean="0">
                <a:solidFill>
                  <a:schemeClr val="tx1"/>
                </a:solidFill>
              </a:rPr>
              <a:t> n-</a:t>
            </a:r>
            <a:r>
              <a:rPr lang="hu-HU" altLang="hu-HU" sz="3600" dirty="0" err="1" smtClean="0">
                <a:solidFill>
                  <a:schemeClr val="tx1"/>
                </a:solidFill>
              </a:rPr>
              <a:t>gram</a:t>
            </a:r>
            <a:r>
              <a:rPr lang="en-US" altLang="hu-HU" sz="3600" dirty="0" smtClean="0">
                <a:solidFill>
                  <a:schemeClr val="tx1"/>
                </a:solidFill>
              </a:rPr>
              <a:t>s</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Tree>
    <p:extLst>
      <p:ext uri="{BB962C8B-B14F-4D97-AF65-F5344CB8AC3E}">
        <p14:creationId xmlns:p14="http://schemas.microsoft.com/office/powerpoint/2010/main" val="1594732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1"/>
          <p:cNvSpPr>
            <a:spLocks noGrp="1"/>
          </p:cNvSpPr>
          <p:nvPr>
            <p:ph idx="1"/>
          </p:nvPr>
        </p:nvSpPr>
        <p:spPr>
          <a:xfrm>
            <a:off x="457200" y="2924175"/>
            <a:ext cx="8229600" cy="3400425"/>
          </a:xfrm>
        </p:spPr>
        <p:txBody>
          <a:bodyPr/>
          <a:lstStyle/>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r>
              <a:rPr lang="hu-HU" altLang="hu-HU" sz="2400" dirty="0">
                <a:latin typeface="Verdana" panose="020B0604030504040204" pitchFamily="34" charset="0"/>
              </a:rPr>
              <a:t>Tóth László</a:t>
            </a:r>
          </a:p>
          <a:p>
            <a:pPr algn="ctr" eaLnBrk="1" hangingPunct="1">
              <a:buFont typeface="Arial" panose="020B0604020202020204" pitchFamily="34" charset="0"/>
              <a:buNone/>
            </a:pPr>
            <a:r>
              <a:rPr lang="hu-HU" altLang="hu-HU" sz="2400" dirty="0">
                <a:latin typeface="Verdana" panose="020B0604030504040204" pitchFamily="34" charset="0"/>
              </a:rPr>
              <a:t>Számítógépes Algoritmusok és Mesterséges Intelligencia Tanszék</a:t>
            </a:r>
          </a:p>
          <a:p>
            <a:pPr algn="ctr" eaLnBrk="1" hangingPunct="1">
              <a:buFont typeface="Arial" panose="020B0604020202020204" pitchFamily="34" charset="0"/>
              <a:buNone/>
            </a:pPr>
            <a:endParaRPr lang="hu-HU" altLang="hu-HU" sz="2400" dirty="0">
              <a:latin typeface="Verdana" panose="020B0604030504040204" pitchFamily="34" charset="0"/>
            </a:endParaRPr>
          </a:p>
          <a:p>
            <a:pPr algn="ctr" eaLnBrk="1" hangingPunct="1">
              <a:buFont typeface="Arial" panose="020B0604020202020204" pitchFamily="34" charset="0"/>
              <a:buNone/>
            </a:pPr>
            <a:endParaRPr lang="hu-HU" altLang="hu-HU" dirty="0">
              <a:latin typeface="Sentinel Book"/>
            </a:endParaRPr>
          </a:p>
          <a:p>
            <a:pPr eaLnBrk="1" hangingPunct="1"/>
            <a:endParaRPr lang="hu-HU" altLang="hu-HU" dirty="0">
              <a:latin typeface="Sentinel Book"/>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5124" name="Picture 12" descr="szte_cimer.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Cím 8"/>
          <p:cNvSpPr>
            <a:spLocks noGrp="1"/>
          </p:cNvSpPr>
          <p:nvPr>
            <p:ph type="title"/>
          </p:nvPr>
        </p:nvSpPr>
        <p:spPr>
          <a:xfrm>
            <a:off x="468313" y="1844675"/>
            <a:ext cx="8229600" cy="649288"/>
          </a:xfrm>
        </p:spPr>
        <p:txBody>
          <a:bodyPr/>
          <a:lstStyle/>
          <a:p>
            <a:pPr algn="ctr" eaLnBrk="1" hangingPunct="1"/>
            <a:r>
              <a:rPr lang="en-US" altLang="hu-HU" sz="3200" dirty="0" smtClean="0"/>
              <a:t>Evaluating statistical language models</a:t>
            </a:r>
            <a:endParaRPr lang="hu-HU" altLang="hu-HU" sz="3200" dirty="0"/>
          </a:p>
        </p:txBody>
      </p:sp>
    </p:spTree>
    <p:extLst>
      <p:ext uri="{BB962C8B-B14F-4D97-AF65-F5344CB8AC3E}">
        <p14:creationId xmlns:p14="http://schemas.microsoft.com/office/powerpoint/2010/main" val="3001754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If we have two different language models, how can we tell which one is better</a:t>
            </a:r>
            <a:r>
              <a:rPr lang="hu-HU" altLang="hu-HU" sz="2000" dirty="0" smtClean="0">
                <a:latin typeface="Times New Roman" panose="02020603050405020304" pitchFamily="18" charset="0"/>
                <a:cs typeface="Times New Roman" panose="02020603050405020304" pitchFamily="18" charset="0"/>
              </a:rPr>
              <a:t>?</a:t>
            </a:r>
          </a:p>
          <a:p>
            <a:pPr eaLnBrk="1" hangingPunct="1"/>
            <a:r>
              <a:rPr lang="en-US" altLang="hu-HU" sz="2000" dirty="0" smtClean="0">
                <a:latin typeface="Times New Roman" panose="02020603050405020304" pitchFamily="18" charset="0"/>
                <a:cs typeface="Times New Roman" panose="02020603050405020304" pitchFamily="18" charset="0"/>
              </a:rPr>
              <a:t>Somebody asks us to create a language model for a certain type of text (and brings a sample text). Can we measure if this type of text is easy or difficult to model for our language modelling technology</a:t>
            </a:r>
            <a:r>
              <a:rPr lang="en-US" altLang="hu-HU" sz="2000" dirty="0">
                <a:latin typeface="Times New Roman" panose="02020603050405020304" pitchFamily="18" charset="0"/>
                <a:cs typeface="Times New Roman" panose="02020603050405020304" pitchFamily="18" charset="0"/>
              </a:rPr>
              <a: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It can be useful when we want to assess the difficulty of a speech recognition task from a language modeling aspect</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 method we present can be used for any statistical language model</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By this we mean models than are able to assign </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a probability</a:t>
            </a:r>
            <a:br>
              <a:rPr lang="en-US" altLang="hu-HU" sz="1800" dirty="0" smtClean="0">
                <a:latin typeface="Times New Roman" panose="02020603050405020304" pitchFamily="18" charset="0"/>
                <a:cs typeface="Times New Roman" panose="02020603050405020304" pitchFamily="18" charset="0"/>
              </a:rPr>
            </a:br>
            <a:r>
              <a:rPr lang="en-US" altLang="hu-HU" sz="1800" dirty="0" smtClean="0">
                <a:latin typeface="Times New Roman" panose="02020603050405020304" pitchFamily="18" charset="0"/>
                <a:cs typeface="Times New Roman" panose="02020603050405020304" pitchFamily="18" charset="0"/>
              </a:rPr>
              <a:t>to any word sequence </a:t>
            </a:r>
            <a:r>
              <a:rPr lang="hu-HU" altLang="hu-HU" sz="1800" dirty="0" smtClean="0">
                <a:latin typeface="Times New Roman" panose="02020603050405020304" pitchFamily="18" charset="0"/>
                <a:cs typeface="Times New Roman" panose="02020603050405020304" pitchFamily="18" charset="0"/>
              </a:rPr>
              <a:t>w</a:t>
            </a:r>
            <a:r>
              <a:rPr lang="hu-HU" altLang="hu-HU" sz="1800" baseline="-25000" dirty="0" smtClean="0">
                <a:latin typeface="Times New Roman" panose="02020603050405020304" pitchFamily="18" charset="0"/>
                <a:cs typeface="Times New Roman" panose="02020603050405020304" pitchFamily="18" charset="0"/>
              </a:rPr>
              <a:t>1</a:t>
            </a:r>
            <a:r>
              <a:rPr lang="hu-HU" altLang="hu-HU" sz="1800" dirty="0">
                <a:latin typeface="Times New Roman" panose="02020603050405020304" pitchFamily="18" charset="0"/>
                <a:cs typeface="Times New Roman" panose="02020603050405020304" pitchFamily="18" charset="0"/>
              </a:rPr>
              <a:t>,…,</a:t>
            </a:r>
            <a:r>
              <a:rPr lang="hu-HU" altLang="hu-HU" sz="1800" dirty="0" err="1" smtClean="0">
                <a:latin typeface="Times New Roman" panose="02020603050405020304" pitchFamily="18" charset="0"/>
                <a:cs typeface="Times New Roman" panose="02020603050405020304" pitchFamily="18" charset="0"/>
              </a:rPr>
              <a:t>w</a:t>
            </a:r>
            <a:r>
              <a:rPr lang="hu-HU" altLang="hu-HU" sz="1800" baseline="-25000" dirty="0" err="1" smtClean="0">
                <a:latin typeface="Times New Roman" panose="02020603050405020304" pitchFamily="18" charset="0"/>
                <a:cs typeface="Times New Roman" panose="02020603050405020304" pitchFamily="18" charset="0"/>
              </a:rPr>
              <a:t>n</a:t>
            </a:r>
            <a:r>
              <a:rPr lang="hu-HU" altLang="hu-HU" sz="1800" dirty="0" smtClean="0">
                <a:latin typeface="Times New Roman" panose="02020603050405020304" pitchFamily="18" charset="0"/>
                <a:cs typeface="Times New Roman" panose="02020603050405020304" pitchFamily="18" charset="0"/>
              </a:rPr>
              <a:t/>
            </a:r>
            <a:br>
              <a:rPr lang="hu-HU" altLang="hu-HU" sz="1800" dirty="0" smtClean="0">
                <a:latin typeface="Times New Roman" panose="02020603050405020304" pitchFamily="18" charset="0"/>
                <a:cs typeface="Times New Roman" panose="02020603050405020304" pitchFamily="18" charset="0"/>
              </a:rPr>
            </a:br>
            <a:r>
              <a:rPr lang="en-US" altLang="hu-HU" sz="1800" dirty="0" smtClean="0">
                <a:latin typeface="Times New Roman" panose="02020603050405020304" pitchFamily="18" charset="0"/>
                <a:cs typeface="Times New Roman" panose="02020603050405020304" pitchFamily="18" charset="0"/>
              </a:rPr>
              <a:t>We also introduce a short notation</a:t>
            </a:r>
            <a:r>
              <a:rPr lang="hu-HU" altLang="hu-HU" sz="1800" dirty="0" smtClean="0">
                <a:latin typeface="Times New Roman" panose="02020603050405020304" pitchFamily="18" charset="0"/>
                <a:cs typeface="Times New Roman" panose="02020603050405020304" pitchFamily="18" charset="0"/>
              </a:rPr>
              <a:t>: </a:t>
            </a:r>
            <a:r>
              <a:rPr lang="hu-HU" altLang="hu-HU" sz="1800" dirty="0">
                <a:latin typeface="Times New Roman" panose="02020603050405020304" pitchFamily="18" charset="0"/>
                <a:cs typeface="Times New Roman" panose="02020603050405020304" pitchFamily="18" charset="0"/>
              </a:rPr>
              <a:t>w</a:t>
            </a:r>
            <a:r>
              <a:rPr lang="hu-HU" altLang="hu-HU" sz="1800" baseline="-25000" dirty="0">
                <a:latin typeface="Times New Roman" panose="02020603050405020304" pitchFamily="18" charset="0"/>
                <a:cs typeface="Times New Roman" panose="02020603050405020304" pitchFamily="18" charset="0"/>
              </a:rPr>
              <a:t>1</a:t>
            </a:r>
            <a:r>
              <a:rPr lang="hu-HU" altLang="hu-HU" sz="1800" dirty="0">
                <a:latin typeface="Times New Roman" panose="02020603050405020304" pitchFamily="18" charset="0"/>
                <a:cs typeface="Times New Roman" panose="02020603050405020304" pitchFamily="18" charset="0"/>
              </a:rPr>
              <a:t>,…,</a:t>
            </a:r>
            <a:r>
              <a:rPr lang="hu-HU" altLang="hu-HU" sz="1800" dirty="0" err="1">
                <a:latin typeface="Times New Roman" panose="02020603050405020304" pitchFamily="18" charset="0"/>
                <a:cs typeface="Times New Roman" panose="02020603050405020304" pitchFamily="18" charset="0"/>
              </a:rPr>
              <a:t>w</a:t>
            </a:r>
            <a:r>
              <a:rPr lang="hu-HU" altLang="hu-HU" sz="1800" baseline="-25000" dirty="0" err="1">
                <a:latin typeface="Times New Roman" panose="02020603050405020304" pitchFamily="18" charset="0"/>
                <a:cs typeface="Times New Roman" panose="02020603050405020304" pitchFamily="18" charset="0"/>
              </a:rPr>
              <a:t>n</a:t>
            </a:r>
            <a:r>
              <a:rPr lang="hu-HU" altLang="hu-HU" sz="1800" dirty="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 w</a:t>
            </a:r>
            <a:r>
              <a:rPr lang="hu-HU" altLang="hu-HU" sz="1800" baseline="-25000" dirty="0" smtClean="0">
                <a:latin typeface="Times New Roman" panose="02020603050405020304" pitchFamily="18" charset="0"/>
                <a:cs typeface="Times New Roman" panose="02020603050405020304" pitchFamily="18" charset="0"/>
              </a:rPr>
              <a:t>1,n</a:t>
            </a:r>
          </a:p>
          <a:p>
            <a:pPr eaLnBrk="1" hangingPunct="1"/>
            <a:r>
              <a:rPr lang="en-US" altLang="hu-HU" sz="2000" dirty="0" smtClean="0">
                <a:latin typeface="Times New Roman" panose="02020603050405020304" pitchFamily="18" charset="0"/>
                <a:cs typeface="Times New Roman" panose="02020603050405020304" pitchFamily="18" charset="0"/>
              </a:rPr>
              <a:t>Our mathematical approach assumes that the language is a random variable</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Its possible values are infinitely long sequences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over some fixed </a:t>
            </a:r>
            <a:r>
              <a:rPr lang="en-US" altLang="hu-HU" sz="1800" dirty="0">
                <a:latin typeface="Times New Roman" panose="02020603050405020304" pitchFamily="18" charset="0"/>
                <a:cs typeface="Times New Roman" panose="02020603050405020304" pitchFamily="18" charset="0"/>
              </a:rPr>
              <a:t>v</a:t>
            </a:r>
            <a:r>
              <a:rPr lang="en-US" altLang="hu-HU" sz="1800" dirty="0" smtClean="0">
                <a:latin typeface="Times New Roman" panose="02020603050405020304" pitchFamily="18" charset="0"/>
                <a:cs typeface="Times New Roman" panose="02020603050405020304" pitchFamily="18" charset="0"/>
              </a:rPr>
              <a:t>ocabulary</a:t>
            </a:r>
            <a:r>
              <a:rPr lang="hu-HU" altLang="hu-HU" sz="1800" dirty="0" smtClean="0">
                <a:latin typeface="Times New Roman" panose="02020603050405020304" pitchFamily="18" charset="0"/>
                <a:cs typeface="Times New Roman" panose="02020603050405020304" pitchFamily="18" charset="0"/>
              </a:rPr>
              <a:t>)</a:t>
            </a:r>
          </a:p>
          <a:p>
            <a:pPr lvl="1" eaLnBrk="1" hangingPunct="1"/>
            <a:r>
              <a:rPr lang="en-US" altLang="hu-HU" sz="1800" dirty="0" smtClean="0">
                <a:latin typeface="Times New Roman" panose="02020603050405020304" pitchFamily="18" charset="0"/>
                <a:cs typeface="Times New Roman" panose="02020603050405020304" pitchFamily="18" charset="0"/>
              </a:rPr>
              <a:t>And each of these possible values have a probability</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We seek to answer two questions</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6" name="Objektum 15"/>
          <p:cNvGraphicFramePr>
            <a:graphicFrameLocks noChangeAspect="1"/>
          </p:cNvGraphicFramePr>
          <p:nvPr>
            <p:extLst>
              <p:ext uri="{D42A27DB-BD31-4B8C-83A1-F6EECF244321}">
                <p14:modId xmlns:p14="http://schemas.microsoft.com/office/powerpoint/2010/main" val="2527427977"/>
              </p:ext>
            </p:extLst>
          </p:nvPr>
        </p:nvGraphicFramePr>
        <p:xfrm>
          <a:off x="6948264" y="4198554"/>
          <a:ext cx="990293" cy="296664"/>
        </p:xfrm>
        <a:graphic>
          <a:graphicData uri="http://schemas.openxmlformats.org/presentationml/2006/ole">
            <mc:AlternateContent xmlns:mc="http://schemas.openxmlformats.org/markup-compatibility/2006">
              <mc:Choice xmlns:v="urn:schemas-microsoft-com:vml" Requires="v">
                <p:oleObj spid="_x0000_s7206" name="Equation" r:id="rId4" imgW="761760" imgH="228600" progId="Equation.3">
                  <p:embed/>
                </p:oleObj>
              </mc:Choice>
              <mc:Fallback>
                <p:oleObj name="Equation" r:id="rId4" imgW="761760" imgH="228600" progId="Equation.3">
                  <p:embed/>
                  <p:pic>
                    <p:nvPicPr>
                      <p:cNvPr id="3" name="Objektum 2"/>
                      <p:cNvPicPr>
                        <a:picLocks noChangeAspect="1" noChangeArrowheads="1"/>
                      </p:cNvPicPr>
                      <p:nvPr/>
                    </p:nvPicPr>
                    <p:blipFill>
                      <a:blip r:embed="rId5"/>
                      <a:srcRect/>
                      <a:stretch>
                        <a:fillRect/>
                      </a:stretch>
                    </p:blipFill>
                    <p:spPr bwMode="auto">
                      <a:xfrm>
                        <a:off x="6948264" y="4198554"/>
                        <a:ext cx="990293" cy="296664"/>
                      </a:xfrm>
                      <a:prstGeom prst="rect">
                        <a:avLst/>
                      </a:prstGeom>
                      <a:noFill/>
                    </p:spPr>
                  </p:pic>
                </p:oleObj>
              </mc:Fallback>
            </mc:AlternateContent>
          </a:graphicData>
        </a:graphic>
      </p:graphicFrame>
    </p:spTree>
    <p:extLst>
      <p:ext uri="{BB962C8B-B14F-4D97-AF65-F5344CB8AC3E}">
        <p14:creationId xmlns:p14="http://schemas.microsoft.com/office/powerpoint/2010/main" val="840001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81194" y="1265962"/>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Let</a:t>
            </a:r>
            <a:r>
              <a:rPr lang="hu-HU" altLang="hu-HU" sz="2000" dirty="0" smtClean="0">
                <a:latin typeface="Times New Roman" panose="02020603050405020304" pitchFamily="18" charset="0"/>
                <a:cs typeface="Times New Roman" panose="02020603050405020304" pitchFamily="18" charset="0"/>
              </a:rPr>
              <a:t> w </a:t>
            </a:r>
            <a:r>
              <a:rPr lang="en-US" altLang="hu-HU" sz="2000" dirty="0" smtClean="0">
                <a:latin typeface="Times New Roman" panose="02020603050405020304" pitchFamily="18" charset="0"/>
                <a:cs typeface="Times New Roman" panose="02020603050405020304" pitchFamily="18" charset="0"/>
              </a:rPr>
              <a:t>be a </a:t>
            </a:r>
            <a:r>
              <a:rPr lang="en-US" altLang="hu-HU" sz="2000" dirty="0">
                <a:latin typeface="Times New Roman" panose="02020603050405020304" pitchFamily="18" charset="0"/>
                <a:cs typeface="Times New Roman" panose="02020603050405020304" pitchFamily="18" charset="0"/>
              </a:rPr>
              <a:t>discrete </a:t>
            </a:r>
            <a:r>
              <a:rPr lang="en-US" altLang="hu-HU" sz="2000" dirty="0" smtClean="0">
                <a:latin typeface="Times New Roman" panose="02020603050405020304" pitchFamily="18" charset="0"/>
                <a:cs typeface="Times New Roman" panose="02020603050405020304" pitchFamily="18" charset="0"/>
              </a:rPr>
              <a:t>random variable, and the set of its possible values denoted by</a:t>
            </a:r>
            <a:r>
              <a:rPr lang="hu-HU" altLang="hu-HU" sz="2000" dirty="0" smtClean="0">
                <a:latin typeface="Times New Roman" panose="02020603050405020304" pitchFamily="18" charset="0"/>
                <a:cs typeface="Times New Roman" panose="02020603050405020304" pitchFamily="18" charset="0"/>
              </a:rPr>
              <a:t> V(w)</a:t>
            </a:r>
            <a:r>
              <a:rPr lang="en-US" altLang="hu-HU" sz="2000" dirty="0" smtClean="0">
                <a:latin typeface="Times New Roman" panose="02020603050405020304" pitchFamily="18" charset="0"/>
                <a:cs typeface="Times New Roman" panose="02020603050405020304" pitchFamily="18" charset="0"/>
              </a:rPr>
              <a:t>; the entropy of w is defined as </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However, the number of sequences with length n is finite, so their entropy</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 probabilities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of sequences with different length are not really comparable (we would get smaller values for larger n), so we introduce the per-word entropy as:</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Finally, we define the entropy of L as the limit of the above formula</a:t>
            </a:r>
            <a:r>
              <a:rPr lang="hu-HU" altLang="hu-HU" sz="2000" dirty="0" smtClean="0">
                <a:latin typeface="Times New Roman" panose="02020603050405020304" pitchFamily="18" charset="0"/>
                <a:cs typeface="Times New Roman" panose="02020603050405020304" pitchFamily="18" charset="0"/>
              </a:rPr>
              <a:t>:</a:t>
            </a:r>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51070" y="516300"/>
            <a:ext cx="8229600" cy="566737"/>
          </a:xfrm>
        </p:spPr>
        <p:txBody>
          <a:bodyPr/>
          <a:lstStyle/>
          <a:p>
            <a:pPr algn="ctr" eaLnBrk="1" hangingPunct="1"/>
            <a:r>
              <a:rPr lang="en-US" altLang="hu-HU" sz="3600" dirty="0" smtClean="0">
                <a:solidFill>
                  <a:schemeClr val="tx1"/>
                </a:solidFill>
              </a:rPr>
              <a:t>The entropy of a language</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7" name="Rectangle 2"/>
          <p:cNvSpPr>
            <a:spLocks noChangeArrowheads="1"/>
          </p:cNvSpPr>
          <p:nvPr/>
        </p:nvSpPr>
        <p:spPr bwMode="auto">
          <a:xfrm>
            <a:off x="2627783" y="2283690"/>
            <a:ext cx="111994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1" name="Objektum 10"/>
          <p:cNvGraphicFramePr>
            <a:graphicFrameLocks noChangeAspect="1"/>
          </p:cNvGraphicFramePr>
          <p:nvPr>
            <p:extLst>
              <p:ext uri="{D42A27DB-BD31-4B8C-83A1-F6EECF244321}">
                <p14:modId xmlns:p14="http://schemas.microsoft.com/office/powerpoint/2010/main" val="1738601700"/>
              </p:ext>
            </p:extLst>
          </p:nvPr>
        </p:nvGraphicFramePr>
        <p:xfrm>
          <a:off x="1090232" y="2065665"/>
          <a:ext cx="2574363" cy="532131"/>
        </p:xfrm>
        <a:graphic>
          <a:graphicData uri="http://schemas.openxmlformats.org/presentationml/2006/ole">
            <mc:AlternateContent xmlns:mc="http://schemas.openxmlformats.org/markup-compatibility/2006">
              <mc:Choice xmlns:v="urn:schemas-microsoft-com:vml" Requires="v">
                <p:oleObj spid="_x0000_s8389" name="Equation" r:id="rId4" imgW="1701800" imgH="355600" progId="Equation.3">
                  <p:embed/>
                </p:oleObj>
              </mc:Choice>
              <mc:Fallback>
                <p:oleObj name="Equation" r:id="rId4" imgW="1701800" imgH="355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232" y="2065665"/>
                        <a:ext cx="2574363" cy="532131"/>
                      </a:xfrm>
                      <a:prstGeom prst="rect">
                        <a:avLst/>
                      </a:prstGeom>
                      <a:noFill/>
                    </p:spPr>
                  </p:pic>
                </p:oleObj>
              </mc:Fallback>
            </mc:AlternateContent>
          </a:graphicData>
        </a:graphic>
      </p:graphicFrame>
      <p:sp>
        <p:nvSpPr>
          <p:cNvPr id="12" name="Rectangle 4"/>
          <p:cNvSpPr>
            <a:spLocks noChangeArrowheads="1"/>
          </p:cNvSpPr>
          <p:nvPr/>
        </p:nvSpPr>
        <p:spPr bwMode="auto">
          <a:xfrm>
            <a:off x="2555776" y="4130675"/>
            <a:ext cx="9774250" cy="53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4" name="Objektum 13"/>
          <p:cNvGraphicFramePr>
            <a:graphicFrameLocks noChangeAspect="1"/>
          </p:cNvGraphicFramePr>
          <p:nvPr>
            <p:extLst>
              <p:ext uri="{D42A27DB-BD31-4B8C-83A1-F6EECF244321}">
                <p14:modId xmlns:p14="http://schemas.microsoft.com/office/powerpoint/2010/main" val="3927983990"/>
              </p:ext>
            </p:extLst>
          </p:nvPr>
        </p:nvGraphicFramePr>
        <p:xfrm>
          <a:off x="934117" y="3192583"/>
          <a:ext cx="2886591" cy="522460"/>
        </p:xfrm>
        <a:graphic>
          <a:graphicData uri="http://schemas.openxmlformats.org/presentationml/2006/ole">
            <mc:AlternateContent xmlns:mc="http://schemas.openxmlformats.org/markup-compatibility/2006">
              <mc:Choice xmlns:v="urn:schemas-microsoft-com:vml" Requires="v">
                <p:oleObj spid="_x0000_s8390" name="Equation" r:id="rId6" imgW="2108200" imgH="381000" progId="Equation.3">
                  <p:embed/>
                </p:oleObj>
              </mc:Choice>
              <mc:Fallback>
                <p:oleObj name="Equation" r:id="rId6" imgW="2108200" imgH="3810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4117" y="3192583"/>
                        <a:ext cx="2886591" cy="522460"/>
                      </a:xfrm>
                      <a:prstGeom prst="rect">
                        <a:avLst/>
                      </a:prstGeom>
                      <a:noFill/>
                    </p:spPr>
                  </p:pic>
                </p:oleObj>
              </mc:Fallback>
            </mc:AlternateContent>
          </a:graphicData>
        </a:graphic>
      </p:graphicFrame>
      <p:sp>
        <p:nvSpPr>
          <p:cNvPr id="1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8" name="Objektum 17"/>
          <p:cNvGraphicFramePr>
            <a:graphicFrameLocks noChangeAspect="1"/>
          </p:cNvGraphicFramePr>
          <p:nvPr>
            <p:extLst>
              <p:ext uri="{D42A27DB-BD31-4B8C-83A1-F6EECF244321}">
                <p14:modId xmlns:p14="http://schemas.microsoft.com/office/powerpoint/2010/main" val="1274508942"/>
              </p:ext>
            </p:extLst>
          </p:nvPr>
        </p:nvGraphicFramePr>
        <p:xfrm>
          <a:off x="4932040" y="3105785"/>
          <a:ext cx="428366" cy="298558"/>
        </p:xfrm>
        <a:graphic>
          <a:graphicData uri="http://schemas.openxmlformats.org/presentationml/2006/ole">
            <mc:AlternateContent xmlns:mc="http://schemas.openxmlformats.org/markup-compatibility/2006">
              <mc:Choice xmlns:v="urn:schemas-microsoft-com:vml" Requires="v">
                <p:oleObj spid="_x0000_s8391" name="Equation" r:id="rId8" imgW="317087" imgH="215619" progId="Equation.3">
                  <p:embed/>
                </p:oleObj>
              </mc:Choice>
              <mc:Fallback>
                <p:oleObj name="Equation" r:id="rId8" imgW="317087" imgH="215619"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32040" y="3105785"/>
                        <a:ext cx="428366" cy="298558"/>
                      </a:xfrm>
                      <a:prstGeom prst="rect">
                        <a:avLst/>
                      </a:prstGeom>
                      <a:noFill/>
                    </p:spPr>
                  </p:pic>
                </p:oleObj>
              </mc:Fallback>
            </mc:AlternateContent>
          </a:graphicData>
        </a:graphic>
      </p:graphicFrame>
      <p:sp>
        <p:nvSpPr>
          <p:cNvPr id="22" name="Content Placeholder 11"/>
          <p:cNvSpPr txBox="1">
            <a:spLocks/>
          </p:cNvSpPr>
          <p:nvPr/>
        </p:nvSpPr>
        <p:spPr bwMode="auto">
          <a:xfrm>
            <a:off x="3861468" y="1899045"/>
            <a:ext cx="5011752" cy="87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85750" lvl="1" indent="-285750" eaLnBrk="1" hangingPunct="1">
              <a:buClr>
                <a:srgbClr val="0BD0D9"/>
              </a:buClr>
              <a:buSzPct val="95000"/>
            </a:pPr>
            <a:r>
              <a:rPr lang="en-US" altLang="hu-HU" sz="1700" dirty="0" smtClean="0">
                <a:latin typeface="Times New Roman" panose="02020603050405020304" pitchFamily="18" charset="0"/>
                <a:cs typeface="Times New Roman" panose="02020603050405020304" pitchFamily="18" charset="0"/>
              </a:rPr>
              <a:t>But our language </a:t>
            </a:r>
            <a:r>
              <a:rPr lang="hu-HU" altLang="hu-HU" sz="1700" dirty="0" smtClean="0">
                <a:latin typeface="Times New Roman" panose="02020603050405020304" pitchFamily="18" charset="0"/>
                <a:cs typeface="Times New Roman" panose="02020603050405020304" pitchFamily="18" charset="0"/>
              </a:rPr>
              <a:t>L </a:t>
            </a:r>
            <a:r>
              <a:rPr lang="en-US" altLang="hu-HU" sz="1700" dirty="0" smtClean="0">
                <a:latin typeface="Times New Roman" panose="02020603050405020304" pitchFamily="18" charset="0"/>
                <a:cs typeface="Times New Roman" panose="02020603050405020304" pitchFamily="18" charset="0"/>
              </a:rPr>
              <a:t>will generate infinitely long sequences, so the set of its possible values is also infinite – the formula cannot be used</a:t>
            </a:r>
            <a:r>
              <a:rPr lang="hu-HU" altLang="hu-HU" sz="1700" dirty="0" smtClean="0">
                <a:latin typeface="Times New Roman" panose="02020603050405020304" pitchFamily="18" charset="0"/>
                <a:cs typeface="Times New Roman" panose="02020603050405020304" pitchFamily="18" charset="0"/>
              </a:rPr>
              <a:t> </a:t>
            </a:r>
            <a:r>
              <a:rPr lang="hu-HU" altLang="hu-HU" sz="17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hu-HU" altLang="hu-HU" dirty="0" smtClean="0">
              <a:latin typeface="Sentinel Book"/>
            </a:endParaRPr>
          </a:p>
        </p:txBody>
      </p:sp>
      <p:sp>
        <p:nvSpPr>
          <p:cNvPr id="23" name="Content Placeholder 11"/>
          <p:cNvSpPr txBox="1">
            <a:spLocks/>
          </p:cNvSpPr>
          <p:nvPr/>
        </p:nvSpPr>
        <p:spPr bwMode="auto">
          <a:xfrm>
            <a:off x="3908278" y="3070693"/>
            <a:ext cx="4901379" cy="64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85750" lvl="1" indent="-285750" eaLnBrk="1" hangingPunct="1">
              <a:buClr>
                <a:srgbClr val="0BD0D9"/>
              </a:buClr>
              <a:buSzPct val="95000"/>
              <a:buFont typeface="Wingdings" panose="05000000000000000000" pitchFamily="2" charset="2"/>
              <a:buChar char="§"/>
            </a:pPr>
            <a:r>
              <a:rPr lang="en-US" altLang="hu-HU" sz="1800" dirty="0" smtClean="0">
                <a:latin typeface="Times New Roman" panose="02020603050405020304" pitchFamily="18" charset="0"/>
                <a:cs typeface="Times New Roman" panose="02020603050405020304" pitchFamily="18" charset="0"/>
              </a:rPr>
              <a:t>Where</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 is the distribution of the language</a:t>
            </a:r>
            <a:r>
              <a:rPr lang="hu-HU" altLang="hu-HU" sz="1800" dirty="0" smtClean="0">
                <a:latin typeface="Times New Roman" panose="02020603050405020304" pitchFamily="18" charset="0"/>
                <a:cs typeface="Times New Roman" panose="02020603050405020304" pitchFamily="18" charset="0"/>
              </a:rPr>
              <a:t> – </a:t>
            </a:r>
            <a:r>
              <a:rPr lang="en-US" altLang="hu-HU" sz="1800" dirty="0" smtClean="0">
                <a:latin typeface="Times New Roman" panose="02020603050405020304" pitchFamily="18" charset="0"/>
                <a:cs typeface="Times New Roman" panose="02020603050405020304" pitchFamily="18" charset="0"/>
              </a:rPr>
              <a:t>nobody knows this for natural languages</a:t>
            </a:r>
            <a:endParaRPr lang="hu-HU" altLang="hu-HU" sz="1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endParaRPr lang="hu-HU" altLang="hu-HU" dirty="0" smtClean="0">
              <a:latin typeface="Sentinel Book"/>
            </a:endParaRPr>
          </a:p>
          <a:p>
            <a:pPr eaLnBrk="1" hangingPunct="1"/>
            <a:endParaRPr lang="hu-HU" altLang="hu-HU" dirty="0">
              <a:latin typeface="Sentinel Book"/>
            </a:endParaRPr>
          </a:p>
        </p:txBody>
      </p:sp>
      <p:sp>
        <p:nvSpPr>
          <p:cNvPr id="19" name="Rectangle 14"/>
          <p:cNvSpPr>
            <a:spLocks noChangeArrowheads="1"/>
          </p:cNvSpPr>
          <p:nvPr/>
        </p:nvSpPr>
        <p:spPr bwMode="auto">
          <a:xfrm>
            <a:off x="3563887" y="4495218"/>
            <a:ext cx="10152371" cy="51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20" name="Objektum 19"/>
          <p:cNvGraphicFramePr>
            <a:graphicFrameLocks noChangeAspect="1"/>
          </p:cNvGraphicFramePr>
          <p:nvPr>
            <p:extLst>
              <p:ext uri="{D42A27DB-BD31-4B8C-83A1-F6EECF244321}">
                <p14:modId xmlns:p14="http://schemas.microsoft.com/office/powerpoint/2010/main" val="3815769"/>
              </p:ext>
            </p:extLst>
          </p:nvPr>
        </p:nvGraphicFramePr>
        <p:xfrm>
          <a:off x="2619968" y="4483336"/>
          <a:ext cx="3448758" cy="675675"/>
        </p:xfrm>
        <a:graphic>
          <a:graphicData uri="http://schemas.openxmlformats.org/presentationml/2006/ole">
            <mc:AlternateContent xmlns:mc="http://schemas.openxmlformats.org/markup-compatibility/2006">
              <mc:Choice xmlns:v="urn:schemas-microsoft-com:vml" Requires="v">
                <p:oleObj spid="_x0000_s8392" name="Equation" r:id="rId10" imgW="2336800" imgH="457200" progId="Equation.3">
                  <p:embed/>
                </p:oleObj>
              </mc:Choice>
              <mc:Fallback>
                <p:oleObj name="Equation" r:id="rId10" imgW="2336800" imgH="4572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19968" y="4483336"/>
                        <a:ext cx="3448758" cy="675675"/>
                      </a:xfrm>
                      <a:prstGeom prst="rect">
                        <a:avLst/>
                      </a:prstGeom>
                      <a:noFill/>
                    </p:spPr>
                  </p:pic>
                </p:oleObj>
              </mc:Fallback>
            </mc:AlternateContent>
          </a:graphicData>
        </a:graphic>
      </p:graphicFrame>
      <p:sp>
        <p:nvSpPr>
          <p:cNvPr id="21" name="Rectangle 16"/>
          <p:cNvSpPr>
            <a:spLocks noChangeArrowheads="1"/>
          </p:cNvSpPr>
          <p:nvPr/>
        </p:nvSpPr>
        <p:spPr bwMode="auto">
          <a:xfrm>
            <a:off x="2349449" y="5534387"/>
            <a:ext cx="1067290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24" name="Objektum 23"/>
          <p:cNvGraphicFramePr>
            <a:graphicFrameLocks noChangeAspect="1"/>
          </p:cNvGraphicFramePr>
          <p:nvPr>
            <p:extLst>
              <p:ext uri="{D42A27DB-BD31-4B8C-83A1-F6EECF244321}">
                <p14:modId xmlns:p14="http://schemas.microsoft.com/office/powerpoint/2010/main" val="2966895828"/>
              </p:ext>
            </p:extLst>
          </p:nvPr>
        </p:nvGraphicFramePr>
        <p:xfrm>
          <a:off x="2349449" y="5534387"/>
          <a:ext cx="3803447" cy="715943"/>
        </p:xfrm>
        <a:graphic>
          <a:graphicData uri="http://schemas.openxmlformats.org/presentationml/2006/ole">
            <mc:AlternateContent xmlns:mc="http://schemas.openxmlformats.org/markup-compatibility/2006">
              <mc:Choice xmlns:v="urn:schemas-microsoft-com:vml" Requires="v">
                <p:oleObj spid="_x0000_s8393" name="Equation" r:id="rId12" imgW="2425700" imgH="457200" progId="Equation.3">
                  <p:embed/>
                </p:oleObj>
              </mc:Choice>
              <mc:Fallback>
                <p:oleObj name="Equation" r:id="rId12" imgW="2425700" imgH="457200" progId="Equation.3">
                  <p:embed/>
                  <p:pic>
                    <p:nvPicPr>
                      <p:cNvPr id="0"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49449" y="5534387"/>
                        <a:ext cx="3803447" cy="715943"/>
                      </a:xfrm>
                      <a:prstGeom prst="rect">
                        <a:avLst/>
                      </a:prstGeom>
                      <a:noFill/>
                    </p:spPr>
                  </p:pic>
                </p:oleObj>
              </mc:Fallback>
            </mc:AlternateContent>
          </a:graphicData>
        </a:graphic>
      </p:graphicFrame>
    </p:spTree>
    <p:extLst>
      <p:ext uri="{BB962C8B-B14F-4D97-AF65-F5344CB8AC3E}">
        <p14:creationId xmlns:p14="http://schemas.microsoft.com/office/powerpoint/2010/main" val="2611537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Let’s assume that we have stochastic language model, that is, a</a:t>
            </a:r>
            <a:r>
              <a:rPr lang="hu-HU" altLang="hu-HU" sz="2000" dirty="0" smtClean="0">
                <a:latin typeface="Times New Roman" panose="02020603050405020304" pitchFamily="18" charset="0"/>
                <a:cs typeface="Times New Roman" panose="02020603050405020304" pitchFamily="18" charset="0"/>
              </a:rPr>
              <a:t> P</a:t>
            </a:r>
            <a:r>
              <a:rPr lang="hu-HU" altLang="hu-HU" sz="2000" baseline="-25000" dirty="0" smtClean="0">
                <a:latin typeface="Times New Roman" panose="02020603050405020304" pitchFamily="18" charset="0"/>
                <a:cs typeface="Times New Roman" panose="02020603050405020304" pitchFamily="18" charset="0"/>
              </a:rPr>
              <a:t>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approximation for</a:t>
            </a:r>
            <a:r>
              <a:rPr lang="hu-HU" altLang="hu-HU" sz="2000" dirty="0" smtClean="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P</a:t>
            </a:r>
            <a:r>
              <a:rPr lang="hu-HU" altLang="hu-HU" sz="1800" baseline="-25000" dirty="0" smtClean="0">
                <a:latin typeface="Times New Roman" panose="02020603050405020304" pitchFamily="18" charset="0"/>
                <a:cs typeface="Times New Roman" panose="02020603050405020304" pitchFamily="18" charset="0"/>
              </a:rPr>
              <a:t>L</a:t>
            </a:r>
            <a:r>
              <a:rPr lang="hu-HU" altLang="hu-HU" sz="2000" dirty="0" smtClean="0">
                <a:latin typeface="Times New Roman" panose="02020603050405020304" pitchFamily="18" charset="0"/>
                <a:cs typeface="Times New Roman" panose="02020603050405020304" pitchFamily="18" charset="0"/>
              </a:rPr>
              <a:t>(.)</a:t>
            </a:r>
          </a:p>
          <a:p>
            <a:pPr eaLnBrk="1" hangingPunct="1"/>
            <a:r>
              <a:rPr lang="en-US" altLang="hu-HU" sz="2000" dirty="0" smtClean="0">
                <a:latin typeface="Times New Roman" panose="02020603050405020304" pitchFamily="18" charset="0"/>
                <a:cs typeface="Times New Roman" panose="02020603050405020304" pitchFamily="18" charset="0"/>
              </a:rPr>
              <a:t>Then the cross-entropy of</a:t>
            </a:r>
            <a:r>
              <a:rPr lang="hu-HU" altLang="hu-HU" sz="2000" dirty="0" smtClean="0">
                <a:latin typeface="Times New Roman" panose="02020603050405020304" pitchFamily="18" charset="0"/>
                <a:cs typeface="Times New Roman" panose="02020603050405020304" pitchFamily="18" charset="0"/>
              </a:rPr>
              <a:t> L </a:t>
            </a:r>
            <a:r>
              <a:rPr lang="en-US" altLang="hu-HU" sz="2000" dirty="0" smtClean="0">
                <a:latin typeface="Times New Roman" panose="02020603050405020304" pitchFamily="18" charset="0"/>
                <a:cs typeface="Times New Roman" panose="02020603050405020304" pitchFamily="18" charset="0"/>
              </a:rPr>
              <a:t>and</a:t>
            </a:r>
            <a:r>
              <a:rPr lang="hu-HU" altLang="hu-HU" sz="2000" dirty="0" smtClean="0">
                <a:latin typeface="Times New Roman" panose="02020603050405020304" pitchFamily="18" charset="0"/>
                <a:cs typeface="Times New Roman" panose="02020603050405020304" pitchFamily="18" charset="0"/>
              </a:rPr>
              <a:t> M </a:t>
            </a:r>
            <a:r>
              <a:rPr lang="en-US" altLang="hu-HU" sz="2000" dirty="0" smtClean="0">
                <a:latin typeface="Times New Roman" panose="02020603050405020304" pitchFamily="18" charset="0"/>
                <a:cs typeface="Times New Roman" panose="02020603050405020304" pitchFamily="18" charset="0"/>
              </a:rPr>
              <a:t>for sentences of length n is defined as</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For infinitely long sequences, we get the cross-entropy of the model and the language</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Cross-entropy can be used to measure the difference between two discrete distributions</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It van be shown that</a:t>
            </a:r>
            <a:r>
              <a:rPr lang="hu-HU" altLang="hu-HU" sz="1800" dirty="0" smtClean="0">
                <a:latin typeface="Times New Roman" panose="02020603050405020304" pitchFamily="18" charset="0"/>
                <a:cs typeface="Times New Roman" panose="02020603050405020304" pitchFamily="18" charset="0"/>
              </a:rPr>
              <a:t>                           , </a:t>
            </a:r>
            <a:r>
              <a:rPr lang="en-US" altLang="hu-HU" sz="1800" dirty="0" smtClean="0">
                <a:latin typeface="Times New Roman" panose="02020603050405020304" pitchFamily="18" charset="0"/>
                <a:cs typeface="Times New Roman" panose="02020603050405020304" pitchFamily="18" charset="0"/>
              </a:rPr>
              <a:t>and equivalent if and only if</a:t>
            </a:r>
            <a:r>
              <a:rPr lang="hu-HU" altLang="hu-HU" sz="1800" dirty="0" smtClean="0">
                <a:latin typeface="Times New Roman" panose="02020603050405020304" pitchFamily="18" charset="0"/>
                <a:cs typeface="Times New Roman" panose="02020603050405020304" pitchFamily="18" charset="0"/>
              </a:rPr>
              <a:t> </a:t>
            </a:r>
            <a:r>
              <a:rPr lang="hu-HU" altLang="hu-HU" sz="1800" dirty="0">
                <a:latin typeface="Times New Roman" panose="02020603050405020304" pitchFamily="18" charset="0"/>
                <a:cs typeface="Times New Roman" panose="02020603050405020304" pitchFamily="18" charset="0"/>
              </a:rPr>
              <a:t>P</a:t>
            </a:r>
            <a:r>
              <a:rPr lang="hu-HU" altLang="hu-HU" sz="1800" baseline="-25000" dirty="0">
                <a:latin typeface="Times New Roman" panose="02020603050405020304" pitchFamily="18" charset="0"/>
                <a:cs typeface="Times New Roman" panose="02020603050405020304" pitchFamily="18" charset="0"/>
              </a:rPr>
              <a:t>M</a:t>
            </a:r>
            <a:r>
              <a:rPr lang="hu-HU" altLang="hu-HU" sz="1800" dirty="0" smtClean="0">
                <a:latin typeface="Times New Roman" panose="02020603050405020304" pitchFamily="18" charset="0"/>
                <a:cs typeface="Times New Roman" panose="02020603050405020304" pitchFamily="18" charset="0"/>
              </a:rPr>
              <a:t>(.) = </a:t>
            </a:r>
            <a:r>
              <a:rPr lang="hu-HU" altLang="hu-HU" sz="1600" dirty="0">
                <a:latin typeface="Times New Roman" panose="02020603050405020304" pitchFamily="18" charset="0"/>
                <a:cs typeface="Times New Roman" panose="02020603050405020304" pitchFamily="18" charset="0"/>
              </a:rPr>
              <a:t>P</a:t>
            </a:r>
            <a:r>
              <a:rPr lang="hu-HU" altLang="hu-HU" sz="1600" baseline="-25000" dirty="0">
                <a:latin typeface="Times New Roman" panose="02020603050405020304" pitchFamily="18" charset="0"/>
                <a:cs typeface="Times New Roman" panose="02020603050405020304" pitchFamily="18" charset="0"/>
              </a:rPr>
              <a:t>L</a:t>
            </a:r>
            <a:r>
              <a:rPr lang="hu-HU" altLang="hu-HU" sz="1800" dirty="0">
                <a:latin typeface="Times New Roman" panose="02020603050405020304" pitchFamily="18" charset="0"/>
                <a:cs typeface="Times New Roman" panose="02020603050405020304" pitchFamily="18" charset="0"/>
              </a:rPr>
              <a:t>(.) </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With some rearrangement we get the</a:t>
            </a:r>
            <a:r>
              <a:rPr lang="hu-HU" altLang="hu-HU" sz="2000" dirty="0" smtClean="0">
                <a:latin typeface="Times New Roman" panose="02020603050405020304" pitchFamily="18" charset="0"/>
                <a:cs typeface="Times New Roman" panose="02020603050405020304" pitchFamily="18" charset="0"/>
              </a:rPr>
              <a:t> </a:t>
            </a:r>
            <a:r>
              <a:rPr lang="hu-HU" altLang="hu-HU" sz="2000" dirty="0" err="1" smtClean="0">
                <a:latin typeface="Times New Roman" panose="02020603050405020304" pitchFamily="18" charset="0"/>
                <a:cs typeface="Times New Roman" panose="02020603050405020304" pitchFamily="18" charset="0"/>
              </a:rPr>
              <a:t>Kullback-Leibler</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distance of </a:t>
            </a:r>
            <a:r>
              <a:rPr lang="hu-HU" altLang="hu-HU" sz="2000" dirty="0" smtClean="0">
                <a:latin typeface="Times New Roman" panose="02020603050405020304" pitchFamily="18" charset="0"/>
                <a:cs typeface="Times New Roman" panose="02020603050405020304" pitchFamily="18" charset="0"/>
              </a:rPr>
              <a:t>P</a:t>
            </a:r>
            <a:r>
              <a:rPr lang="hu-HU" altLang="hu-HU" sz="2000" baseline="-25000" dirty="0" smtClean="0">
                <a:latin typeface="Times New Roman" panose="02020603050405020304" pitchFamily="18" charset="0"/>
                <a:cs typeface="Times New Roman" panose="02020603050405020304" pitchFamily="18" charset="0"/>
              </a:rPr>
              <a:t>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and</a:t>
            </a:r>
            <a:r>
              <a:rPr lang="hu-HU" altLang="hu-HU" sz="2000" dirty="0" smtClean="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P</a:t>
            </a:r>
            <a:r>
              <a:rPr lang="hu-HU" altLang="hu-HU" sz="1800" baseline="-25000" dirty="0" smtClean="0">
                <a:latin typeface="Times New Roman" panose="02020603050405020304" pitchFamily="18" charset="0"/>
                <a:cs typeface="Times New Roman" panose="02020603050405020304" pitchFamily="18" charset="0"/>
              </a:rPr>
              <a:t>L</a:t>
            </a:r>
            <a:r>
              <a:rPr lang="en-US" altLang="hu-HU" sz="1800" dirty="0">
                <a:latin typeface="Times New Roman" panose="02020603050405020304" pitchFamily="18" charset="0"/>
                <a:cs typeface="Times New Roman" panose="02020603050405020304" pitchFamily="18" charset="0"/>
              </a:rPr>
              <a:t>:</a:t>
            </a:r>
            <a:endParaRPr lang="hu-HU" altLang="hu-HU" sz="2000" dirty="0" smtClean="0">
              <a:latin typeface="Times New Roman" panose="02020603050405020304" pitchFamily="18" charset="0"/>
              <a:cs typeface="Times New Roman" panose="02020603050405020304" pitchFamily="18" charset="0"/>
            </a:endParaRPr>
          </a:p>
          <a:p>
            <a:pPr lvl="1" eaLnBrk="1" hangingPunct="1"/>
            <a:endParaRPr lang="hu-HU" altLang="hu-HU" sz="1800" dirty="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It is always non-negative</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but it is not symmetric</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so it is more correct to call it a “distortion” rather than a distance</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Cross-entropy of the language and a model</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7" name="Rectangle 2"/>
          <p:cNvSpPr>
            <a:spLocks noChangeArrowheads="1"/>
          </p:cNvSpPr>
          <p:nvPr/>
        </p:nvSpPr>
        <p:spPr bwMode="auto">
          <a:xfrm>
            <a:off x="2046905" y="2560563"/>
            <a:ext cx="1031340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1" name="Objektum 10"/>
          <p:cNvGraphicFramePr>
            <a:graphicFrameLocks noChangeAspect="1"/>
          </p:cNvGraphicFramePr>
          <p:nvPr>
            <p:extLst>
              <p:ext uri="{D42A27DB-BD31-4B8C-83A1-F6EECF244321}">
                <p14:modId xmlns:p14="http://schemas.microsoft.com/office/powerpoint/2010/main" val="740836531"/>
              </p:ext>
            </p:extLst>
          </p:nvPr>
        </p:nvGraphicFramePr>
        <p:xfrm>
          <a:off x="2046904" y="2560563"/>
          <a:ext cx="3381833" cy="545457"/>
        </p:xfrm>
        <a:graphic>
          <a:graphicData uri="http://schemas.openxmlformats.org/presentationml/2006/ole">
            <mc:AlternateContent xmlns:mc="http://schemas.openxmlformats.org/markup-compatibility/2006">
              <mc:Choice xmlns:v="urn:schemas-microsoft-com:vml" Requires="v">
                <p:oleObj spid="_x0000_s11416" name="Equation" r:id="rId4" imgW="2362200" imgH="381000" progId="Equation.3">
                  <p:embed/>
                </p:oleObj>
              </mc:Choice>
              <mc:Fallback>
                <p:oleObj name="Equation" r:id="rId4" imgW="2362200" imgH="3810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6904" y="2560563"/>
                        <a:ext cx="3381833" cy="545457"/>
                      </a:xfrm>
                      <a:prstGeom prst="rect">
                        <a:avLst/>
                      </a:prstGeom>
                      <a:noFill/>
                    </p:spPr>
                  </p:pic>
                </p:oleObj>
              </mc:Fallback>
            </mc:AlternateContent>
          </a:graphicData>
        </a:graphic>
      </p:graphicFrame>
      <p:sp>
        <p:nvSpPr>
          <p:cNvPr id="12" name="Rectangle 4"/>
          <p:cNvSpPr>
            <a:spLocks noChangeArrowheads="1"/>
          </p:cNvSpPr>
          <p:nvPr/>
        </p:nvSpPr>
        <p:spPr bwMode="auto">
          <a:xfrm>
            <a:off x="2011383" y="3257703"/>
            <a:ext cx="9842345" cy="5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4" name="Objektum 13"/>
          <p:cNvGraphicFramePr>
            <a:graphicFrameLocks noChangeAspect="1"/>
          </p:cNvGraphicFramePr>
          <p:nvPr>
            <p:extLst>
              <p:ext uri="{D42A27DB-BD31-4B8C-83A1-F6EECF244321}">
                <p14:modId xmlns:p14="http://schemas.microsoft.com/office/powerpoint/2010/main" val="714529013"/>
              </p:ext>
            </p:extLst>
          </p:nvPr>
        </p:nvGraphicFramePr>
        <p:xfrm>
          <a:off x="2046904" y="3361547"/>
          <a:ext cx="3768357" cy="646004"/>
        </p:xfrm>
        <a:graphic>
          <a:graphicData uri="http://schemas.openxmlformats.org/presentationml/2006/ole">
            <mc:AlternateContent xmlns:mc="http://schemas.openxmlformats.org/markup-compatibility/2006">
              <mc:Choice xmlns:v="urn:schemas-microsoft-com:vml" Requires="v">
                <p:oleObj spid="_x0000_s11417" name="Equation" r:id="rId6" imgW="2667000" imgH="457200" progId="Equation.3">
                  <p:embed/>
                </p:oleObj>
              </mc:Choice>
              <mc:Fallback>
                <p:oleObj name="Equation" r:id="rId6" imgW="2667000" imgH="457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46904" y="3361547"/>
                        <a:ext cx="3768357" cy="646004"/>
                      </a:xfrm>
                      <a:prstGeom prst="rect">
                        <a:avLst/>
                      </a:prstGeom>
                      <a:noFill/>
                    </p:spPr>
                  </p:pic>
                </p:oleObj>
              </mc:Fallback>
            </mc:AlternateContent>
          </a:graphicData>
        </a:graphic>
      </p:graphicFrame>
      <p:sp>
        <p:nvSpPr>
          <p:cNvPr id="1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8" name="Objektum 17"/>
          <p:cNvGraphicFramePr>
            <a:graphicFrameLocks noChangeAspect="1"/>
          </p:cNvGraphicFramePr>
          <p:nvPr>
            <p:extLst>
              <p:ext uri="{D42A27DB-BD31-4B8C-83A1-F6EECF244321}">
                <p14:modId xmlns:p14="http://schemas.microsoft.com/office/powerpoint/2010/main" val="10000862"/>
              </p:ext>
            </p:extLst>
          </p:nvPr>
        </p:nvGraphicFramePr>
        <p:xfrm>
          <a:off x="3225316" y="4694126"/>
          <a:ext cx="1411531" cy="271014"/>
        </p:xfrm>
        <a:graphic>
          <a:graphicData uri="http://schemas.openxmlformats.org/presentationml/2006/ole">
            <mc:AlternateContent xmlns:mc="http://schemas.openxmlformats.org/markup-compatibility/2006">
              <mc:Choice xmlns:v="urn:schemas-microsoft-com:vml" Requires="v">
                <p:oleObj spid="_x0000_s11418" name="Equation" r:id="rId8" imgW="1193800" imgH="228600" progId="Equation.3">
                  <p:embed/>
                </p:oleObj>
              </mc:Choice>
              <mc:Fallback>
                <p:oleObj name="Equation" r:id="rId8" imgW="1193800" imgH="228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25316" y="4694126"/>
                        <a:ext cx="1411531" cy="271014"/>
                      </a:xfrm>
                      <a:prstGeom prst="rect">
                        <a:avLst/>
                      </a:prstGeom>
                      <a:noFill/>
                    </p:spPr>
                  </p:pic>
                </p:oleObj>
              </mc:Fallback>
            </mc:AlternateContent>
          </a:graphicData>
        </a:graphic>
      </p:graphicFrame>
      <p:sp>
        <p:nvSpPr>
          <p:cNvPr id="19" name="Rectangle 11"/>
          <p:cNvSpPr>
            <a:spLocks noChangeArrowheads="1"/>
          </p:cNvSpPr>
          <p:nvPr/>
        </p:nvSpPr>
        <p:spPr bwMode="auto">
          <a:xfrm>
            <a:off x="1589620" y="58406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20" name="Objektum 19"/>
          <p:cNvGraphicFramePr>
            <a:graphicFrameLocks noChangeAspect="1"/>
          </p:cNvGraphicFramePr>
          <p:nvPr>
            <p:extLst>
              <p:ext uri="{D42A27DB-BD31-4B8C-83A1-F6EECF244321}">
                <p14:modId xmlns:p14="http://schemas.microsoft.com/office/powerpoint/2010/main" val="2832432338"/>
              </p:ext>
            </p:extLst>
          </p:nvPr>
        </p:nvGraphicFramePr>
        <p:xfrm>
          <a:off x="2708157" y="5312036"/>
          <a:ext cx="3763963" cy="434975"/>
        </p:xfrm>
        <a:graphic>
          <a:graphicData uri="http://schemas.openxmlformats.org/presentationml/2006/ole">
            <mc:AlternateContent xmlns:mc="http://schemas.openxmlformats.org/markup-compatibility/2006">
              <mc:Choice xmlns:v="urn:schemas-microsoft-com:vml" Requires="v">
                <p:oleObj spid="_x0000_s11419" name="Equation" r:id="rId10" imgW="2527200" imgH="291960" progId="Equation.3">
                  <p:embed/>
                </p:oleObj>
              </mc:Choice>
              <mc:Fallback>
                <p:oleObj name="Equation" r:id="rId10" imgW="2527200" imgH="291960" progId="Equation.3">
                  <p:embed/>
                  <p:pic>
                    <p:nvPicPr>
                      <p:cNvPr id="0" name="Object 10"/>
                      <p:cNvPicPr>
                        <a:picLocks noChangeAspect="1" noChangeArrowheads="1"/>
                      </p:cNvPicPr>
                      <p:nvPr/>
                    </p:nvPicPr>
                    <p:blipFill>
                      <a:blip r:embed="rId11"/>
                      <a:srcRect/>
                      <a:stretch>
                        <a:fillRect/>
                      </a:stretch>
                    </p:blipFill>
                    <p:spPr bwMode="auto">
                      <a:xfrm>
                        <a:off x="2708157" y="5312036"/>
                        <a:ext cx="3763963" cy="434975"/>
                      </a:xfrm>
                      <a:prstGeom prst="rect">
                        <a:avLst/>
                      </a:prstGeom>
                      <a:noFill/>
                    </p:spPr>
                  </p:pic>
                </p:oleObj>
              </mc:Fallback>
            </mc:AlternateContent>
          </a:graphicData>
        </a:graphic>
      </p:graphicFrame>
    </p:spTree>
    <p:extLst>
      <p:ext uri="{BB962C8B-B14F-4D97-AF65-F5344CB8AC3E}">
        <p14:creationId xmlns:p14="http://schemas.microsoft.com/office/powerpoint/2010/main" val="14389248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39552" y="1433495"/>
            <a:ext cx="8349758" cy="5051425"/>
          </a:xfrm>
        </p:spPr>
        <p:txBody>
          <a:bodyPr/>
          <a:lstStyle/>
          <a:p>
            <a:pPr eaLnBrk="1" hangingPunct="1"/>
            <a:r>
              <a:rPr lang="en-US" altLang="hu-HU" sz="2000" dirty="0">
                <a:latin typeface="Times New Roman" panose="02020603050405020304" pitchFamily="18" charset="0"/>
                <a:cs typeface="Times New Roman" panose="02020603050405020304" pitchFamily="18" charset="0"/>
              </a:rPr>
              <a:t>Se the</a:t>
            </a:r>
            <a:r>
              <a:rPr lang="hu-HU" altLang="hu-HU" sz="2000" dirty="0">
                <a:latin typeface="Times New Roman" panose="02020603050405020304" pitchFamily="18" charset="0"/>
                <a:cs typeface="Times New Roman" panose="02020603050405020304" pitchFamily="18" charset="0"/>
              </a:rPr>
              <a:t> </a:t>
            </a:r>
            <a:r>
              <a:rPr lang="hu-HU" altLang="hu-HU" sz="2000" dirty="0" err="1">
                <a:latin typeface="Times New Roman" panose="02020603050405020304" pitchFamily="18" charset="0"/>
                <a:cs typeface="Times New Roman" panose="02020603050405020304" pitchFamily="18" charset="0"/>
              </a:rPr>
              <a:t>Kullack-Leibler</a:t>
            </a:r>
            <a:r>
              <a:rPr lang="hu-HU" altLang="hu-HU" sz="2000" dirty="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distortion measures the difference of </a:t>
            </a:r>
            <a:r>
              <a:rPr lang="hu-HU" altLang="hu-HU" sz="2000" dirty="0" smtClean="0">
                <a:latin typeface="Times New Roman" panose="02020603050405020304" pitchFamily="18" charset="0"/>
                <a:cs typeface="Times New Roman" panose="02020603050405020304" pitchFamily="18" charset="0"/>
              </a:rPr>
              <a:t>P</a:t>
            </a:r>
            <a:r>
              <a:rPr lang="hu-HU" altLang="hu-HU" sz="2000" baseline="-25000" dirty="0" smtClean="0">
                <a:latin typeface="Times New Roman" panose="02020603050405020304" pitchFamily="18" charset="0"/>
                <a:cs typeface="Times New Roman" panose="02020603050405020304" pitchFamily="18" charset="0"/>
              </a:rPr>
              <a:t>M</a:t>
            </a:r>
            <a:r>
              <a:rPr lang="hu-HU" altLang="hu-HU" sz="2000" dirty="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and</a:t>
            </a:r>
            <a:r>
              <a:rPr lang="hu-HU" altLang="hu-HU" sz="2000" dirty="0" smtClean="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P</a:t>
            </a:r>
            <a:r>
              <a:rPr lang="hu-HU" altLang="hu-HU" sz="1800" baseline="-25000" dirty="0" smtClean="0">
                <a:latin typeface="Times New Roman" panose="02020603050405020304" pitchFamily="18" charset="0"/>
                <a:cs typeface="Times New Roman" panose="02020603050405020304" pitchFamily="18" charset="0"/>
              </a:rPr>
              <a:t>L</a:t>
            </a:r>
            <a:r>
              <a:rPr lang="hu-HU" altLang="hu-HU" sz="2000" dirty="0" smtClean="0">
                <a:latin typeface="Times New Roman" panose="02020603050405020304" pitchFamily="18" charset="0"/>
                <a:cs typeface="Times New Roman" panose="02020603050405020304" pitchFamily="18" charset="0"/>
              </a:rPr>
              <a:t>(.)</a:t>
            </a:r>
            <a:endParaRPr lang="en-US"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A smaller value means a approximation of the language by the model</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a:t>
            </a:r>
            <a:r>
              <a:rPr lang="hu-HU" altLang="hu-HU" sz="2000" dirty="0" smtClean="0">
                <a:latin typeface="Times New Roman" panose="02020603050405020304" pitchFamily="18" charset="0"/>
                <a:cs typeface="Times New Roman" panose="02020603050405020304" pitchFamily="18" charset="0"/>
              </a:rPr>
              <a:t> </a:t>
            </a:r>
            <a:r>
              <a:rPr lang="hu-HU" altLang="hu-HU" sz="2000" dirty="0" err="1">
                <a:latin typeface="Times New Roman" panose="02020603050405020304" pitchFamily="18" charset="0"/>
                <a:cs typeface="Times New Roman" panose="02020603050405020304" pitchFamily="18" charset="0"/>
              </a:rPr>
              <a:t>Kullack-Leibler</a:t>
            </a:r>
            <a:r>
              <a:rPr lang="hu-HU" altLang="hu-HU" sz="2000" dirty="0">
                <a:latin typeface="Times New Roman" panose="02020603050405020304" pitchFamily="18" charset="0"/>
                <a:cs typeface="Times New Roman" panose="02020603050405020304" pitchFamily="18" charset="0"/>
              </a:rPr>
              <a:t> </a:t>
            </a:r>
            <a:r>
              <a:rPr lang="en-US" altLang="hu-HU" sz="2000" dirty="0" err="1" smtClean="0">
                <a:latin typeface="Times New Roman" panose="02020603050405020304" pitchFamily="18" charset="0"/>
                <a:cs typeface="Times New Roman" panose="02020603050405020304" pitchFamily="18" charset="0"/>
              </a:rPr>
              <a:t>distrottion</a:t>
            </a:r>
            <a:r>
              <a:rPr lang="en-US" altLang="hu-HU" sz="2000" dirty="0" smtClean="0">
                <a:latin typeface="Times New Roman" panose="02020603050405020304" pitchFamily="18" charset="0"/>
                <a:cs typeface="Times New Roman" panose="02020603050405020304" pitchFamily="18" charset="0"/>
              </a:rPr>
              <a:t> and the cross-entropy differ only in</a:t>
            </a:r>
            <a:r>
              <a:rPr lang="hu-HU" altLang="hu-HU" sz="2000" dirty="0" smtClean="0">
                <a:latin typeface="Times New Roman" panose="02020603050405020304" pitchFamily="18" charset="0"/>
                <a:cs typeface="Times New Roman" panose="02020603050405020304" pitchFamily="18" charset="0"/>
              </a:rPr>
              <a:t> -H(L)</a:t>
            </a:r>
          </a:p>
          <a:p>
            <a:pPr lvl="1" eaLnBrk="1" hangingPunct="1"/>
            <a:r>
              <a:rPr lang="hu-HU" altLang="hu-HU" sz="1800" dirty="0">
                <a:latin typeface="Times New Roman" panose="02020603050405020304" pitchFamily="18" charset="0"/>
                <a:cs typeface="Times New Roman" panose="02020603050405020304" pitchFamily="18" charset="0"/>
              </a:rPr>
              <a:t>H(L) </a:t>
            </a:r>
            <a:r>
              <a:rPr lang="en-US" altLang="hu-HU" sz="1800" dirty="0" smtClean="0">
                <a:latin typeface="Times New Roman" panose="02020603050405020304" pitchFamily="18" charset="0"/>
                <a:cs typeface="Times New Roman" panose="02020603050405020304" pitchFamily="18" charset="0"/>
              </a:rPr>
              <a:t>is not known, but for a given language it is constant</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So we can also use the cross-entropy to compare different models: a smaller cross-entropy means a better model</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Funnily, as nobody knows</a:t>
            </a:r>
            <a:r>
              <a:rPr lang="hu-HU" altLang="hu-HU" sz="1800" dirty="0" smtClean="0">
                <a:latin typeface="Times New Roman" panose="02020603050405020304" pitchFamily="18" charset="0"/>
                <a:cs typeface="Times New Roman" panose="02020603050405020304" pitchFamily="18" charset="0"/>
              </a:rPr>
              <a:t> </a:t>
            </a:r>
            <a:r>
              <a:rPr lang="hu-HU" altLang="hu-HU" sz="1800" dirty="0">
                <a:latin typeface="Times New Roman" panose="02020603050405020304" pitchFamily="18" charset="0"/>
                <a:cs typeface="Times New Roman" panose="02020603050405020304" pitchFamily="18" charset="0"/>
              </a:rPr>
              <a:t>H(L</a:t>
            </a:r>
            <a:r>
              <a:rPr lang="hu-HU" altLang="hu-HU" sz="1800" dirty="0" smtClean="0">
                <a:latin typeface="Times New Roman" panose="02020603050405020304" pitchFamily="18" charset="0"/>
                <a:cs typeface="Times New Roman" panose="02020603050405020304" pitchFamily="18" charset="0"/>
              </a:rPr>
              <a:t>)</a:t>
            </a:r>
            <a:r>
              <a:rPr lang="en-US" altLang="hu-HU" sz="1800" dirty="0" smtClean="0">
                <a:latin typeface="Times New Roman" panose="02020603050405020304" pitchFamily="18" charset="0"/>
                <a:cs typeface="Times New Roman" panose="02020603050405020304" pitchFamily="18" charset="0"/>
              </a:rPr>
              <a:t>, nobody knows how what is the lowest limit for decreasing the cross-entropy…</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Problem: we cannot calculate the cross-entropy, because it requires</a:t>
            </a:r>
            <a:r>
              <a:rPr lang="hu-HU" altLang="hu-HU" sz="2000" dirty="0" smtClean="0">
                <a:latin typeface="Times New Roman" panose="02020603050405020304" pitchFamily="18" charset="0"/>
                <a:cs typeface="Times New Roman" panose="02020603050405020304" pitchFamily="18" charset="0"/>
              </a:rPr>
              <a:t> </a:t>
            </a:r>
            <a:r>
              <a:rPr lang="hu-HU" altLang="hu-HU" sz="1800" dirty="0">
                <a:latin typeface="Times New Roman" panose="02020603050405020304" pitchFamily="18" charset="0"/>
                <a:cs typeface="Times New Roman" panose="02020603050405020304" pitchFamily="18" charset="0"/>
              </a:rPr>
              <a:t>P</a:t>
            </a:r>
            <a:r>
              <a:rPr lang="hu-HU" altLang="hu-HU" sz="1800" baseline="-25000" dirty="0">
                <a:latin typeface="Times New Roman" panose="02020603050405020304" pitchFamily="18" charset="0"/>
                <a:cs typeface="Times New Roman" panose="02020603050405020304" pitchFamily="18" charset="0"/>
              </a:rPr>
              <a:t>L</a:t>
            </a:r>
            <a:r>
              <a:rPr lang="hu-HU" altLang="hu-HU" sz="2000" dirty="0">
                <a:latin typeface="Times New Roman" panose="02020603050405020304" pitchFamily="18" charset="0"/>
                <a:cs typeface="Times New Roman" panose="02020603050405020304" pitchFamily="18" charset="0"/>
              </a:rPr>
              <a:t>(.) </a:t>
            </a:r>
            <a:r>
              <a:rPr lang="hu-HU" altLang="hu-HU" sz="2000" dirty="0" smtClean="0">
                <a:latin typeface="Times New Roman" panose="02020603050405020304" pitchFamily="18" charset="0"/>
                <a:cs typeface="Times New Roman" panose="02020603050405020304" pitchFamily="18" charset="0"/>
              </a:rPr>
              <a:t>!</a:t>
            </a:r>
          </a:p>
          <a:p>
            <a:pPr eaLnBrk="1" hangingPunct="1"/>
            <a:r>
              <a:rPr lang="en-US" altLang="hu-HU" sz="2000" dirty="0" smtClean="0">
                <a:latin typeface="Times New Roman" panose="02020603050405020304" pitchFamily="18" charset="0"/>
                <a:cs typeface="Times New Roman" panose="02020603050405020304" pitchFamily="18" charset="0"/>
              </a:rPr>
              <a:t>Solution: there is a theorem that states that</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marL="393700" lvl="1" indent="0" eaLnBrk="1" hangingPunct="1">
              <a:buNone/>
            </a:pPr>
            <a:r>
              <a:rPr lang="en-US" altLang="hu-HU" sz="1800" dirty="0" smtClean="0">
                <a:latin typeface="Times New Roman" panose="02020603050405020304" pitchFamily="18" charset="0"/>
                <a:cs typeface="Times New Roman" panose="02020603050405020304" pitchFamily="18" charset="0"/>
              </a:rPr>
              <a:t>With probability 1, if certain statistical requirements are satisfied</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The summation has disappeared – instead of evaluating all possible infinitely long sequences, it is enough to evaluate only one </a:t>
            </a:r>
            <a:r>
              <a:rPr lang="hu-HU" altLang="hu-HU" sz="1800" dirty="0" smtClean="0">
                <a:latin typeface="Times New Roman" panose="02020603050405020304" pitchFamily="18" charset="0"/>
                <a:cs typeface="Times New Roman" panose="02020603050405020304" pitchFamily="18" charset="0"/>
              </a:rPr>
              <a:t>w</a:t>
            </a:r>
            <a:r>
              <a:rPr lang="hu-HU" altLang="hu-HU" sz="1800" baseline="-25000" dirty="0" smtClean="0">
                <a:latin typeface="Times New Roman" panose="02020603050405020304" pitchFamily="18" charset="0"/>
                <a:cs typeface="Times New Roman" panose="02020603050405020304" pitchFamily="18" charset="0"/>
              </a:rPr>
              <a:t>1,n</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word sequence </a:t>
            </a:r>
            <a:r>
              <a:rPr lang="hu-HU" altLang="hu-HU" sz="1800" dirty="0" smtClean="0">
                <a:latin typeface="Times New Roman" panose="02020603050405020304" pitchFamily="18" charset="0"/>
                <a:cs typeface="Times New Roman" panose="02020603050405020304" pitchFamily="18" charset="0"/>
              </a:rPr>
              <a:t>(</a:t>
            </a:r>
            <a:r>
              <a:rPr lang="en-US" altLang="hu-HU" sz="1800" dirty="0">
                <a:latin typeface="Times New Roman" panose="02020603050405020304" pitchFamily="18" charset="0"/>
                <a:cs typeface="Times New Roman" panose="02020603050405020304" pitchFamily="18" charset="0"/>
              </a:rPr>
              <a:t>though </a:t>
            </a:r>
            <a:r>
              <a:rPr lang="en-US" altLang="hu-HU" sz="1800" dirty="0" smtClean="0">
                <a:latin typeface="Times New Roman" panose="02020603050405020304" pitchFamily="18" charset="0"/>
                <a:cs typeface="Times New Roman" panose="02020603050405020304" pitchFamily="18" charset="0"/>
              </a:rPr>
              <a:t>it should still be infinite</a:t>
            </a:r>
            <a:r>
              <a:rPr lang="hu-HU" altLang="hu-HU" sz="1800" dirty="0" smtClean="0">
                <a:latin typeface="Times New Roman" panose="02020603050405020304" pitchFamily="18" charset="0"/>
                <a:cs typeface="Times New Roman" panose="02020603050405020304" pitchFamily="18" charset="0"/>
              </a:rPr>
              <a:t>)</a:t>
            </a:r>
          </a:p>
          <a:p>
            <a:pPr lvl="1" eaLnBrk="1" hangingPunct="1"/>
            <a:r>
              <a:rPr lang="hu-HU" altLang="hu-HU" sz="1600" dirty="0" smtClean="0">
                <a:latin typeface="Times New Roman" panose="02020603050405020304" pitchFamily="18" charset="0"/>
                <a:cs typeface="Times New Roman" panose="02020603050405020304" pitchFamily="18" charset="0"/>
              </a:rPr>
              <a:t>P</a:t>
            </a:r>
            <a:r>
              <a:rPr lang="hu-HU" altLang="hu-HU" sz="1600" baseline="-25000" dirty="0" smtClean="0">
                <a:latin typeface="Times New Roman" panose="02020603050405020304" pitchFamily="18" charset="0"/>
                <a:cs typeface="Times New Roman" panose="02020603050405020304" pitchFamily="18" charset="0"/>
              </a:rPr>
              <a:t>L</a:t>
            </a:r>
            <a:r>
              <a:rPr lang="hu-HU" altLang="hu-HU" sz="1800" dirty="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has disappeared</a:t>
            </a:r>
            <a:r>
              <a:rPr lang="hu-HU" altLang="hu-HU" sz="1800" dirty="0" smtClean="0">
                <a:latin typeface="Times New Roman" panose="02020603050405020304" pitchFamily="18" charset="0"/>
                <a:cs typeface="Times New Roman" panose="02020603050405020304" pitchFamily="18" charset="0"/>
              </a:rPr>
              <a:t>!</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hu-HU" altLang="hu-HU" sz="3600" dirty="0" smtClean="0">
                <a:solidFill>
                  <a:schemeClr val="tx1"/>
                </a:solidFill>
              </a:rPr>
              <a:t>A</a:t>
            </a:r>
            <a:r>
              <a:rPr lang="en-US" altLang="hu-HU" sz="3600" dirty="0" err="1" smtClean="0">
                <a:solidFill>
                  <a:schemeClr val="tx1"/>
                </a:solidFill>
              </a:rPr>
              <a:t>pproximating</a:t>
            </a:r>
            <a:r>
              <a:rPr lang="en-US" altLang="hu-HU" sz="3600" dirty="0" smtClean="0">
                <a:solidFill>
                  <a:schemeClr val="tx1"/>
                </a:solidFill>
              </a:rPr>
              <a:t> the cross-entropy</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7" name="Rectangle 2"/>
          <p:cNvSpPr>
            <a:spLocks noChangeArrowheads="1"/>
          </p:cNvSpPr>
          <p:nvPr/>
        </p:nvSpPr>
        <p:spPr bwMode="auto">
          <a:xfrm>
            <a:off x="2051720" y="4852876"/>
            <a:ext cx="10295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1" name="Objektum 10"/>
          <p:cNvGraphicFramePr>
            <a:graphicFrameLocks noChangeAspect="1"/>
          </p:cNvGraphicFramePr>
          <p:nvPr>
            <p:extLst>
              <p:ext uri="{D42A27DB-BD31-4B8C-83A1-F6EECF244321}">
                <p14:modId xmlns:p14="http://schemas.microsoft.com/office/powerpoint/2010/main" val="686804702"/>
              </p:ext>
            </p:extLst>
          </p:nvPr>
        </p:nvGraphicFramePr>
        <p:xfrm>
          <a:off x="2051720" y="4679722"/>
          <a:ext cx="5339758" cy="605930"/>
        </p:xfrm>
        <a:graphic>
          <a:graphicData uri="http://schemas.openxmlformats.org/presentationml/2006/ole">
            <mc:AlternateContent xmlns:mc="http://schemas.openxmlformats.org/markup-compatibility/2006">
              <mc:Choice xmlns:v="urn:schemas-microsoft-com:vml" Requires="v">
                <p:oleObj spid="_x0000_s12326" name="Equation" r:id="rId4" imgW="4025900" imgH="457200" progId="Equation.3">
                  <p:embed/>
                </p:oleObj>
              </mc:Choice>
              <mc:Fallback>
                <p:oleObj name="Equation" r:id="rId4" imgW="4025900" imgH="4572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4679722"/>
                        <a:ext cx="5339758" cy="605930"/>
                      </a:xfrm>
                      <a:prstGeom prst="rect">
                        <a:avLst/>
                      </a:prstGeom>
                      <a:noFill/>
                    </p:spPr>
                  </p:pic>
                </p:oleObj>
              </mc:Fallback>
            </mc:AlternateContent>
          </a:graphicData>
        </a:graphic>
      </p:graphicFrame>
    </p:spTree>
    <p:extLst>
      <p:ext uri="{BB962C8B-B14F-4D97-AF65-F5344CB8AC3E}">
        <p14:creationId xmlns:p14="http://schemas.microsoft.com/office/powerpoint/2010/main" val="939677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6345" y="1318953"/>
            <a:ext cx="8493774"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So we can calculate an approximation of the cross-entropy using some large corpus </a:t>
            </a:r>
            <a:r>
              <a:rPr lang="hu-HU" altLang="hu-HU" sz="2000" dirty="0" smtClean="0">
                <a:latin typeface="Times New Roman" panose="02020603050405020304" pitchFamily="18" charset="0"/>
                <a:cs typeface="Times New Roman" panose="02020603050405020304" pitchFamily="18" charset="0"/>
              </a:rPr>
              <a:t>w</a:t>
            </a:r>
            <a:r>
              <a:rPr lang="hu-HU" altLang="hu-HU" sz="2000" baseline="-25000" dirty="0" smtClean="0">
                <a:latin typeface="Times New Roman" panose="02020603050405020304" pitchFamily="18" charset="0"/>
                <a:cs typeface="Times New Roman" panose="02020603050405020304" pitchFamily="18" charset="0"/>
              </a:rPr>
              <a:t>1,n </a:t>
            </a:r>
            <a:r>
              <a:rPr lang="en-US" altLang="hu-HU" sz="2000" dirty="0" smtClean="0">
                <a:latin typeface="Times New Roman" panose="02020603050405020304" pitchFamily="18" charset="0"/>
                <a:cs typeface="Times New Roman" panose="02020603050405020304" pitchFamily="18" charset="0"/>
              </a:rPr>
              <a:t>and applying the formula</a:t>
            </a:r>
            <a:r>
              <a:rPr lang="en-US" altLang="hu-HU" sz="2000" dirty="0">
                <a:latin typeface="Times New Roman" panose="02020603050405020304" pitchFamily="18" charset="0"/>
                <a:cs typeface="Times New Roman" panose="02020603050405020304" pitchFamily="18" charset="0"/>
              </a:rPr>
              <a:t>:</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1800" dirty="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This value is called the</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smtClean="0">
                <a:latin typeface="Times New Roman" panose="02020603050405020304" pitchFamily="18" charset="0"/>
                <a:cs typeface="Times New Roman" panose="02020603050405020304" pitchFamily="18" charset="0"/>
              </a:rPr>
              <a:t>logprob</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This value can be evaluated on the same corpus by any</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model </a:t>
            </a:r>
            <a:r>
              <a:rPr lang="hu-HU" altLang="hu-HU" sz="1800" dirty="0" smtClean="0">
                <a:latin typeface="Times New Roman" panose="02020603050405020304" pitchFamily="18" charset="0"/>
                <a:cs typeface="Times New Roman" panose="02020603050405020304" pitchFamily="18" charset="0"/>
              </a:rPr>
              <a:t>M</a:t>
            </a:r>
            <a:r>
              <a:rPr lang="en-US" altLang="hu-HU" sz="1800" dirty="0" smtClean="0">
                <a:latin typeface="Times New Roman" panose="02020603050405020304" pitchFamily="18" charset="0"/>
                <a:cs typeface="Times New Roman" panose="02020603050405020304" pitchFamily="18" charset="0"/>
              </a:rPr>
              <a:t>, so this way we can compare various models: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the model that gives the smallest </a:t>
            </a:r>
            <a:r>
              <a:rPr lang="en-US" altLang="hu-HU" sz="1800" dirty="0" err="1" smtClean="0">
                <a:latin typeface="Times New Roman" panose="02020603050405020304" pitchFamily="18" charset="0"/>
                <a:cs typeface="Times New Roman" panose="02020603050405020304" pitchFamily="18" charset="0"/>
              </a:rPr>
              <a:t>logprob</a:t>
            </a:r>
            <a:r>
              <a:rPr lang="en-US" altLang="hu-HU" sz="1800" dirty="0" smtClean="0">
                <a:latin typeface="Times New Roman" panose="02020603050405020304" pitchFamily="18" charset="0"/>
                <a:cs typeface="Times New Roman" panose="02020603050405020304" pitchFamily="18" charset="0"/>
              </a:rPr>
              <a:t> value will be the best</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Intuitively, what is measured by </a:t>
            </a:r>
            <a:r>
              <a:rPr lang="en-US" altLang="hu-HU" sz="1800" dirty="0" err="1" smtClean="0">
                <a:latin typeface="Times New Roman" panose="02020603050405020304" pitchFamily="18" charset="0"/>
                <a:cs typeface="Times New Roman" panose="02020603050405020304" pitchFamily="18" charset="0"/>
              </a:rPr>
              <a:t>logprob</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Let’s apply the chain rule to</a:t>
            </a:r>
            <a:r>
              <a:rPr lang="hu-HU" altLang="hu-HU" sz="1800" dirty="0" smtClean="0">
                <a:latin typeface="Times New Roman" panose="02020603050405020304" pitchFamily="18" charset="0"/>
                <a:cs typeface="Times New Roman" panose="02020603050405020304" pitchFamily="18" charset="0"/>
              </a:rPr>
              <a:t> </a:t>
            </a:r>
            <a:r>
              <a:rPr lang="hu-HU" altLang="hu-HU" sz="1800" dirty="0">
                <a:latin typeface="Times New Roman" panose="02020603050405020304" pitchFamily="18" charset="0"/>
                <a:cs typeface="Times New Roman" panose="02020603050405020304" pitchFamily="18" charset="0"/>
              </a:rPr>
              <a:t>P</a:t>
            </a:r>
            <a:r>
              <a:rPr lang="hu-HU" altLang="hu-HU" sz="1800" baseline="-25000" dirty="0">
                <a:latin typeface="Times New Roman" panose="02020603050405020304" pitchFamily="18" charset="0"/>
                <a:cs typeface="Times New Roman" panose="02020603050405020304" pitchFamily="18" charset="0"/>
              </a:rPr>
              <a:t>M</a:t>
            </a:r>
            <a:r>
              <a:rPr lang="hu-HU" altLang="hu-HU" sz="1800" dirty="0" smtClean="0">
                <a:latin typeface="Times New Roman" panose="02020603050405020304" pitchFamily="18" charset="0"/>
                <a:cs typeface="Times New Roman" panose="02020603050405020304" pitchFamily="18" charset="0"/>
              </a:rPr>
              <a:t>(.)</a:t>
            </a:r>
            <a:r>
              <a:rPr lang="en-US" altLang="hu-HU" sz="1800" dirty="0" smtClean="0">
                <a:latin typeface="Times New Roman" panose="02020603050405020304" pitchFamily="18" charset="0"/>
                <a:cs typeface="Times New Roman" panose="02020603050405020304" pitchFamily="18" charset="0"/>
              </a:rPr>
              <a:t>, and substitute it into the </a:t>
            </a:r>
            <a:r>
              <a:rPr lang="hu-HU" altLang="hu-HU" sz="1800" dirty="0" err="1" smtClean="0">
                <a:latin typeface="Times New Roman" panose="02020603050405020304" pitchFamily="18" charset="0"/>
                <a:cs typeface="Times New Roman" panose="02020603050405020304" pitchFamily="18" charset="0"/>
              </a:rPr>
              <a:t>logprob</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formula</a:t>
            </a:r>
            <a:r>
              <a:rPr lang="hu-HU" altLang="hu-HU" sz="1800" dirty="0" smtClean="0">
                <a:latin typeface="Times New Roman" panose="02020603050405020304" pitchFamily="18" charset="0"/>
                <a:cs typeface="Times New Roman" panose="02020603050405020304" pitchFamily="18" charset="0"/>
              </a:rPr>
              <a:t>:</a:t>
            </a:r>
          </a:p>
          <a:p>
            <a:pPr eaLnBrk="1" hangingPunct="1"/>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The formula calculates the average of the </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values</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Our model tries to predict the next word from the previous ones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A good model assigns a large probability</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to the correct next word, so </a:t>
            </a:r>
            <a:r>
              <a:rPr lang="hu-HU" altLang="hu-HU" sz="1800" dirty="0">
                <a:latin typeface="Times New Roman" panose="02020603050405020304" pitchFamily="18" charset="0"/>
                <a:cs typeface="Times New Roman" panose="02020603050405020304" pitchFamily="18" charset="0"/>
              </a:rPr>
              <a:t>P</a:t>
            </a:r>
            <a:r>
              <a:rPr lang="hu-HU" altLang="hu-HU" sz="1800" baseline="-25000" dirty="0">
                <a:latin typeface="Times New Roman" panose="02020603050405020304" pitchFamily="18" charset="0"/>
                <a:cs typeface="Times New Roman" panose="02020603050405020304" pitchFamily="18" charset="0"/>
              </a:rPr>
              <a:t>M</a:t>
            </a:r>
            <a:r>
              <a:rPr lang="hu-HU" altLang="hu-HU" sz="1800" dirty="0" smtClean="0">
                <a:latin typeface="Times New Roman" panose="02020603050405020304" pitchFamily="18" charset="0"/>
                <a:cs typeface="Times New Roman" panose="02020603050405020304" pitchFamily="18" charset="0"/>
              </a:rPr>
              <a:t>(.)</a:t>
            </a:r>
            <a:r>
              <a:rPr lang="en-US" altLang="hu-HU" sz="1800" dirty="0" smtClean="0">
                <a:latin typeface="Times New Roman" panose="02020603050405020304" pitchFamily="18" charset="0"/>
                <a:cs typeface="Times New Roman" panose="02020603050405020304" pitchFamily="18" charset="0"/>
              </a:rPr>
              <a:t> will be close to </a:t>
            </a:r>
            <a:r>
              <a:rPr lang="hu-HU" altLang="hu-HU" sz="1800" dirty="0" smtClean="0">
                <a:latin typeface="Times New Roman" panose="02020603050405020304" pitchFamily="18" charset="0"/>
                <a:cs typeface="Times New Roman" panose="02020603050405020304" pitchFamily="18" charset="0"/>
              </a:rPr>
              <a:t>1</a:t>
            </a:r>
            <a:r>
              <a:rPr lang="en-US" altLang="hu-HU" sz="1800" dirty="0" smtClean="0">
                <a:latin typeface="Times New Roman" panose="02020603050405020304" pitchFamily="18" charset="0"/>
                <a:cs typeface="Times New Roman" panose="02020603050405020304" pitchFamily="18" charset="0"/>
              </a:rPr>
              <a:t>,</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hence the value of</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              will be close to zero</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For a bad model</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of </a:t>
            </a:r>
            <a:r>
              <a:rPr lang="hu-HU" altLang="hu-HU" sz="1800" dirty="0" smtClean="0">
                <a:latin typeface="Times New Roman" panose="02020603050405020304" pitchFamily="18" charset="0"/>
                <a:cs typeface="Times New Roman" panose="02020603050405020304" pitchFamily="18" charset="0"/>
              </a:rPr>
              <a:t>P</a:t>
            </a:r>
            <a:r>
              <a:rPr lang="hu-HU" altLang="hu-HU" sz="1800" baseline="-25000" dirty="0" smtClean="0">
                <a:latin typeface="Times New Roman" panose="02020603050405020304" pitchFamily="18" charset="0"/>
                <a:cs typeface="Times New Roman" panose="02020603050405020304" pitchFamily="18" charset="0"/>
              </a:rPr>
              <a:t>M</a:t>
            </a:r>
            <a:r>
              <a:rPr lang="hu-HU" altLang="hu-HU" sz="1800" dirty="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is close to 0, so                        is a large positive number</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So</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smtClean="0">
                <a:latin typeface="Times New Roman" panose="02020603050405020304" pitchFamily="18" charset="0"/>
                <a:cs typeface="Times New Roman" panose="02020603050405020304" pitchFamily="18" charset="0"/>
              </a:rPr>
              <a:t>logprob</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can be interpreted as the average “unpredictability” of the next word </a:t>
            </a:r>
            <a:br>
              <a:rPr lang="en-US" altLang="hu-HU" sz="1800" dirty="0" smtClean="0">
                <a:latin typeface="Times New Roman" panose="02020603050405020304" pitchFamily="18" charset="0"/>
                <a:cs typeface="Times New Roman" panose="02020603050405020304" pitchFamily="18" charset="0"/>
              </a:rPr>
            </a:br>
            <a:r>
              <a:rPr lang="en-US" altLang="hu-HU" sz="1800" dirty="0" smtClean="0">
                <a:latin typeface="Times New Roman" panose="02020603050405020304" pitchFamily="18" charset="0"/>
                <a:cs typeface="Times New Roman" panose="02020603050405020304" pitchFamily="18" charset="0"/>
              </a:rPr>
              <a:t>by the model </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46345" y="523297"/>
            <a:ext cx="8229600" cy="566737"/>
          </a:xfrm>
        </p:spPr>
        <p:txBody>
          <a:bodyPr/>
          <a:lstStyle/>
          <a:p>
            <a:pPr algn="ctr" eaLnBrk="1" hangingPunct="1"/>
            <a:r>
              <a:rPr lang="hu-HU" altLang="hu-HU" sz="3600" dirty="0" err="1" smtClean="0">
                <a:solidFill>
                  <a:schemeClr val="tx1"/>
                </a:solidFill>
              </a:rPr>
              <a:t>Logprob</a:t>
            </a:r>
            <a:r>
              <a:rPr lang="hu-HU" altLang="hu-HU" sz="3600" dirty="0" smtClean="0">
                <a:solidFill>
                  <a:schemeClr val="tx1"/>
                </a:solidFill>
              </a:rPr>
              <a:t> </a:t>
            </a:r>
            <a:r>
              <a:rPr lang="en-US" altLang="hu-HU" sz="3600" dirty="0" smtClean="0">
                <a:solidFill>
                  <a:schemeClr val="tx1"/>
                </a:solidFill>
              </a:rPr>
              <a:t>and</a:t>
            </a:r>
            <a:r>
              <a:rPr lang="hu-HU" altLang="hu-HU" sz="3600" dirty="0" smtClean="0">
                <a:solidFill>
                  <a:schemeClr val="tx1"/>
                </a:solidFill>
              </a:rPr>
              <a:t> perplexi</a:t>
            </a:r>
            <a:r>
              <a:rPr lang="en-US" altLang="hu-HU" sz="3600" dirty="0" smtClean="0">
                <a:solidFill>
                  <a:schemeClr val="tx1"/>
                </a:solidFill>
              </a:rPr>
              <a:t>ty</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7" name="Rectangle 2"/>
          <p:cNvSpPr>
            <a:spLocks noChangeArrowheads="1"/>
          </p:cNvSpPr>
          <p:nvPr/>
        </p:nvSpPr>
        <p:spPr bwMode="auto">
          <a:xfrm>
            <a:off x="2051720" y="4852876"/>
            <a:ext cx="10295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2" name="Rectangle 2"/>
          <p:cNvSpPr>
            <a:spLocks noChangeArrowheads="1"/>
          </p:cNvSpPr>
          <p:nvPr/>
        </p:nvSpPr>
        <p:spPr bwMode="auto">
          <a:xfrm>
            <a:off x="2407369" y="2094167"/>
            <a:ext cx="116361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4" name="Objektum 13"/>
          <p:cNvGraphicFramePr>
            <a:graphicFrameLocks noChangeAspect="1"/>
          </p:cNvGraphicFramePr>
          <p:nvPr>
            <p:extLst>
              <p:ext uri="{D42A27DB-BD31-4B8C-83A1-F6EECF244321}">
                <p14:modId xmlns:p14="http://schemas.microsoft.com/office/powerpoint/2010/main" val="2543728985"/>
              </p:ext>
            </p:extLst>
          </p:nvPr>
        </p:nvGraphicFramePr>
        <p:xfrm>
          <a:off x="3569994" y="1879224"/>
          <a:ext cx="1812243" cy="542350"/>
        </p:xfrm>
        <a:graphic>
          <a:graphicData uri="http://schemas.openxmlformats.org/presentationml/2006/ole">
            <mc:AlternateContent xmlns:mc="http://schemas.openxmlformats.org/markup-compatibility/2006">
              <mc:Choice xmlns:v="urn:schemas-microsoft-com:vml" Requires="v">
                <p:oleObj spid="_x0000_s13487" name="Equation" r:id="rId4" imgW="1307532" imgH="393529" progId="Equation.3">
                  <p:embed/>
                </p:oleObj>
              </mc:Choice>
              <mc:Fallback>
                <p:oleObj name="Equation" r:id="rId4" imgW="1307532" imgH="393529"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9994" y="1879224"/>
                        <a:ext cx="1812243" cy="542350"/>
                      </a:xfrm>
                      <a:prstGeom prst="rect">
                        <a:avLst/>
                      </a:prstGeom>
                      <a:noFill/>
                    </p:spPr>
                  </p:pic>
                </p:oleObj>
              </mc:Fallback>
            </mc:AlternateContent>
          </a:graphicData>
        </a:graphic>
      </p:graphicFrame>
      <p:sp>
        <p:nvSpPr>
          <p:cNvPr id="16" name="Rectangle 6"/>
          <p:cNvSpPr>
            <a:spLocks noChangeArrowheads="1"/>
          </p:cNvSpPr>
          <p:nvPr/>
        </p:nvSpPr>
        <p:spPr bwMode="auto">
          <a:xfrm>
            <a:off x="2843807" y="3978274"/>
            <a:ext cx="965178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7" name="Objektum 16"/>
          <p:cNvGraphicFramePr>
            <a:graphicFrameLocks noChangeAspect="1"/>
          </p:cNvGraphicFramePr>
          <p:nvPr>
            <p:extLst>
              <p:ext uri="{D42A27DB-BD31-4B8C-83A1-F6EECF244321}">
                <p14:modId xmlns:p14="http://schemas.microsoft.com/office/powerpoint/2010/main" val="2980444069"/>
              </p:ext>
            </p:extLst>
          </p:nvPr>
        </p:nvGraphicFramePr>
        <p:xfrm>
          <a:off x="1651000" y="3766741"/>
          <a:ext cx="5842000" cy="658812"/>
        </p:xfrm>
        <a:graphic>
          <a:graphicData uri="http://schemas.openxmlformats.org/presentationml/2006/ole">
            <mc:AlternateContent xmlns:mc="http://schemas.openxmlformats.org/markup-compatibility/2006">
              <mc:Choice xmlns:v="urn:schemas-microsoft-com:vml" Requires="v">
                <p:oleObj spid="_x0000_s13488" name="Equation" r:id="rId6" imgW="4114800" imgH="457200" progId="Equation.3">
                  <p:embed/>
                </p:oleObj>
              </mc:Choice>
              <mc:Fallback>
                <p:oleObj name="Equation" r:id="rId6" imgW="4114800" imgH="457200" progId="Equation.3">
                  <p:embed/>
                  <p:pic>
                    <p:nvPicPr>
                      <p:cNvPr id="0" name="Object 5"/>
                      <p:cNvPicPr>
                        <a:picLocks noChangeAspect="1" noChangeArrowheads="1"/>
                      </p:cNvPicPr>
                      <p:nvPr/>
                    </p:nvPicPr>
                    <p:blipFill>
                      <a:blip r:embed="rId7"/>
                      <a:srcRect/>
                      <a:stretch>
                        <a:fillRect/>
                      </a:stretch>
                    </p:blipFill>
                    <p:spPr bwMode="auto">
                      <a:xfrm>
                        <a:off x="1651000" y="3766741"/>
                        <a:ext cx="5842000" cy="658812"/>
                      </a:xfrm>
                      <a:prstGeom prst="rect">
                        <a:avLst/>
                      </a:prstGeom>
                      <a:noFill/>
                    </p:spPr>
                  </p:pic>
                </p:oleObj>
              </mc:Fallback>
            </mc:AlternateContent>
          </a:graphicData>
        </a:graphic>
      </p:graphicFrame>
      <p:graphicFrame>
        <p:nvGraphicFramePr>
          <p:cNvPr id="21" name="Objektum 20"/>
          <p:cNvGraphicFramePr>
            <a:graphicFrameLocks noChangeAspect="1"/>
          </p:cNvGraphicFramePr>
          <p:nvPr>
            <p:extLst>
              <p:ext uri="{D42A27DB-BD31-4B8C-83A1-F6EECF244321}">
                <p14:modId xmlns:p14="http://schemas.microsoft.com/office/powerpoint/2010/main" val="2721765294"/>
              </p:ext>
            </p:extLst>
          </p:nvPr>
        </p:nvGraphicFramePr>
        <p:xfrm>
          <a:off x="5107639" y="4500608"/>
          <a:ext cx="1224136" cy="322208"/>
        </p:xfrm>
        <a:graphic>
          <a:graphicData uri="http://schemas.openxmlformats.org/presentationml/2006/ole">
            <mc:AlternateContent xmlns:mc="http://schemas.openxmlformats.org/markup-compatibility/2006">
              <mc:Choice xmlns:v="urn:schemas-microsoft-com:vml" Requires="v">
                <p:oleObj spid="_x0000_s13489" name="Equation" r:id="rId8" imgW="1079280" imgH="279360" progId="Equation.3">
                  <p:embed/>
                </p:oleObj>
              </mc:Choice>
              <mc:Fallback>
                <p:oleObj name="Equation" r:id="rId8" imgW="1079280" imgH="279360" progId="Equation.3">
                  <p:embed/>
                  <p:pic>
                    <p:nvPicPr>
                      <p:cNvPr id="17" name="Objektum 16"/>
                      <p:cNvPicPr>
                        <a:picLocks noChangeAspect="1" noChangeArrowheads="1"/>
                      </p:cNvPicPr>
                      <p:nvPr/>
                    </p:nvPicPr>
                    <p:blipFill>
                      <a:blip r:embed="rId9"/>
                      <a:srcRect/>
                      <a:stretch>
                        <a:fillRect/>
                      </a:stretch>
                    </p:blipFill>
                    <p:spPr bwMode="auto">
                      <a:xfrm>
                        <a:off x="5107639" y="4500608"/>
                        <a:ext cx="1224136" cy="322208"/>
                      </a:xfrm>
                      <a:prstGeom prst="rect">
                        <a:avLst/>
                      </a:prstGeom>
                      <a:noFill/>
                    </p:spPr>
                  </p:pic>
                </p:oleObj>
              </mc:Fallback>
            </mc:AlternateContent>
          </a:graphicData>
        </a:graphic>
      </p:graphicFrame>
      <p:graphicFrame>
        <p:nvGraphicFramePr>
          <p:cNvPr id="22" name="Objektum 21"/>
          <p:cNvGraphicFramePr>
            <a:graphicFrameLocks noChangeAspect="1"/>
          </p:cNvGraphicFramePr>
          <p:nvPr>
            <p:extLst>
              <p:ext uri="{D42A27DB-BD31-4B8C-83A1-F6EECF244321}">
                <p14:modId xmlns:p14="http://schemas.microsoft.com/office/powerpoint/2010/main" val="1102320310"/>
              </p:ext>
            </p:extLst>
          </p:nvPr>
        </p:nvGraphicFramePr>
        <p:xfrm>
          <a:off x="5061885" y="5715942"/>
          <a:ext cx="1243251" cy="327240"/>
        </p:xfrm>
        <a:graphic>
          <a:graphicData uri="http://schemas.openxmlformats.org/presentationml/2006/ole">
            <mc:AlternateContent xmlns:mc="http://schemas.openxmlformats.org/markup-compatibility/2006">
              <mc:Choice xmlns:v="urn:schemas-microsoft-com:vml" Requires="v">
                <p:oleObj spid="_x0000_s13490" name="Equation" r:id="rId10" imgW="1079280" imgH="279360" progId="Equation.3">
                  <p:embed/>
                </p:oleObj>
              </mc:Choice>
              <mc:Fallback>
                <p:oleObj name="Equation" r:id="rId10" imgW="1079280" imgH="279360" progId="Equation.3">
                  <p:embed/>
                  <p:pic>
                    <p:nvPicPr>
                      <p:cNvPr id="21" name="Objektum 20"/>
                      <p:cNvPicPr>
                        <a:picLocks noChangeAspect="1" noChangeArrowheads="1"/>
                      </p:cNvPicPr>
                      <p:nvPr/>
                    </p:nvPicPr>
                    <p:blipFill>
                      <a:blip r:embed="rId11"/>
                      <a:srcRect/>
                      <a:stretch>
                        <a:fillRect/>
                      </a:stretch>
                    </p:blipFill>
                    <p:spPr bwMode="auto">
                      <a:xfrm>
                        <a:off x="5061885" y="5715942"/>
                        <a:ext cx="1243251" cy="327240"/>
                      </a:xfrm>
                      <a:prstGeom prst="rect">
                        <a:avLst/>
                      </a:prstGeom>
                      <a:noFill/>
                    </p:spPr>
                  </p:pic>
                </p:oleObj>
              </mc:Fallback>
            </mc:AlternateContent>
          </a:graphicData>
        </a:graphic>
      </p:graphicFrame>
      <p:graphicFrame>
        <p:nvGraphicFramePr>
          <p:cNvPr id="23" name="Objektum 22"/>
          <p:cNvGraphicFramePr>
            <a:graphicFrameLocks noChangeAspect="1"/>
          </p:cNvGraphicFramePr>
          <p:nvPr>
            <p:extLst>
              <p:ext uri="{D42A27DB-BD31-4B8C-83A1-F6EECF244321}">
                <p14:modId xmlns:p14="http://schemas.microsoft.com/office/powerpoint/2010/main" val="2641745862"/>
              </p:ext>
            </p:extLst>
          </p:nvPr>
        </p:nvGraphicFramePr>
        <p:xfrm>
          <a:off x="3031982" y="5351640"/>
          <a:ext cx="1243251" cy="327240"/>
        </p:xfrm>
        <a:graphic>
          <a:graphicData uri="http://schemas.openxmlformats.org/presentationml/2006/ole">
            <mc:AlternateContent xmlns:mc="http://schemas.openxmlformats.org/markup-compatibility/2006">
              <mc:Choice xmlns:v="urn:schemas-microsoft-com:vml" Requires="v">
                <p:oleObj spid="_x0000_s13491" name="Equation" r:id="rId12" imgW="1079280" imgH="279360" progId="Equation.3">
                  <p:embed/>
                </p:oleObj>
              </mc:Choice>
              <mc:Fallback>
                <p:oleObj name="Equation" r:id="rId12" imgW="1079280" imgH="279360" progId="Equation.3">
                  <p:embed/>
                  <p:pic>
                    <p:nvPicPr>
                      <p:cNvPr id="22" name="Objektum 21"/>
                      <p:cNvPicPr>
                        <a:picLocks noChangeAspect="1" noChangeArrowheads="1"/>
                      </p:cNvPicPr>
                      <p:nvPr/>
                    </p:nvPicPr>
                    <p:blipFill>
                      <a:blip r:embed="rId11"/>
                      <a:srcRect/>
                      <a:stretch>
                        <a:fillRect/>
                      </a:stretch>
                    </p:blipFill>
                    <p:spPr bwMode="auto">
                      <a:xfrm>
                        <a:off x="3031982" y="5351640"/>
                        <a:ext cx="1243251" cy="327240"/>
                      </a:xfrm>
                      <a:prstGeom prst="rect">
                        <a:avLst/>
                      </a:prstGeom>
                      <a:noFill/>
                    </p:spPr>
                  </p:pic>
                </p:oleObj>
              </mc:Fallback>
            </mc:AlternateContent>
          </a:graphicData>
        </a:graphic>
      </p:graphicFrame>
    </p:spTree>
    <p:extLst>
      <p:ext uri="{BB962C8B-B14F-4D97-AF65-F5344CB8AC3E}">
        <p14:creationId xmlns:p14="http://schemas.microsoft.com/office/powerpoint/2010/main" val="3662717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Instead of </a:t>
            </a:r>
            <a:r>
              <a:rPr lang="en-US" altLang="hu-HU" sz="2000" dirty="0" err="1" smtClean="0">
                <a:latin typeface="Times New Roman" panose="02020603050405020304" pitchFamily="18" charset="0"/>
                <a:cs typeface="Times New Roman" panose="02020603050405020304" pitchFamily="18" charset="0"/>
              </a:rPr>
              <a:t>logprob</a:t>
            </a:r>
            <a:r>
              <a:rPr lang="en-US" altLang="hu-HU" sz="2000" dirty="0" smtClean="0">
                <a:latin typeface="Times New Roman" panose="02020603050405020304" pitchFamily="18" charset="0"/>
                <a:cs typeface="Times New Roman" panose="02020603050405020304" pitchFamily="18" charset="0"/>
              </a:rPr>
              <a:t>, in speech recognition we prefer to use the perplexity</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 formula of perplexity is</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Taking its logarithm, we get the</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smtClean="0">
                <a:latin typeface="Times New Roman" panose="02020603050405020304" pitchFamily="18" charset="0"/>
                <a:cs typeface="Times New Roman" panose="02020603050405020304" pitchFamily="18" charset="0"/>
              </a:rPr>
              <a:t>logprob</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In speech recognition it gives an estimate on the difficulty of decoding</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Example:</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let’s take the chain rule decomposition, and apply perplexity:</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lvl="1" eaLnBrk="1" hangingPunct="1"/>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Let’s consider a </a:t>
            </a:r>
            <a:r>
              <a:rPr lang="en-US" altLang="hu-HU" sz="1800" dirty="0">
                <a:latin typeface="Times New Roman" panose="02020603050405020304" pitchFamily="18" charset="0"/>
                <a:cs typeface="Times New Roman" panose="02020603050405020304" pitchFamily="18" charset="0"/>
              </a:rPr>
              <a:t>language where in any </a:t>
            </a:r>
            <a:r>
              <a:rPr lang="en-US" altLang="hu-HU" sz="1800" dirty="0" smtClean="0">
                <a:latin typeface="Times New Roman" panose="02020603050405020304" pitchFamily="18" charset="0"/>
                <a:cs typeface="Times New Roman" panose="02020603050405020304" pitchFamily="18" charset="0"/>
              </a:rPr>
              <a:t>positon </a:t>
            </a:r>
            <a:r>
              <a:rPr lang="hu-HU" altLang="hu-HU" sz="1800" i="1" dirty="0" smtClean="0">
                <a:latin typeface="Times New Roman" panose="02020603050405020304" pitchFamily="18" charset="0"/>
                <a:cs typeface="Times New Roman" panose="02020603050405020304" pitchFamily="18" charset="0"/>
              </a:rPr>
              <a:t>k</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words may come next, each with a probability of </a:t>
            </a:r>
            <a:r>
              <a:rPr lang="hu-HU" altLang="hu-HU" sz="1800" dirty="0" smtClean="0">
                <a:latin typeface="Times New Roman" panose="02020603050405020304" pitchFamily="18" charset="0"/>
                <a:cs typeface="Times New Roman" panose="02020603050405020304" pitchFamily="18" charset="0"/>
              </a:rPr>
              <a:t>1/k</a:t>
            </a:r>
          </a:p>
          <a:p>
            <a:pPr lvl="1" eaLnBrk="1" hangingPunct="1"/>
            <a:r>
              <a:rPr lang="en-US" altLang="hu-HU" sz="1800" dirty="0" smtClean="0">
                <a:latin typeface="Times New Roman" panose="02020603050405020304" pitchFamily="18" charset="0"/>
                <a:cs typeface="Times New Roman" panose="02020603050405020304" pitchFamily="18" charset="0"/>
              </a:rPr>
              <a:t>Then</a:t>
            </a:r>
            <a:endParaRPr lang="hu-HU" altLang="hu-HU" sz="1800" dirty="0" smtClean="0">
              <a:latin typeface="Times New Roman" panose="02020603050405020304" pitchFamily="18" charset="0"/>
              <a:cs typeface="Times New Roman" panose="02020603050405020304" pitchFamily="18" charset="0"/>
            </a:endParaRPr>
          </a:p>
          <a:p>
            <a:pPr lvl="1" eaLnBrk="1" hangingPunct="1"/>
            <a:endParaRPr lang="hu-HU" altLang="hu-HU" sz="1800" dirty="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So, perplexity</a:t>
            </a:r>
            <a:r>
              <a:rPr lang="hu-HU" altLang="hu-HU" sz="1800" dirty="0" smtClean="0">
                <a:latin typeface="Times New Roman" panose="02020603050405020304" pitchFamily="18" charset="0"/>
                <a:cs typeface="Times New Roman" panose="02020603050405020304" pitchFamily="18" charset="0"/>
              </a:rPr>
              <a:t> </a:t>
            </a:r>
            <a:r>
              <a:rPr lang="hu-HU" altLang="hu-HU" sz="1800" i="1" dirty="0" smtClean="0">
                <a:latin typeface="Times New Roman" panose="02020603050405020304" pitchFamily="18" charset="0"/>
                <a:cs typeface="Times New Roman" panose="02020603050405020304" pitchFamily="18" charset="0"/>
              </a:rPr>
              <a:t>k</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means that, on the average,</a:t>
            </a:r>
            <a:r>
              <a:rPr lang="hu-HU" altLang="hu-HU" sz="1800" dirty="0" smtClean="0">
                <a:latin typeface="Times New Roman" panose="02020603050405020304" pitchFamily="18" charset="0"/>
                <a:cs typeface="Times New Roman" panose="02020603050405020304" pitchFamily="18" charset="0"/>
              </a:rPr>
              <a:t> </a:t>
            </a:r>
            <a:r>
              <a:rPr lang="hu-HU" altLang="hu-HU" sz="1800" i="1" dirty="0" smtClean="0">
                <a:latin typeface="Times New Roman" panose="02020603050405020304" pitchFamily="18" charset="0"/>
                <a:cs typeface="Times New Roman" panose="02020603050405020304" pitchFamily="18" charset="0"/>
              </a:rPr>
              <a:t>k</a:t>
            </a:r>
            <a:r>
              <a:rPr lang="en-US" altLang="hu-HU" sz="1800" dirty="0" smtClean="0">
                <a:latin typeface="Times New Roman" panose="02020603050405020304" pitchFamily="18" charset="0"/>
                <a:cs typeface="Times New Roman" panose="02020603050405020304" pitchFamily="18" charset="0"/>
              </a:rPr>
              <a:t> words may follow after each word</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Larger perplexity means more branches in the search space, so the decoding will presumably be slower, and more branches mean a larger chance for mistakes</a:t>
            </a:r>
            <a:endParaRPr lang="hu-HU" altLang="hu-HU" sz="18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Perplexity</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7" name="Rectangle 2"/>
          <p:cNvSpPr>
            <a:spLocks noChangeArrowheads="1"/>
          </p:cNvSpPr>
          <p:nvPr/>
        </p:nvSpPr>
        <p:spPr bwMode="auto">
          <a:xfrm>
            <a:off x="2051720" y="4852876"/>
            <a:ext cx="102956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2" name="Rectangle 2"/>
          <p:cNvSpPr>
            <a:spLocks noChangeArrowheads="1"/>
          </p:cNvSpPr>
          <p:nvPr/>
        </p:nvSpPr>
        <p:spPr bwMode="auto">
          <a:xfrm>
            <a:off x="1475656" y="29615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4" name="Objektum 13"/>
          <p:cNvGraphicFramePr>
            <a:graphicFrameLocks noChangeAspect="1"/>
          </p:cNvGraphicFramePr>
          <p:nvPr>
            <p:extLst>
              <p:ext uri="{D42A27DB-BD31-4B8C-83A1-F6EECF244321}">
                <p14:modId xmlns:p14="http://schemas.microsoft.com/office/powerpoint/2010/main" val="1792089654"/>
              </p:ext>
            </p:extLst>
          </p:nvPr>
        </p:nvGraphicFramePr>
        <p:xfrm>
          <a:off x="2763076" y="2263655"/>
          <a:ext cx="2088139" cy="402764"/>
        </p:xfrm>
        <a:graphic>
          <a:graphicData uri="http://schemas.openxmlformats.org/presentationml/2006/ole">
            <mc:AlternateContent xmlns:mc="http://schemas.openxmlformats.org/markup-compatibility/2006">
              <mc:Choice xmlns:v="urn:schemas-microsoft-com:vml" Requires="v">
                <p:oleObj spid="_x0000_s14440" name="Equation" r:id="rId4" imgW="1384200" imgH="266400" progId="Equation.3">
                  <p:embed/>
                </p:oleObj>
              </mc:Choice>
              <mc:Fallback>
                <p:oleObj name="Equation" r:id="rId4" imgW="1384200" imgH="266400" progId="Equation.3">
                  <p:embed/>
                  <p:pic>
                    <p:nvPicPr>
                      <p:cNvPr id="0" name="Object 1"/>
                      <p:cNvPicPr>
                        <a:picLocks noChangeAspect="1" noChangeArrowheads="1"/>
                      </p:cNvPicPr>
                      <p:nvPr/>
                    </p:nvPicPr>
                    <p:blipFill>
                      <a:blip r:embed="rId5"/>
                      <a:srcRect/>
                      <a:stretch>
                        <a:fillRect/>
                      </a:stretch>
                    </p:blipFill>
                    <p:spPr bwMode="auto">
                      <a:xfrm>
                        <a:off x="2763076" y="2263655"/>
                        <a:ext cx="2088139" cy="402764"/>
                      </a:xfrm>
                      <a:prstGeom prst="rect">
                        <a:avLst/>
                      </a:prstGeom>
                      <a:noFill/>
                    </p:spPr>
                  </p:pic>
                </p:oleObj>
              </mc:Fallback>
            </mc:AlternateContent>
          </a:graphicData>
        </a:graphic>
      </p:graphicFrame>
      <p:graphicFrame>
        <p:nvGraphicFramePr>
          <p:cNvPr id="19" name="Objektum 18"/>
          <p:cNvGraphicFramePr>
            <a:graphicFrameLocks noChangeAspect="1"/>
          </p:cNvGraphicFramePr>
          <p:nvPr>
            <p:extLst>
              <p:ext uri="{D42A27DB-BD31-4B8C-83A1-F6EECF244321}">
                <p14:modId xmlns:p14="http://schemas.microsoft.com/office/powerpoint/2010/main" val="3300907449"/>
              </p:ext>
            </p:extLst>
          </p:nvPr>
        </p:nvGraphicFramePr>
        <p:xfrm>
          <a:off x="2141754" y="3663983"/>
          <a:ext cx="4258415" cy="745581"/>
        </p:xfrm>
        <a:graphic>
          <a:graphicData uri="http://schemas.openxmlformats.org/presentationml/2006/ole">
            <mc:AlternateContent xmlns:mc="http://schemas.openxmlformats.org/markup-compatibility/2006">
              <mc:Choice xmlns:v="urn:schemas-microsoft-com:vml" Requires="v">
                <p:oleObj spid="_x0000_s14441" name="Equation" r:id="rId6" imgW="2832100" imgH="495300" progId="Equation.3">
                  <p:embed/>
                </p:oleObj>
              </mc:Choice>
              <mc:Fallback>
                <p:oleObj name="Equation" r:id="rId6" imgW="2832100" imgH="495300" progId="Equation.3">
                  <p:embed/>
                  <p:pic>
                    <p:nvPicPr>
                      <p:cNvPr id="14" name="Objektum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41754" y="3663983"/>
                        <a:ext cx="4258415" cy="745581"/>
                      </a:xfrm>
                      <a:prstGeom prst="rect">
                        <a:avLst/>
                      </a:prstGeom>
                      <a:noFill/>
                    </p:spPr>
                  </p:pic>
                </p:oleObj>
              </mc:Fallback>
            </mc:AlternateContent>
          </a:graphicData>
        </a:graphic>
      </p:graphicFrame>
      <p:graphicFrame>
        <p:nvGraphicFramePr>
          <p:cNvPr id="20" name="Objektum 19"/>
          <p:cNvGraphicFramePr>
            <a:graphicFrameLocks noChangeAspect="1"/>
          </p:cNvGraphicFramePr>
          <p:nvPr>
            <p:extLst>
              <p:ext uri="{D42A27DB-BD31-4B8C-83A1-F6EECF244321}">
                <p14:modId xmlns:p14="http://schemas.microsoft.com/office/powerpoint/2010/main" val="1351642523"/>
              </p:ext>
            </p:extLst>
          </p:nvPr>
        </p:nvGraphicFramePr>
        <p:xfrm>
          <a:off x="2123984" y="5002069"/>
          <a:ext cx="5132809" cy="625141"/>
        </p:xfrm>
        <a:graphic>
          <a:graphicData uri="http://schemas.openxmlformats.org/presentationml/2006/ole">
            <mc:AlternateContent xmlns:mc="http://schemas.openxmlformats.org/markup-compatibility/2006">
              <mc:Choice xmlns:v="urn:schemas-microsoft-com:vml" Requires="v">
                <p:oleObj spid="_x0000_s14442" name="Equation" r:id="rId8" imgW="4076640" imgH="495000" progId="Equation.3">
                  <p:embed/>
                </p:oleObj>
              </mc:Choice>
              <mc:Fallback>
                <p:oleObj name="Equation" r:id="rId8" imgW="4076640" imgH="495000" progId="Equation.3">
                  <p:embed/>
                  <p:pic>
                    <p:nvPicPr>
                      <p:cNvPr id="19" name="Objektum 18"/>
                      <p:cNvPicPr>
                        <a:picLocks noChangeAspect="1" noChangeArrowheads="1"/>
                      </p:cNvPicPr>
                      <p:nvPr/>
                    </p:nvPicPr>
                    <p:blipFill>
                      <a:blip r:embed="rId9"/>
                      <a:srcRect/>
                      <a:stretch>
                        <a:fillRect/>
                      </a:stretch>
                    </p:blipFill>
                    <p:spPr bwMode="auto">
                      <a:xfrm>
                        <a:off x="2123984" y="5002069"/>
                        <a:ext cx="5132809" cy="625141"/>
                      </a:xfrm>
                      <a:prstGeom prst="rect">
                        <a:avLst/>
                      </a:prstGeom>
                      <a:noFill/>
                    </p:spPr>
                  </p:pic>
                </p:oleObj>
              </mc:Fallback>
            </mc:AlternateContent>
          </a:graphicData>
        </a:graphic>
      </p:graphicFrame>
    </p:spTree>
    <p:extLst>
      <p:ext uri="{BB962C8B-B14F-4D97-AF65-F5344CB8AC3E}">
        <p14:creationId xmlns:p14="http://schemas.microsoft.com/office/powerpoint/2010/main" val="2691706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229600"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We would like to create a probabilistic language model that is able to estimate the                     probability of any word sequence</a:t>
            </a:r>
            <a:r>
              <a:rPr lang="hu-HU" altLang="hu-HU" sz="2000" dirty="0" smtClean="0">
                <a:latin typeface="Times New Roman" panose="02020603050405020304" pitchFamily="18" charset="0"/>
                <a:cs typeface="Times New Roman" panose="02020603050405020304" pitchFamily="18" charset="0"/>
              </a:rPr>
              <a:t> w</a:t>
            </a:r>
            <a:r>
              <a:rPr lang="hu-HU" altLang="hu-HU" sz="2000" baseline="-25000" dirty="0" smtClean="0">
                <a:latin typeface="Times New Roman" panose="02020603050405020304" pitchFamily="18" charset="0"/>
                <a:cs typeface="Times New Roman" panose="02020603050405020304" pitchFamily="18" charset="0"/>
              </a:rPr>
              <a:t>1</a:t>
            </a:r>
            <a:r>
              <a:rPr lang="hu-HU" altLang="hu-HU" sz="2000" dirty="0" smtClean="0">
                <a:latin typeface="Times New Roman" panose="02020603050405020304" pitchFamily="18" charset="0"/>
                <a:cs typeface="Times New Roman" panose="02020603050405020304" pitchFamily="18" charset="0"/>
              </a:rPr>
              <a:t>,…,</a:t>
            </a:r>
            <a:r>
              <a:rPr lang="hu-HU" altLang="hu-HU" sz="2000" dirty="0" err="1" smtClean="0">
                <a:latin typeface="Times New Roman" panose="02020603050405020304" pitchFamily="18" charset="0"/>
                <a:cs typeface="Times New Roman" panose="02020603050405020304" pitchFamily="18" charset="0"/>
              </a:rPr>
              <a:t>w</a:t>
            </a:r>
            <a:r>
              <a:rPr lang="hu-HU" altLang="hu-HU" sz="2000" baseline="-25000" dirty="0" err="1" smtClean="0">
                <a:latin typeface="Times New Roman" panose="02020603050405020304" pitchFamily="18" charset="0"/>
                <a:cs typeface="Times New Roman" panose="02020603050405020304" pitchFamily="18" charset="0"/>
              </a:rPr>
              <a:t>n</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According to the chain rule of probability theory</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 basic idea of</a:t>
            </a:r>
            <a:r>
              <a:rPr lang="hu-HU" altLang="hu-HU" sz="2000" dirty="0" smtClean="0">
                <a:latin typeface="Times New Roman" panose="02020603050405020304" pitchFamily="18" charset="0"/>
                <a:cs typeface="Times New Roman" panose="02020603050405020304" pitchFamily="18" charset="0"/>
              </a:rPr>
              <a:t> n-</a:t>
            </a:r>
            <a:r>
              <a:rPr lang="hu-HU" altLang="hu-HU" sz="2000" dirty="0" err="1" smtClean="0">
                <a:latin typeface="Times New Roman" panose="02020603050405020304" pitchFamily="18" charset="0"/>
                <a:cs typeface="Times New Roman" panose="02020603050405020304" pitchFamily="18" charset="0"/>
              </a:rPr>
              <a:t>gram</a:t>
            </a:r>
            <a:r>
              <a:rPr lang="en-US" altLang="hu-HU" sz="2000" dirty="0" smtClean="0">
                <a:latin typeface="Times New Roman" panose="02020603050405020304" pitchFamily="18" charset="0"/>
                <a:cs typeface="Times New Roman" panose="02020603050405020304" pitchFamily="18" charset="0"/>
              </a:rPr>
              <a: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we approximate the above formula by considering</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only the</a:t>
            </a:r>
            <a:r>
              <a:rPr lang="hu-HU" altLang="hu-HU" sz="2000" dirty="0" smtClean="0">
                <a:latin typeface="Times New Roman" panose="02020603050405020304" pitchFamily="18" charset="0"/>
                <a:cs typeface="Times New Roman" panose="02020603050405020304" pitchFamily="18" charset="0"/>
              </a:rPr>
              <a:t> </a:t>
            </a:r>
            <a:r>
              <a:rPr lang="hu-HU" altLang="hu-HU" sz="2000" i="1" dirty="0" smtClean="0">
                <a:latin typeface="Times New Roman" panose="02020603050405020304" pitchFamily="18" charset="0"/>
                <a:cs typeface="Times New Roman" panose="02020603050405020304" pitchFamily="18" charset="0"/>
              </a:rPr>
              <a:t>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preceding words instead of all preceding words</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600" dirty="0" err="1" smtClean="0">
                <a:latin typeface="Times New Roman" panose="02020603050405020304" pitchFamily="18" charset="0"/>
                <a:cs typeface="Times New Roman" panose="02020603050405020304" pitchFamily="18" charset="0"/>
              </a:rPr>
              <a:t>Eg</a:t>
            </a:r>
            <a:r>
              <a:rPr lang="hu-HU" altLang="hu-HU" sz="1600" dirty="0" smtClean="0">
                <a:latin typeface="Times New Roman" panose="02020603050405020304" pitchFamily="18" charset="0"/>
                <a:cs typeface="Times New Roman" panose="02020603050405020304" pitchFamily="18" charset="0"/>
              </a:rPr>
              <a:t>.</a:t>
            </a:r>
            <a:r>
              <a:rPr lang="en-US" altLang="hu-HU" sz="1600" dirty="0" smtClean="0">
                <a:latin typeface="Times New Roman" panose="02020603050405020304" pitchFamily="18" charset="0"/>
                <a:cs typeface="Times New Roman" panose="02020603050405020304" pitchFamily="18" charset="0"/>
              </a:rPr>
              <a:t> for</a:t>
            </a:r>
            <a:r>
              <a:rPr lang="hu-HU" altLang="hu-HU" sz="1600" dirty="0" smtClean="0">
                <a:latin typeface="Times New Roman" panose="02020603050405020304" pitchFamily="18" charset="0"/>
                <a:cs typeface="Times New Roman" panose="02020603050405020304" pitchFamily="18" charset="0"/>
              </a:rPr>
              <a:t> m=2:</a:t>
            </a:r>
          </a:p>
          <a:p>
            <a:pPr lvl="1" eaLnBrk="1" hangingPunct="1"/>
            <a:endParaRPr lang="hu-HU" altLang="hu-HU" sz="1600" dirty="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Or shortly</a:t>
            </a:r>
            <a:r>
              <a:rPr lang="hu-HU" altLang="hu-HU" sz="1600" dirty="0" smtClean="0">
                <a:latin typeface="Times New Roman" panose="02020603050405020304" pitchFamily="18" charset="0"/>
                <a:cs typeface="Times New Roman" panose="02020603050405020304" pitchFamily="18" charset="0"/>
              </a:rPr>
              <a:t>:</a:t>
            </a:r>
          </a:p>
          <a:p>
            <a:pPr lvl="1" eaLnBrk="1" hangingPunct="1"/>
            <a:endParaRPr lang="hu-HU" altLang="hu-HU" sz="1600" dirty="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Mathematically the n</a:t>
            </a:r>
            <a:r>
              <a:rPr lang="hu-HU" altLang="hu-HU" sz="1800" dirty="0" smtClean="0">
                <a:latin typeface="Times New Roman" panose="02020603050405020304" pitchFamily="18" charset="0"/>
                <a:cs typeface="Times New Roman" panose="02020603050405020304" pitchFamily="18" charset="0"/>
              </a:rPr>
              <a:t>-</a:t>
            </a:r>
            <a:r>
              <a:rPr lang="hu-HU" altLang="hu-HU" sz="1800" dirty="0" err="1" smtClean="0">
                <a:latin typeface="Times New Roman" panose="02020603050405020304" pitchFamily="18" charset="0"/>
                <a:cs typeface="Times New Roman" panose="02020603050405020304" pitchFamily="18" charset="0"/>
              </a:rPr>
              <a:t>gram</a:t>
            </a:r>
            <a:r>
              <a:rPr lang="en-US" altLang="hu-HU" sz="1800" dirty="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is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a </a:t>
            </a:r>
            <a:r>
              <a:rPr lang="hu-HU" altLang="hu-HU" sz="1800" dirty="0" err="1" smtClean="0">
                <a:latin typeface="Times New Roman" panose="02020603050405020304" pitchFamily="18" charset="0"/>
                <a:cs typeface="Times New Roman" panose="02020603050405020304" pitchFamily="18" charset="0"/>
              </a:rPr>
              <a:t>Markov</a:t>
            </a:r>
            <a:r>
              <a:rPr lang="en-US" altLang="hu-HU" sz="1800" dirty="0" smtClean="0">
                <a:latin typeface="Times New Roman" panose="02020603050405020304" pitchFamily="18" charset="0"/>
                <a:cs typeface="Times New Roman" panose="02020603050405020304" pitchFamily="18" charset="0"/>
              </a:rPr>
              <a:t> chain</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hu-HU" altLang="hu-HU" sz="1600" dirty="0">
                <a:latin typeface="Times New Roman" panose="02020603050405020304" pitchFamily="18" charset="0"/>
                <a:cs typeface="Times New Roman" panose="02020603050405020304" pitchFamily="18" charset="0"/>
              </a:rPr>
              <a:t> </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has names for</a:t>
            </a:r>
            <a:r>
              <a:rPr lang="hu-HU" altLang="hu-HU" sz="1600" dirty="0" smtClean="0">
                <a:latin typeface="Times New Roman" panose="02020603050405020304" pitchFamily="18" charset="0"/>
                <a:cs typeface="Times New Roman" panose="02020603050405020304" pitchFamily="18" charset="0"/>
              </a:rPr>
              <a:t> </a:t>
            </a:r>
            <a:r>
              <a:rPr lang="hu-HU" altLang="hu-HU" sz="1600" dirty="0">
                <a:latin typeface="Times New Roman" panose="02020603050405020304" pitchFamily="18" charset="0"/>
                <a:cs typeface="Times New Roman" panose="02020603050405020304" pitchFamily="18" charset="0"/>
              </a:rPr>
              <a:t>m=0,…,</a:t>
            </a:r>
            <a:r>
              <a:rPr lang="hu-HU" altLang="hu-HU" sz="1600" dirty="0" smtClean="0">
                <a:latin typeface="Times New Roman" panose="02020603050405020304" pitchFamily="18" charset="0"/>
                <a:cs typeface="Times New Roman" panose="02020603050405020304" pitchFamily="18" charset="0"/>
              </a:rPr>
              <a:t>3: </a:t>
            </a:r>
            <a:r>
              <a:rPr lang="hu-HU" altLang="hu-HU" sz="1600" dirty="0" err="1">
                <a:latin typeface="Times New Roman" panose="02020603050405020304" pitchFamily="18" charset="0"/>
                <a:cs typeface="Times New Roman" panose="02020603050405020304" pitchFamily="18" charset="0"/>
              </a:rPr>
              <a:t>unigram</a:t>
            </a:r>
            <a:r>
              <a:rPr lang="hu-HU" altLang="hu-HU" sz="1600" dirty="0">
                <a:latin typeface="Times New Roman" panose="02020603050405020304" pitchFamily="18" charset="0"/>
                <a:cs typeface="Times New Roman" panose="02020603050405020304" pitchFamily="18" charset="0"/>
              </a:rPr>
              <a:t>, </a:t>
            </a:r>
            <a:r>
              <a:rPr lang="hu-HU" altLang="hu-HU" sz="1600" dirty="0" err="1">
                <a:latin typeface="Times New Roman" panose="02020603050405020304" pitchFamily="18" charset="0"/>
                <a:cs typeface="Times New Roman" panose="02020603050405020304" pitchFamily="18" charset="0"/>
              </a:rPr>
              <a:t>bigram</a:t>
            </a:r>
            <a:r>
              <a:rPr lang="hu-HU" altLang="hu-HU" sz="1600" dirty="0">
                <a:latin typeface="Times New Roman" panose="02020603050405020304" pitchFamily="18" charset="0"/>
                <a:cs typeface="Times New Roman" panose="02020603050405020304" pitchFamily="18" charset="0"/>
              </a:rPr>
              <a:t>, </a:t>
            </a:r>
            <a:r>
              <a:rPr lang="hu-HU" altLang="hu-HU" sz="1600" dirty="0" err="1">
                <a:latin typeface="Times New Roman" panose="02020603050405020304" pitchFamily="18" charset="0"/>
                <a:cs typeface="Times New Roman" panose="02020603050405020304" pitchFamily="18" charset="0"/>
              </a:rPr>
              <a:t>trigram</a:t>
            </a:r>
            <a:r>
              <a:rPr lang="hu-HU" altLang="hu-HU" sz="1600" dirty="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and</a:t>
            </a:r>
            <a:r>
              <a:rPr lang="hu-HU" altLang="hu-HU" sz="1600" dirty="0" smtClean="0">
                <a:latin typeface="Times New Roman" panose="02020603050405020304" pitchFamily="18" charset="0"/>
                <a:cs typeface="Times New Roman" panose="02020603050405020304" pitchFamily="18" charset="0"/>
              </a:rPr>
              <a:t> </a:t>
            </a:r>
            <a:r>
              <a:rPr lang="hu-HU" altLang="hu-HU" sz="1600" dirty="0" err="1" smtClean="0">
                <a:latin typeface="Times New Roman" panose="02020603050405020304" pitchFamily="18" charset="0"/>
                <a:cs typeface="Times New Roman" panose="02020603050405020304" pitchFamily="18" charset="0"/>
              </a:rPr>
              <a:t>four-gram</a:t>
            </a:r>
            <a:endParaRPr lang="hu-HU" altLang="hu-HU" sz="1600" dirty="0" smtClean="0">
              <a:latin typeface="Times New Roman" panose="02020603050405020304" pitchFamily="18" charset="0"/>
              <a:cs typeface="Times New Roman" panose="02020603050405020304" pitchFamily="18" charset="0"/>
            </a:endParaRPr>
          </a:p>
          <a:p>
            <a:pPr lvl="1" eaLnBrk="1" hangingPunct="1"/>
            <a:r>
              <a:rPr lang="en-US" altLang="hu-HU" sz="1600" dirty="0" err="1" smtClean="0">
                <a:latin typeface="Times New Roman" panose="02020603050405020304" pitchFamily="18" charset="0"/>
                <a:cs typeface="Times New Roman" panose="02020603050405020304" pitchFamily="18" charset="0"/>
              </a:rPr>
              <a:t>Eg</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the</a:t>
            </a:r>
            <a:r>
              <a:rPr lang="hu-HU" altLang="hu-HU" sz="1600" dirty="0" smtClean="0">
                <a:latin typeface="Times New Roman" panose="02020603050405020304" pitchFamily="18" charset="0"/>
                <a:cs typeface="Times New Roman" panose="02020603050405020304" pitchFamily="18" charset="0"/>
              </a:rPr>
              <a:t> </a:t>
            </a:r>
            <a:r>
              <a:rPr lang="hu-HU" altLang="hu-HU" sz="1600" dirty="0" err="1">
                <a:latin typeface="Times New Roman" panose="02020603050405020304" pitchFamily="18" charset="0"/>
                <a:cs typeface="Times New Roman" panose="02020603050405020304" pitchFamily="18" charset="0"/>
              </a:rPr>
              <a:t>trigram</a:t>
            </a:r>
            <a:r>
              <a:rPr lang="hu-HU" altLang="hu-HU" sz="1600" dirty="0">
                <a:latin typeface="Times New Roman" panose="02020603050405020304" pitchFamily="18" charset="0"/>
                <a:cs typeface="Times New Roman" panose="02020603050405020304" pitchFamily="18" charset="0"/>
              </a:rPr>
              <a:t> </a:t>
            </a:r>
            <a:r>
              <a:rPr lang="hu-HU" altLang="hu-HU" sz="1600" dirty="0" err="1" smtClean="0">
                <a:latin typeface="Times New Roman" panose="02020603050405020304" pitchFamily="18" charset="0"/>
                <a:cs typeface="Times New Roman" panose="02020603050405020304" pitchFamily="18" charset="0"/>
              </a:rPr>
              <a:t>model</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describes the probability distribution of 3 words, more precisely the probability of the thirds word based on the preceding two words</a:t>
            </a:r>
            <a:endParaRPr lang="hu-HU" altLang="hu-HU" sz="1600" dirty="0" smtClean="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As we estimate the probability of the next word based on a couple of preceding words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the n-gram nicely combines with the search process of speech recognizers</a:t>
            </a:r>
            <a:endParaRPr lang="hu-HU" altLang="hu-HU" sz="1800" dirty="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The basic concept of</a:t>
            </a:r>
            <a:r>
              <a:rPr lang="hu-HU" altLang="hu-HU" sz="3600" dirty="0" smtClean="0">
                <a:solidFill>
                  <a:schemeClr val="tx1"/>
                </a:solidFill>
              </a:rPr>
              <a:t> n-</a:t>
            </a:r>
            <a:r>
              <a:rPr lang="hu-HU" altLang="hu-HU" sz="3600" dirty="0" err="1" smtClean="0">
                <a:solidFill>
                  <a:schemeClr val="tx1"/>
                </a:solidFill>
              </a:rPr>
              <a:t>gram</a:t>
            </a:r>
            <a:r>
              <a:rPr lang="en-US" altLang="hu-HU" sz="3600" dirty="0">
                <a:solidFill>
                  <a:schemeClr val="tx1"/>
                </a:solidFill>
              </a:rPr>
              <a:t>s</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3" name="Objektum 2"/>
          <p:cNvGraphicFramePr>
            <a:graphicFrameLocks noChangeAspect="1"/>
          </p:cNvGraphicFramePr>
          <p:nvPr>
            <p:extLst>
              <p:ext uri="{D42A27DB-BD31-4B8C-83A1-F6EECF244321}">
                <p14:modId xmlns:p14="http://schemas.microsoft.com/office/powerpoint/2010/main" val="2602387339"/>
              </p:ext>
            </p:extLst>
          </p:nvPr>
        </p:nvGraphicFramePr>
        <p:xfrm>
          <a:off x="2192287" y="1878645"/>
          <a:ext cx="1167607" cy="333602"/>
        </p:xfrm>
        <a:graphic>
          <a:graphicData uri="http://schemas.openxmlformats.org/presentationml/2006/ole">
            <mc:AlternateContent xmlns:mc="http://schemas.openxmlformats.org/markup-compatibility/2006">
              <mc:Choice xmlns:v="urn:schemas-microsoft-com:vml" Requires="v">
                <p:oleObj spid="_x0000_s1274" name="Equation" r:id="rId4" imgW="800100" imgH="228600" progId="Equation.3">
                  <p:embed/>
                </p:oleObj>
              </mc:Choice>
              <mc:Fallback>
                <p:oleObj name="Equation" r:id="rId4" imgW="8001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2287" y="1878645"/>
                        <a:ext cx="1167607" cy="333602"/>
                      </a:xfrm>
                      <a:prstGeom prst="rect">
                        <a:avLst/>
                      </a:prstGeom>
                      <a:noFill/>
                    </p:spPr>
                  </p:pic>
                </p:oleObj>
              </mc:Fallback>
            </mc:AlternateContent>
          </a:graphicData>
        </a:graphic>
      </p:graphicFrame>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7" name="Objektum 6"/>
          <p:cNvGraphicFramePr>
            <a:graphicFrameLocks noChangeAspect="1"/>
          </p:cNvGraphicFramePr>
          <p:nvPr>
            <p:extLst>
              <p:ext uri="{D42A27DB-BD31-4B8C-83A1-F6EECF244321}">
                <p14:modId xmlns:p14="http://schemas.microsoft.com/office/powerpoint/2010/main" val="2266212865"/>
              </p:ext>
            </p:extLst>
          </p:nvPr>
        </p:nvGraphicFramePr>
        <p:xfrm>
          <a:off x="1187623" y="2590800"/>
          <a:ext cx="6631473" cy="334144"/>
        </p:xfrm>
        <a:graphic>
          <a:graphicData uri="http://schemas.openxmlformats.org/presentationml/2006/ole">
            <mc:AlternateContent xmlns:mc="http://schemas.openxmlformats.org/markup-compatibility/2006">
              <mc:Choice xmlns:v="urn:schemas-microsoft-com:vml" Requires="v">
                <p:oleObj spid="_x0000_s1275" name="Equation" r:id="rId6" imgW="4927600" imgH="254000" progId="Equation.3">
                  <p:embed/>
                </p:oleObj>
              </mc:Choice>
              <mc:Fallback>
                <p:oleObj name="Equation" r:id="rId6" imgW="4927600" imgH="2540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623" y="2590800"/>
                        <a:ext cx="6631473" cy="334144"/>
                      </a:xfrm>
                      <a:prstGeom prst="rect">
                        <a:avLst/>
                      </a:prstGeom>
                      <a:noFill/>
                    </p:spPr>
                  </p:pic>
                </p:oleObj>
              </mc:Fallback>
            </mc:AlternateContent>
          </a:graphicData>
        </a:graphic>
      </p:graphicFrame>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9" name="Objektum 8"/>
          <p:cNvGraphicFramePr>
            <a:graphicFrameLocks noChangeAspect="1"/>
          </p:cNvGraphicFramePr>
          <p:nvPr>
            <p:extLst>
              <p:ext uri="{D42A27DB-BD31-4B8C-83A1-F6EECF244321}">
                <p14:modId xmlns:p14="http://schemas.microsoft.com/office/powerpoint/2010/main" val="1295024523"/>
              </p:ext>
            </p:extLst>
          </p:nvPr>
        </p:nvGraphicFramePr>
        <p:xfrm>
          <a:off x="1184961" y="3894909"/>
          <a:ext cx="6525872" cy="328823"/>
        </p:xfrm>
        <a:graphic>
          <a:graphicData uri="http://schemas.openxmlformats.org/presentationml/2006/ole">
            <mc:AlternateContent xmlns:mc="http://schemas.openxmlformats.org/markup-compatibility/2006">
              <mc:Choice xmlns:v="urn:schemas-microsoft-com:vml" Requires="v">
                <p:oleObj spid="_x0000_s1276" name="Equation" r:id="rId8" imgW="4927600" imgH="254000" progId="Equation.3">
                  <p:embed/>
                </p:oleObj>
              </mc:Choice>
              <mc:Fallback>
                <p:oleObj name="Equation" r:id="rId8" imgW="4927600" imgH="2540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4961" y="3894909"/>
                        <a:ext cx="6525872" cy="328823"/>
                      </a:xfrm>
                      <a:prstGeom prst="rect">
                        <a:avLst/>
                      </a:prstGeom>
                      <a:noFill/>
                    </p:spPr>
                  </p:pic>
                </p:oleObj>
              </mc:Fallback>
            </mc:AlternateContent>
          </a:graphicData>
        </a:graphic>
      </p:graphicFrame>
      <p:cxnSp>
        <p:nvCxnSpPr>
          <p:cNvPr id="12" name="Egyenes összekötő 11"/>
          <p:cNvCxnSpPr/>
          <p:nvPr/>
        </p:nvCxnSpPr>
        <p:spPr>
          <a:xfrm>
            <a:off x="5292080" y="4059320"/>
            <a:ext cx="144016"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cxnSp>
        <p:nvCxnSpPr>
          <p:cNvPr id="14" name="Egyenes összekötő 13"/>
          <p:cNvCxnSpPr/>
          <p:nvPr/>
        </p:nvCxnSpPr>
        <p:spPr>
          <a:xfrm>
            <a:off x="6588224" y="4059320"/>
            <a:ext cx="288032"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6" name="Objektum 15"/>
          <p:cNvGraphicFramePr>
            <a:graphicFrameLocks noChangeAspect="1"/>
          </p:cNvGraphicFramePr>
          <p:nvPr>
            <p:extLst>
              <p:ext uri="{D42A27DB-BD31-4B8C-83A1-F6EECF244321}">
                <p14:modId xmlns:p14="http://schemas.microsoft.com/office/powerpoint/2010/main" val="2584200515"/>
              </p:ext>
            </p:extLst>
          </p:nvPr>
        </p:nvGraphicFramePr>
        <p:xfrm>
          <a:off x="2192287" y="4224643"/>
          <a:ext cx="3236599" cy="601847"/>
        </p:xfrm>
        <a:graphic>
          <a:graphicData uri="http://schemas.openxmlformats.org/presentationml/2006/ole">
            <mc:AlternateContent xmlns:mc="http://schemas.openxmlformats.org/markup-compatibility/2006">
              <mc:Choice xmlns:v="urn:schemas-microsoft-com:vml" Requires="v">
                <p:oleObj spid="_x0000_s1277" name="Equation" r:id="rId10" imgW="2311400" imgH="431800" progId="Equation.3">
                  <p:embed/>
                </p:oleObj>
              </mc:Choice>
              <mc:Fallback>
                <p:oleObj name="Equation" r:id="rId10" imgW="2311400" imgH="431800"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92287" y="4224643"/>
                        <a:ext cx="3236599" cy="601847"/>
                      </a:xfrm>
                      <a:prstGeom prst="rect">
                        <a:avLst/>
                      </a:prstGeom>
                      <a:noFill/>
                    </p:spPr>
                  </p:pic>
                </p:oleObj>
              </mc:Fallback>
            </mc:AlternateContent>
          </a:graphicData>
        </a:graphic>
      </p:graphicFrame>
      <p:graphicFrame>
        <p:nvGraphicFramePr>
          <p:cNvPr id="17" name="Objektum 16"/>
          <p:cNvGraphicFramePr>
            <a:graphicFrameLocks noChangeAspect="1"/>
          </p:cNvGraphicFramePr>
          <p:nvPr>
            <p:extLst>
              <p:ext uri="{D42A27DB-BD31-4B8C-83A1-F6EECF244321}">
                <p14:modId xmlns:p14="http://schemas.microsoft.com/office/powerpoint/2010/main" val="1314331629"/>
              </p:ext>
            </p:extLst>
          </p:nvPr>
        </p:nvGraphicFramePr>
        <p:xfrm>
          <a:off x="1212660" y="5132536"/>
          <a:ext cx="1271107" cy="270448"/>
        </p:xfrm>
        <a:graphic>
          <a:graphicData uri="http://schemas.openxmlformats.org/presentationml/2006/ole">
            <mc:AlternateContent xmlns:mc="http://schemas.openxmlformats.org/markup-compatibility/2006">
              <mc:Choice xmlns:v="urn:schemas-microsoft-com:vml" Requires="v">
                <p:oleObj spid="_x0000_s1278" name="Equation" r:id="rId12" imgW="1193760" imgH="253800" progId="Equation.3">
                  <p:embed/>
                </p:oleObj>
              </mc:Choice>
              <mc:Fallback>
                <p:oleObj name="Equation" r:id="rId12" imgW="1193760" imgH="253800" progId="Equation.3">
                  <p:embed/>
                  <p:pic>
                    <p:nvPicPr>
                      <p:cNvPr id="0" name=""/>
                      <p:cNvPicPr/>
                      <p:nvPr/>
                    </p:nvPicPr>
                    <p:blipFill>
                      <a:blip r:embed="rId13"/>
                      <a:stretch>
                        <a:fillRect/>
                      </a:stretch>
                    </p:blipFill>
                    <p:spPr>
                      <a:xfrm>
                        <a:off x="1212660" y="5132536"/>
                        <a:ext cx="1271107" cy="270448"/>
                      </a:xfrm>
                      <a:prstGeom prst="rect">
                        <a:avLst/>
                      </a:prstGeom>
                    </p:spPr>
                  </p:pic>
                </p:oleObj>
              </mc:Fallback>
            </mc:AlternateContent>
          </a:graphicData>
        </a:graphic>
      </p:graphicFrame>
    </p:spTree>
    <p:extLst>
      <p:ext uri="{BB962C8B-B14F-4D97-AF65-F5344CB8AC3E}">
        <p14:creationId xmlns:p14="http://schemas.microsoft.com/office/powerpoint/2010/main" val="2984018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229600"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How can we estimate the</a:t>
            </a:r>
            <a:r>
              <a:rPr lang="hu-HU" altLang="hu-HU" sz="2000" dirty="0" smtClean="0">
                <a:latin typeface="Times New Roman" panose="02020603050405020304" pitchFamily="18" charset="0"/>
                <a:cs typeface="Times New Roman" panose="02020603050405020304" pitchFamily="18" charset="0"/>
              </a:rPr>
              <a:t> n-</a:t>
            </a:r>
            <a:r>
              <a:rPr lang="hu-HU" altLang="hu-HU" sz="2000" dirty="0" err="1" smtClean="0">
                <a:latin typeface="Times New Roman" panose="02020603050405020304" pitchFamily="18" charset="0"/>
                <a:cs typeface="Times New Roman" panose="02020603050405020304" pitchFamily="18" charset="0"/>
              </a:rPr>
              <a:t>gram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probabilities using statistical methods over a large text database</a:t>
            </a:r>
            <a:r>
              <a:rPr lang="hu-HU" altLang="hu-HU" sz="2000" dirty="0" smtClean="0">
                <a:latin typeface="Times New Roman" panose="02020603050405020304" pitchFamily="18" charset="0"/>
                <a:cs typeface="Times New Roman" panose="02020603050405020304" pitchFamily="18" charset="0"/>
              </a:rPr>
              <a:t>?</a:t>
            </a:r>
          </a:p>
          <a:p>
            <a:pPr lvl="1" eaLnBrk="1" hangingPunct="1"/>
            <a:r>
              <a:rPr lang="en-US" altLang="hu-HU" sz="1600" dirty="0" smtClean="0">
                <a:latin typeface="Times New Roman" panose="02020603050405020304" pitchFamily="18" charset="0"/>
                <a:cs typeface="Times New Roman" panose="02020603050405020304" pitchFamily="18" charset="0"/>
              </a:rPr>
              <a:t>We </a:t>
            </a:r>
            <a:r>
              <a:rPr lang="en-US" altLang="hu-HU" sz="1600" dirty="0">
                <a:latin typeface="Times New Roman" panose="02020603050405020304" pitchFamily="18" charset="0"/>
                <a:cs typeface="Times New Roman" panose="02020603050405020304" pitchFamily="18" charset="0"/>
              </a:rPr>
              <a:t>s</a:t>
            </a:r>
            <a:r>
              <a:rPr lang="en-US" altLang="hu-HU" sz="1600" dirty="0" smtClean="0">
                <a:latin typeface="Times New Roman" panose="02020603050405020304" pitchFamily="18" charset="0"/>
                <a:cs typeface="Times New Roman" panose="02020603050405020304" pitchFamily="18" charset="0"/>
              </a:rPr>
              <a:t>imply have to count the number of occurrences for the required word sequences</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For example,</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for a </a:t>
            </a:r>
            <a:r>
              <a:rPr lang="hu-HU" altLang="hu-HU" sz="1600" dirty="0" err="1" smtClean="0">
                <a:latin typeface="Times New Roman" panose="02020603050405020304" pitchFamily="18" charset="0"/>
                <a:cs typeface="Times New Roman" panose="02020603050405020304" pitchFamily="18" charset="0"/>
              </a:rPr>
              <a:t>trigram</a:t>
            </a:r>
            <a:r>
              <a:rPr lang="hu-HU" altLang="hu-HU" sz="1600" dirty="0" smtClean="0">
                <a:latin typeface="Times New Roman" panose="02020603050405020304" pitchFamily="18" charset="0"/>
                <a:cs typeface="Times New Roman" panose="02020603050405020304" pitchFamily="18" charset="0"/>
              </a:rPr>
              <a:t> </a:t>
            </a:r>
            <a:r>
              <a:rPr lang="hu-HU" altLang="hu-HU" sz="1600" dirty="0" err="1" smtClean="0">
                <a:latin typeface="Times New Roman" panose="02020603050405020304" pitchFamily="18" charset="0"/>
                <a:cs typeface="Times New Roman" panose="02020603050405020304" pitchFamily="18" charset="0"/>
              </a:rPr>
              <a:t>model</a:t>
            </a:r>
            <a:r>
              <a:rPr lang="en-US" altLang="hu-HU" sz="1600" dirty="0" smtClean="0">
                <a:latin typeface="Times New Roman" panose="02020603050405020304" pitchFamily="18" charset="0"/>
                <a:cs typeface="Times New Roman" panose="02020603050405020304" pitchFamily="18" charset="0"/>
              </a:rPr>
              <a:t> we need the counts of all word pairs and triplets:</a:t>
            </a:r>
            <a:endParaRPr lang="hu-HU" altLang="hu-HU" sz="1600" dirty="0" smtClean="0">
              <a:latin typeface="Times New Roman" panose="02020603050405020304" pitchFamily="18" charset="0"/>
              <a:cs typeface="Times New Roman" panose="02020603050405020304" pitchFamily="18" charset="0"/>
            </a:endParaRPr>
          </a:p>
          <a:p>
            <a:pPr lvl="1" eaLnBrk="1" hangingPunct="1"/>
            <a:endParaRPr lang="hu-HU" altLang="hu-HU" sz="1600" dirty="0">
              <a:latin typeface="Times New Roman" panose="02020603050405020304" pitchFamily="18" charset="0"/>
              <a:cs typeface="Times New Roman" panose="02020603050405020304" pitchFamily="18" charset="0"/>
            </a:endParaRPr>
          </a:p>
          <a:p>
            <a:pPr lvl="1" eaLnBrk="1" hangingPunct="1"/>
            <a:endParaRPr lang="hu-HU" altLang="hu-HU" sz="1600" dirty="0" smtClean="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Where</a:t>
            </a:r>
            <a:r>
              <a:rPr lang="hu-HU" altLang="hu-HU" sz="1600" dirty="0" smtClean="0">
                <a:latin typeface="Times New Roman" panose="02020603050405020304" pitchFamily="18" charset="0"/>
                <a:cs typeface="Times New Roman" panose="02020603050405020304" pitchFamily="18" charset="0"/>
              </a:rPr>
              <a:t> C </a:t>
            </a:r>
            <a:r>
              <a:rPr lang="en-US" altLang="hu-HU" sz="1600" dirty="0" smtClean="0">
                <a:latin typeface="Times New Roman" panose="02020603050405020304" pitchFamily="18" charset="0"/>
                <a:cs typeface="Times New Roman" panose="02020603050405020304" pitchFamily="18" charset="0"/>
              </a:rPr>
              <a:t>denotes the number of occurrences</a:t>
            </a:r>
            <a:r>
              <a:rPr lang="hu-HU" altLang="hu-HU" sz="1600" dirty="0" smtClean="0">
                <a:latin typeface="Times New Roman" panose="02020603050405020304" pitchFamily="18" charset="0"/>
                <a:cs typeface="Times New Roman" panose="02020603050405020304" pitchFamily="18" charset="0"/>
              </a:rPr>
              <a:t> („</a:t>
            </a:r>
            <a:r>
              <a:rPr lang="hu-HU" altLang="hu-HU" sz="1600" dirty="0" err="1" smtClean="0">
                <a:latin typeface="Times New Roman" panose="02020603050405020304" pitchFamily="18" charset="0"/>
                <a:cs typeface="Times New Roman" panose="02020603050405020304" pitchFamily="18" charset="0"/>
              </a:rPr>
              <a:t>count</a:t>
            </a:r>
            <a:r>
              <a:rPr lang="hu-HU" altLang="hu-HU" sz="1600" dirty="0" smtClean="0">
                <a:latin typeface="Times New Roman" panose="02020603050405020304" pitchFamily="18" charset="0"/>
                <a:cs typeface="Times New Roman" panose="02020603050405020304" pitchFamily="18" charset="0"/>
              </a:rPr>
              <a:t>”)</a:t>
            </a:r>
          </a:p>
          <a:p>
            <a:pPr lvl="1" eaLnBrk="1" hangingPunct="1"/>
            <a:r>
              <a:rPr lang="en-US" altLang="hu-HU" sz="1600" dirty="0" err="1" smtClean="0">
                <a:latin typeface="Times New Roman" panose="02020603050405020304" pitchFamily="18" charset="0"/>
                <a:cs typeface="Times New Roman" panose="02020603050405020304" pitchFamily="18" charset="0"/>
              </a:rPr>
              <a:t>Eg</a:t>
            </a:r>
            <a:r>
              <a:rPr lang="en-US" altLang="hu-HU" sz="1600" dirty="0" smtClean="0">
                <a:latin typeface="Times New Roman" panose="02020603050405020304" pitchFamily="18" charset="0"/>
                <a:cs typeface="Times New Roman" panose="02020603050405020304" pitchFamily="18" charset="0"/>
              </a:rPr>
              <a:t>. What is the probability that </a:t>
            </a:r>
            <a:r>
              <a:rPr lang="hu-HU" altLang="hu-HU" sz="1600" dirty="0" smtClean="0">
                <a:latin typeface="Times New Roman" panose="02020603050405020304" pitchFamily="18" charset="0"/>
                <a:cs typeface="Times New Roman" panose="02020603050405020304" pitchFamily="18" charset="0"/>
              </a:rPr>
              <a:t>„</a:t>
            </a:r>
            <a:r>
              <a:rPr lang="en-US" altLang="hu-HU" sz="1600" dirty="0" smtClean="0">
                <a:latin typeface="Times New Roman" panose="02020603050405020304" pitchFamily="18" charset="0"/>
                <a:cs typeface="Times New Roman" panose="02020603050405020304" pitchFamily="18" charset="0"/>
              </a:rPr>
              <a:t>the</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dog</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is followed by</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barks</a:t>
            </a:r>
            <a:r>
              <a:rPr lang="hu-HU" altLang="hu-HU" sz="1600" dirty="0" smtClean="0">
                <a:latin typeface="Times New Roman" panose="02020603050405020304" pitchFamily="18" charset="0"/>
                <a:cs typeface="Times New Roman" panose="02020603050405020304" pitchFamily="18" charset="0"/>
              </a:rPr>
              <a:t>”? </a:t>
            </a:r>
          </a:p>
          <a:p>
            <a:pPr lvl="1" eaLnBrk="1" hangingPunct="1"/>
            <a:endParaRPr lang="hu-HU" altLang="hu-HU" sz="1600" dirty="0">
              <a:latin typeface="Times New Roman" panose="02020603050405020304" pitchFamily="18" charset="0"/>
              <a:cs typeface="Times New Roman" panose="02020603050405020304" pitchFamily="18" charset="0"/>
            </a:endParaRPr>
          </a:p>
          <a:p>
            <a:pPr lvl="1" eaLnBrk="1" hangingPunct="1"/>
            <a:endParaRPr lang="hu-HU" altLang="hu-HU" sz="16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Due to </a:t>
            </a:r>
            <a:r>
              <a:rPr lang="hu-HU" altLang="hu-HU" sz="2000" dirty="0" err="1" smtClean="0">
                <a:latin typeface="Times New Roman" panose="02020603050405020304" pitchFamily="18" charset="0"/>
                <a:cs typeface="Times New Roman" panose="02020603050405020304" pitchFamily="18" charset="0"/>
              </a:rPr>
              <a:t>Zipf</a:t>
            </a:r>
            <a:r>
              <a:rPr lang="en-US" altLang="hu-HU" sz="2000" dirty="0" smtClean="0">
                <a:latin typeface="Times New Roman" panose="02020603050405020304" pitchFamily="18" charset="0"/>
                <a:cs typeface="Times New Roman" panose="02020603050405020304" pitchFamily="18" charset="0"/>
              </a:rPr>
              <a: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law,</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in practice the estimation of</a:t>
            </a:r>
            <a:r>
              <a:rPr lang="hu-HU" altLang="hu-HU" sz="2000" dirty="0" smtClean="0">
                <a:latin typeface="Times New Roman" panose="02020603050405020304" pitchFamily="18" charset="0"/>
                <a:cs typeface="Times New Roman" panose="02020603050405020304" pitchFamily="18" charset="0"/>
              </a:rPr>
              <a:t> n-</a:t>
            </a:r>
            <a:r>
              <a:rPr lang="hu-HU" altLang="hu-HU" sz="2000" dirty="0" err="1" smtClean="0">
                <a:latin typeface="Times New Roman" panose="02020603050405020304" pitchFamily="18" charset="0"/>
                <a:cs typeface="Times New Roman" panose="02020603050405020304" pitchFamily="18" charset="0"/>
              </a:rPr>
              <a:t>gram</a:t>
            </a:r>
            <a:r>
              <a:rPr lang="en-US" altLang="hu-HU" sz="2000" dirty="0" smtClean="0">
                <a:latin typeface="Times New Roman" panose="02020603050405020304" pitchFamily="18" charset="0"/>
                <a:cs typeface="Times New Roman" panose="02020603050405020304" pitchFamily="18" charset="0"/>
              </a:rPr>
              <a: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is very difficult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In natural language text the majority of words occur very rarely</a:t>
            </a:r>
            <a:endParaRPr lang="hu-HU" altLang="hu-HU" sz="1800" dirty="0" smtClean="0">
              <a:latin typeface="Times New Roman" panose="02020603050405020304" pitchFamily="18" charset="0"/>
              <a:cs typeface="Times New Roman" panose="02020603050405020304" pitchFamily="18" charset="0"/>
            </a:endParaRPr>
          </a:p>
          <a:p>
            <a:pPr lvl="2" eaLnBrk="1" hangingPunct="1"/>
            <a:r>
              <a:rPr lang="en-US" altLang="hu-HU" sz="1500" dirty="0" smtClean="0">
                <a:latin typeface="Times New Roman" panose="02020603050405020304" pitchFamily="18" charset="0"/>
                <a:cs typeface="Times New Roman" panose="02020603050405020304" pitchFamily="18" charset="0"/>
              </a:rPr>
              <a:t>Usually more than half of the words occur only once</a:t>
            </a:r>
            <a:r>
              <a:rPr lang="hu-HU" altLang="hu-HU" sz="1500" dirty="0" smtClean="0">
                <a:latin typeface="Times New Roman" panose="02020603050405020304" pitchFamily="18" charset="0"/>
                <a:cs typeface="Times New Roman" panose="02020603050405020304" pitchFamily="18" charset="0"/>
              </a:rPr>
              <a:t>!</a:t>
            </a:r>
          </a:p>
          <a:p>
            <a:pPr lvl="1" eaLnBrk="1" hangingPunct="1"/>
            <a:r>
              <a:rPr lang="en-US" altLang="hu-HU" sz="1800" dirty="0" smtClean="0">
                <a:latin typeface="Times New Roman" panose="02020603050405020304" pitchFamily="18" charset="0"/>
                <a:cs typeface="Times New Roman" panose="02020603050405020304" pitchFamily="18" charset="0"/>
              </a:rPr>
              <a:t>Because of this, when we count the number of joint occurrences for 2, 3, 4, … words, for most combinations we will get 0 counters</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And the formula above gives</a:t>
            </a:r>
            <a:r>
              <a:rPr lang="hu-HU" altLang="hu-HU" sz="1800" dirty="0" smtClean="0">
                <a:latin typeface="Times New Roman" panose="02020603050405020304" pitchFamily="18" charset="0"/>
                <a:cs typeface="Times New Roman" panose="02020603050405020304" pitchFamily="18" charset="0"/>
              </a:rPr>
              <a:t> 0 </a:t>
            </a:r>
            <a:r>
              <a:rPr lang="en-US" altLang="hu-HU" sz="1800" dirty="0" smtClean="0">
                <a:latin typeface="Times New Roman" panose="02020603050405020304" pitchFamily="18" charset="0"/>
                <a:cs typeface="Times New Roman" panose="02020603050405020304" pitchFamily="18" charset="0"/>
              </a:rPr>
              <a:t>or even</a:t>
            </a:r>
            <a:r>
              <a:rPr lang="hu-HU" altLang="hu-HU" sz="1800" dirty="0" smtClean="0">
                <a:latin typeface="Times New Roman" panose="02020603050405020304" pitchFamily="18" charset="0"/>
                <a:cs typeface="Times New Roman" panose="02020603050405020304" pitchFamily="18" charset="0"/>
              </a:rPr>
              <a:t> 0/0… </a:t>
            </a:r>
            <a:r>
              <a:rPr lang="hu-HU" altLang="hu-HU" sz="18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hu-HU" altLang="hu-HU" sz="1800" dirty="0">
              <a:latin typeface="Times New Roman" panose="02020603050405020304" pitchFamily="18" charset="0"/>
              <a:cs typeface="Times New Roman" panose="02020603050405020304" pitchFamily="18" charset="0"/>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“Training” the</a:t>
            </a:r>
            <a:r>
              <a:rPr lang="hu-HU" altLang="hu-HU" sz="3600" dirty="0" smtClean="0">
                <a:solidFill>
                  <a:schemeClr val="tx1"/>
                </a:solidFill>
              </a:rPr>
              <a:t> n-</a:t>
            </a:r>
            <a:r>
              <a:rPr lang="hu-HU" altLang="hu-HU" sz="3600" dirty="0" err="1" smtClean="0">
                <a:solidFill>
                  <a:schemeClr val="tx1"/>
                </a:solidFill>
              </a:rPr>
              <a:t>gram</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1" name="Objektum 10"/>
          <p:cNvGraphicFramePr>
            <a:graphicFrameLocks noChangeAspect="1"/>
          </p:cNvGraphicFramePr>
          <p:nvPr>
            <p:extLst>
              <p:ext uri="{D42A27DB-BD31-4B8C-83A1-F6EECF244321}">
                <p14:modId xmlns:p14="http://schemas.microsoft.com/office/powerpoint/2010/main" val="1587324174"/>
              </p:ext>
            </p:extLst>
          </p:nvPr>
        </p:nvGraphicFramePr>
        <p:xfrm>
          <a:off x="2846388" y="2751138"/>
          <a:ext cx="2652712" cy="530225"/>
        </p:xfrm>
        <a:graphic>
          <a:graphicData uri="http://schemas.openxmlformats.org/presentationml/2006/ole">
            <mc:AlternateContent xmlns:mc="http://schemas.openxmlformats.org/markup-compatibility/2006">
              <mc:Choice xmlns:v="urn:schemas-microsoft-com:vml" Requires="v">
                <p:oleObj spid="_x0000_s2157" name="Equation" r:id="rId4" imgW="2145960" imgH="431640" progId="Equation.3">
                  <p:embed/>
                </p:oleObj>
              </mc:Choice>
              <mc:Fallback>
                <p:oleObj name="Equation" r:id="rId4" imgW="2145960" imgH="431640" progId="Equation.3">
                  <p:embed/>
                  <p:pic>
                    <p:nvPicPr>
                      <p:cNvPr id="0" name="Object 7"/>
                      <p:cNvPicPr>
                        <a:picLocks noChangeAspect="1" noChangeArrowheads="1"/>
                      </p:cNvPicPr>
                      <p:nvPr/>
                    </p:nvPicPr>
                    <p:blipFill>
                      <a:blip r:embed="rId5"/>
                      <a:srcRect/>
                      <a:stretch>
                        <a:fillRect/>
                      </a:stretch>
                    </p:blipFill>
                    <p:spPr bwMode="auto">
                      <a:xfrm>
                        <a:off x="2846388" y="2751138"/>
                        <a:ext cx="2652712" cy="530225"/>
                      </a:xfrm>
                      <a:prstGeom prst="rect">
                        <a:avLst/>
                      </a:prstGeom>
                      <a:noFill/>
                    </p:spPr>
                  </p:pic>
                </p:oleObj>
              </mc:Fallback>
            </mc:AlternateContent>
          </a:graphicData>
        </a:graphic>
      </p:graphicFrame>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8" name="Objektum 17"/>
          <p:cNvGraphicFramePr>
            <a:graphicFrameLocks noChangeAspect="1"/>
          </p:cNvGraphicFramePr>
          <p:nvPr>
            <p:extLst>
              <p:ext uri="{D42A27DB-BD31-4B8C-83A1-F6EECF244321}">
                <p14:modId xmlns:p14="http://schemas.microsoft.com/office/powerpoint/2010/main" val="1712032688"/>
              </p:ext>
            </p:extLst>
          </p:nvPr>
        </p:nvGraphicFramePr>
        <p:xfrm>
          <a:off x="3043238" y="3962400"/>
          <a:ext cx="2260600" cy="466725"/>
        </p:xfrm>
        <a:graphic>
          <a:graphicData uri="http://schemas.openxmlformats.org/presentationml/2006/ole">
            <mc:AlternateContent xmlns:mc="http://schemas.openxmlformats.org/markup-compatibility/2006">
              <mc:Choice xmlns:v="urn:schemas-microsoft-com:vml" Requires="v">
                <p:oleObj spid="_x0000_s2158" name="Equation" r:id="rId6" imgW="2273040" imgH="469800" progId="Equation.3">
                  <p:embed/>
                </p:oleObj>
              </mc:Choice>
              <mc:Fallback>
                <p:oleObj name="Equation" r:id="rId6" imgW="2273040" imgH="469800" progId="Equation.3">
                  <p:embed/>
                  <p:pic>
                    <p:nvPicPr>
                      <p:cNvPr id="0" name="Object 9"/>
                      <p:cNvPicPr>
                        <a:picLocks noChangeAspect="1" noChangeArrowheads="1"/>
                      </p:cNvPicPr>
                      <p:nvPr/>
                    </p:nvPicPr>
                    <p:blipFill>
                      <a:blip r:embed="rId7"/>
                      <a:srcRect/>
                      <a:stretch>
                        <a:fillRect/>
                      </a:stretch>
                    </p:blipFill>
                    <p:spPr bwMode="auto">
                      <a:xfrm>
                        <a:off x="3043238" y="3962400"/>
                        <a:ext cx="22606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96176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229600"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We would like to assign a small but non-</a:t>
            </a:r>
            <a:r>
              <a:rPr lang="en-US" altLang="hu-HU" sz="2000" dirty="0">
                <a:latin typeface="Times New Roman" panose="02020603050405020304" pitchFamily="18" charset="0"/>
                <a:cs typeface="Times New Roman" panose="02020603050405020304" pitchFamily="18" charset="0"/>
              </a:rPr>
              <a:t>z</a:t>
            </a:r>
            <a:r>
              <a:rPr lang="en-US" altLang="hu-HU" sz="2000" dirty="0" smtClean="0">
                <a:latin typeface="Times New Roman" panose="02020603050405020304" pitchFamily="18" charset="0"/>
                <a:cs typeface="Times New Roman" panose="02020603050405020304" pitchFamily="18" charset="0"/>
              </a:rPr>
              <a:t>ero probability to those </a:t>
            </a:r>
            <a:r>
              <a:rPr lang="hu-HU" altLang="hu-HU" sz="2000" dirty="0" smtClean="0">
                <a:latin typeface="Times New Roman" panose="02020603050405020304" pitchFamily="18" charset="0"/>
                <a:cs typeface="Times New Roman" panose="02020603050405020304" pitchFamily="18" charset="0"/>
              </a:rPr>
              <a:t>n-</a:t>
            </a:r>
            <a:r>
              <a:rPr lang="hu-HU" altLang="hu-HU" sz="2000" dirty="0" err="1" smtClean="0">
                <a:latin typeface="Times New Roman" panose="02020603050405020304" pitchFamily="18" charset="0"/>
                <a:cs typeface="Times New Roman" panose="02020603050405020304" pitchFamily="18" charset="0"/>
              </a:rPr>
              <a:t>gram</a:t>
            </a:r>
            <a:r>
              <a:rPr lang="en-US" altLang="hu-HU" sz="2000" dirty="0" smtClean="0">
                <a:latin typeface="Times New Roman" panose="02020603050405020304" pitchFamily="18" charset="0"/>
                <a:cs typeface="Times New Roman" panose="02020603050405020304" pitchFamily="18" charset="0"/>
              </a:rPr>
              <a:t>s</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that have zero occurrences in the training data set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We don’t want the recognizer to totally reject these sequences, it is safer to allow them with some low probability</a:t>
            </a:r>
            <a:endParaRPr lang="hu-HU" altLang="hu-HU" sz="1600" dirty="0" smtClean="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We use the term “</a:t>
            </a:r>
            <a:r>
              <a:rPr lang="hu-HU" altLang="hu-HU" sz="1800" dirty="0" err="1" smtClean="0">
                <a:latin typeface="Times New Roman" panose="02020603050405020304" pitchFamily="18" charset="0"/>
                <a:cs typeface="Times New Roman" panose="02020603050405020304" pitchFamily="18" charset="0"/>
              </a:rPr>
              <a:t>smoothing</a:t>
            </a:r>
            <a:r>
              <a:rPr lang="en-US" altLang="hu-HU" sz="1800" dirty="0" smtClean="0">
                <a:latin typeface="Times New Roman" panose="02020603050405020304" pitchFamily="18" charset="0"/>
                <a:cs typeface="Times New Roman" panose="02020603050405020304" pitchFamily="18" charset="0"/>
              </a:rPr>
              <a:t>” for all those methods which try to assign a small non-zero probability to all those cases that never occurred during training</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1800" dirty="0" smtClean="0">
                <a:latin typeface="Times New Roman" panose="02020603050405020304" pitchFamily="18" charset="0"/>
                <a:cs typeface="Times New Roman" panose="02020603050405020304" pitchFamily="18" charset="0"/>
              </a:rPr>
              <a:t>The simplest example is</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a</a:t>
            </a:r>
            <a:r>
              <a:rPr lang="hu-HU" altLang="hu-HU" sz="1800" dirty="0" err="1" smtClean="0">
                <a:latin typeface="Times New Roman" panose="02020603050405020304" pitchFamily="18" charset="0"/>
                <a:cs typeface="Times New Roman" panose="02020603050405020304" pitchFamily="18" charset="0"/>
              </a:rPr>
              <a:t>dd-one</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smtClean="0">
                <a:latin typeface="Times New Roman" panose="02020603050405020304" pitchFamily="18" charset="0"/>
                <a:cs typeface="Times New Roman" panose="02020603050405020304" pitchFamily="18" charset="0"/>
              </a:rPr>
              <a:t>smoothing</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For example, the</a:t>
            </a:r>
            <a:r>
              <a:rPr lang="hu-HU" altLang="hu-HU" sz="1600" dirty="0" smtClean="0">
                <a:latin typeface="Times New Roman" panose="02020603050405020304" pitchFamily="18" charset="0"/>
                <a:cs typeface="Times New Roman" panose="02020603050405020304" pitchFamily="18" charset="0"/>
              </a:rPr>
              <a:t> </a:t>
            </a:r>
            <a:r>
              <a:rPr lang="hu-HU" altLang="hu-HU" sz="1600" dirty="0" err="1" smtClean="0">
                <a:latin typeface="Times New Roman" panose="02020603050405020304" pitchFamily="18" charset="0"/>
                <a:cs typeface="Times New Roman" panose="02020603050405020304" pitchFamily="18" charset="0"/>
              </a:rPr>
              <a:t>bigram</a:t>
            </a:r>
            <a:r>
              <a:rPr lang="en-US" altLang="hu-HU" sz="1600" dirty="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estimate</a:t>
            </a:r>
            <a:endParaRPr lang="hu-HU" altLang="hu-HU" sz="1600" dirty="0" smtClean="0">
              <a:latin typeface="Times New Roman" panose="02020603050405020304" pitchFamily="18" charset="0"/>
              <a:cs typeface="Times New Roman" panose="02020603050405020304" pitchFamily="18" charset="0"/>
            </a:endParaRPr>
          </a:p>
          <a:p>
            <a:pPr lvl="1" eaLnBrk="1" hangingPunct="1"/>
            <a:endParaRPr lang="hu-HU" altLang="hu-HU" sz="1600" dirty="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Is modified by adding one to the numerator, so it surely won’t be </a:t>
            </a:r>
            <a:r>
              <a:rPr lang="hu-HU" altLang="hu-HU" sz="1600" dirty="0" smtClean="0">
                <a:latin typeface="Times New Roman" panose="02020603050405020304" pitchFamily="18" charset="0"/>
                <a:cs typeface="Times New Roman" panose="02020603050405020304" pitchFamily="18" charset="0"/>
              </a:rPr>
              <a:t> 0:</a:t>
            </a:r>
          </a:p>
          <a:p>
            <a:pPr lvl="1" eaLnBrk="1" hangingPunct="1"/>
            <a:endParaRPr lang="hu-HU" altLang="hu-HU" sz="1600" dirty="0">
              <a:latin typeface="Times New Roman" panose="02020603050405020304" pitchFamily="18" charset="0"/>
              <a:cs typeface="Times New Roman" panose="02020603050405020304" pitchFamily="18" charset="0"/>
            </a:endParaRPr>
          </a:p>
          <a:p>
            <a:pPr lvl="1" eaLnBrk="1" hangingPunct="1"/>
            <a:endParaRPr lang="hu-HU" altLang="hu-HU" sz="1600" dirty="0" smtClean="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But we should also watch out to get a formally correct probability distribution, this is why the denominator is increased by V, which is the number of different words in the corpus</a:t>
            </a:r>
            <a:endParaRPr lang="hu-HU" altLang="hu-HU" sz="1600" dirty="0" smtClean="0">
              <a:latin typeface="Times New Roman" panose="02020603050405020304" pitchFamily="18" charset="0"/>
              <a:cs typeface="Times New Roman" panose="02020603050405020304" pitchFamily="18" charset="0"/>
            </a:endParaRPr>
          </a:p>
          <a:p>
            <a:pPr lvl="1" eaLnBrk="1" hangingPunct="1"/>
            <a:r>
              <a:rPr lang="en-US" altLang="hu-HU" sz="1600" dirty="0" smtClean="0">
                <a:latin typeface="Times New Roman" panose="02020603050405020304" pitchFamily="18" charset="0"/>
                <a:cs typeface="Times New Roman" panose="02020603050405020304" pitchFamily="18" charset="0"/>
              </a:rPr>
              <a:t>The</a:t>
            </a:r>
            <a:r>
              <a:rPr lang="hu-HU" altLang="hu-HU" sz="1600" dirty="0" smtClean="0">
                <a:latin typeface="Times New Roman" panose="02020603050405020304" pitchFamily="18" charset="0"/>
                <a:cs typeface="Times New Roman" panose="02020603050405020304" pitchFamily="18" charset="0"/>
              </a:rPr>
              <a:t> „add-</a:t>
            </a:r>
            <a:r>
              <a:rPr lang="hu-HU" altLang="hu-HU" sz="1600" dirty="0" err="1" smtClean="0">
                <a:latin typeface="Times New Roman" panose="02020603050405020304" pitchFamily="18" charset="0"/>
                <a:cs typeface="Times New Roman" panose="02020603050405020304" pitchFamily="18" charset="0"/>
              </a:rPr>
              <a:t>one</a:t>
            </a:r>
            <a:r>
              <a:rPr lang="hu-HU" altLang="hu-HU" sz="1600" dirty="0" smtClean="0">
                <a:latin typeface="Times New Roman" panose="02020603050405020304" pitchFamily="18" charset="0"/>
                <a:cs typeface="Times New Roman" panose="02020603050405020304" pitchFamily="18" charset="0"/>
              </a:rPr>
              <a:t>” </a:t>
            </a:r>
            <a:r>
              <a:rPr lang="en-US" altLang="hu-HU" sz="1600" dirty="0" smtClean="0">
                <a:latin typeface="Times New Roman" panose="02020603050405020304" pitchFamily="18" charset="0"/>
                <a:cs typeface="Times New Roman" panose="02020603050405020304" pitchFamily="18" charset="0"/>
              </a:rPr>
              <a:t>smoothing methods makes too large changes in the counters, so it does not work in practice; we will see more refined solutions in the following</a:t>
            </a:r>
            <a:endParaRPr lang="hu-HU" altLang="hu-HU" sz="1600" dirty="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Smoothing the</a:t>
            </a:r>
            <a:r>
              <a:rPr lang="hu-HU" altLang="hu-HU" sz="3600" dirty="0" smtClean="0">
                <a:solidFill>
                  <a:schemeClr val="tx1"/>
                </a:solidFill>
              </a:rPr>
              <a:t> n-</a:t>
            </a:r>
            <a:r>
              <a:rPr lang="hu-HU" altLang="hu-HU" sz="3600" dirty="0" err="1" smtClean="0">
                <a:solidFill>
                  <a:schemeClr val="tx1"/>
                </a:solidFill>
              </a:rPr>
              <a:t>gram</a:t>
            </a:r>
            <a:r>
              <a:rPr lang="hu-HU" altLang="hu-HU" sz="3600" dirty="0" smtClean="0">
                <a:solidFill>
                  <a:schemeClr val="tx1"/>
                </a:solidFill>
              </a:rPr>
              <a:t> </a:t>
            </a:r>
            <a:r>
              <a:rPr lang="en-US" altLang="hu-HU" sz="3600" dirty="0" smtClean="0">
                <a:solidFill>
                  <a:schemeClr val="tx1"/>
                </a:solidFill>
              </a:rPr>
              <a:t>estimates</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16" name="Objektum 15"/>
          <p:cNvGraphicFramePr>
            <a:graphicFrameLocks noChangeAspect="1"/>
          </p:cNvGraphicFramePr>
          <p:nvPr>
            <p:extLst>
              <p:ext uri="{D42A27DB-BD31-4B8C-83A1-F6EECF244321}">
                <p14:modId xmlns:p14="http://schemas.microsoft.com/office/powerpoint/2010/main" val="116616801"/>
              </p:ext>
            </p:extLst>
          </p:nvPr>
        </p:nvGraphicFramePr>
        <p:xfrm>
          <a:off x="4211960" y="3775889"/>
          <a:ext cx="1870075" cy="530225"/>
        </p:xfrm>
        <a:graphic>
          <a:graphicData uri="http://schemas.openxmlformats.org/presentationml/2006/ole">
            <mc:AlternateContent xmlns:mc="http://schemas.openxmlformats.org/markup-compatibility/2006">
              <mc:Choice xmlns:v="urn:schemas-microsoft-com:vml" Requires="v">
                <p:oleObj spid="_x0000_s3163" name="Equation" r:id="rId4" imgW="1511280" imgH="431640" progId="Equation.3">
                  <p:embed/>
                </p:oleObj>
              </mc:Choice>
              <mc:Fallback>
                <p:oleObj name="Equation" r:id="rId4" imgW="1511280" imgH="431640" progId="Equation.3">
                  <p:embed/>
                  <p:pic>
                    <p:nvPicPr>
                      <p:cNvPr id="11" name="Objektum 10"/>
                      <p:cNvPicPr>
                        <a:picLocks noChangeAspect="1" noChangeArrowheads="1"/>
                      </p:cNvPicPr>
                      <p:nvPr/>
                    </p:nvPicPr>
                    <p:blipFill>
                      <a:blip r:embed="rId5"/>
                      <a:srcRect/>
                      <a:stretch>
                        <a:fillRect/>
                      </a:stretch>
                    </p:blipFill>
                    <p:spPr bwMode="auto">
                      <a:xfrm>
                        <a:off x="4211960" y="3775889"/>
                        <a:ext cx="1870075" cy="530225"/>
                      </a:xfrm>
                      <a:prstGeom prst="rect">
                        <a:avLst/>
                      </a:prstGeom>
                      <a:noFill/>
                    </p:spPr>
                  </p:pic>
                </p:oleObj>
              </mc:Fallback>
            </mc:AlternateContent>
          </a:graphicData>
        </a:graphic>
      </p:graphicFrame>
      <p:graphicFrame>
        <p:nvGraphicFramePr>
          <p:cNvPr id="17" name="Objektum 16"/>
          <p:cNvGraphicFramePr>
            <a:graphicFrameLocks noChangeAspect="1"/>
          </p:cNvGraphicFramePr>
          <p:nvPr>
            <p:extLst>
              <p:ext uri="{D42A27DB-BD31-4B8C-83A1-F6EECF244321}">
                <p14:modId xmlns:p14="http://schemas.microsoft.com/office/powerpoint/2010/main" val="1294634301"/>
              </p:ext>
            </p:extLst>
          </p:nvPr>
        </p:nvGraphicFramePr>
        <p:xfrm>
          <a:off x="3471862" y="4586354"/>
          <a:ext cx="2085975" cy="530225"/>
        </p:xfrm>
        <a:graphic>
          <a:graphicData uri="http://schemas.openxmlformats.org/presentationml/2006/ole">
            <mc:AlternateContent xmlns:mc="http://schemas.openxmlformats.org/markup-compatibility/2006">
              <mc:Choice xmlns:v="urn:schemas-microsoft-com:vml" Requires="v">
                <p:oleObj spid="_x0000_s3164" name="Equation" r:id="rId6" imgW="1688760" imgH="431640" progId="Equation.3">
                  <p:embed/>
                </p:oleObj>
              </mc:Choice>
              <mc:Fallback>
                <p:oleObj name="Equation" r:id="rId6" imgW="1688760" imgH="431640" progId="Equation.3">
                  <p:embed/>
                  <p:pic>
                    <p:nvPicPr>
                      <p:cNvPr id="16" name="Objektum 15"/>
                      <p:cNvPicPr>
                        <a:picLocks noChangeAspect="1" noChangeArrowheads="1"/>
                      </p:cNvPicPr>
                      <p:nvPr/>
                    </p:nvPicPr>
                    <p:blipFill>
                      <a:blip r:embed="rId7"/>
                      <a:srcRect/>
                      <a:stretch>
                        <a:fillRect/>
                      </a:stretch>
                    </p:blipFill>
                    <p:spPr bwMode="auto">
                      <a:xfrm>
                        <a:off x="3471862" y="4586354"/>
                        <a:ext cx="2085975" cy="530225"/>
                      </a:xfrm>
                      <a:prstGeom prst="rect">
                        <a:avLst/>
                      </a:prstGeom>
                      <a:noFill/>
                    </p:spPr>
                  </p:pic>
                </p:oleObj>
              </mc:Fallback>
            </mc:AlternateContent>
          </a:graphicData>
        </a:graphic>
      </p:graphicFrame>
    </p:spTree>
    <p:extLst>
      <p:ext uri="{BB962C8B-B14F-4D97-AF65-F5344CB8AC3E}">
        <p14:creationId xmlns:p14="http://schemas.microsoft.com/office/powerpoint/2010/main" val="3022747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Let’s assume that we want to create a trigram estimate</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Besides the trigram, we </a:t>
            </a:r>
            <a:r>
              <a:rPr lang="en-US" altLang="hu-HU" sz="2000" dirty="0">
                <a:latin typeface="Times New Roman" panose="02020603050405020304" pitchFamily="18" charset="0"/>
                <a:cs typeface="Times New Roman" panose="02020603050405020304" pitchFamily="18" charset="0"/>
              </a:rPr>
              <a:t>a</a:t>
            </a:r>
            <a:r>
              <a:rPr lang="en-US" altLang="hu-HU" sz="2000" dirty="0" smtClean="0">
                <a:latin typeface="Times New Roman" panose="02020603050405020304" pitchFamily="18" charset="0"/>
                <a:cs typeface="Times New Roman" panose="02020603050405020304" pitchFamily="18" charset="0"/>
              </a:rPr>
              <a:t>lso create estimates for the lower order models, so we also estimate bigrams and unigrams</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The</a:t>
            </a:r>
            <a:r>
              <a:rPr lang="hu-HU" altLang="hu-HU" sz="2000" dirty="0" smtClean="0">
                <a:latin typeface="Times New Roman" panose="02020603050405020304" pitchFamily="18" charset="0"/>
                <a:cs typeface="Times New Roman" panose="02020603050405020304" pitchFamily="18" charset="0"/>
              </a:rPr>
              <a:t> back-</a:t>
            </a:r>
            <a:r>
              <a:rPr lang="hu-HU" altLang="hu-HU" sz="2000" dirty="0" err="1" smtClean="0">
                <a:latin typeface="Times New Roman" panose="02020603050405020304" pitchFamily="18" charset="0"/>
                <a:cs typeface="Times New Roman" panose="02020603050405020304" pitchFamily="18" charset="0"/>
              </a:rPr>
              <a:t>off</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combines these estimates according to the formula below</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
            </a:r>
            <a:br>
              <a:rPr lang="en-US" altLang="hu-HU" sz="2000" dirty="0" smtClean="0">
                <a:latin typeface="Times New Roman" panose="02020603050405020304" pitchFamily="18" charset="0"/>
                <a:cs typeface="Times New Roman" panose="02020603050405020304" pitchFamily="18" charset="0"/>
              </a:rPr>
            </a:br>
            <a:r>
              <a:rPr lang="hu-HU" altLang="hu-HU" sz="2000" dirty="0" smtClean="0">
                <a:latin typeface="Times New Roman" panose="02020603050405020304" pitchFamily="18" charset="0"/>
                <a:cs typeface="Times New Roman" panose="02020603050405020304" pitchFamily="18" charset="0"/>
              </a:rPr>
              <a:t>(N </a:t>
            </a:r>
            <a:r>
              <a:rPr lang="en-US" altLang="hu-HU" sz="2000" dirty="0" smtClean="0">
                <a:latin typeface="Times New Roman" panose="02020603050405020304" pitchFamily="18" charset="0"/>
                <a:cs typeface="Times New Roman" panose="02020603050405020304" pitchFamily="18" charset="0"/>
              </a:rPr>
              <a:t>is the </a:t>
            </a:r>
            <a:r>
              <a:rPr lang="en-US" altLang="hu-HU" sz="2000" dirty="0" err="1" smtClean="0">
                <a:latin typeface="Times New Roman" panose="02020603050405020304" pitchFamily="18" charset="0"/>
                <a:cs typeface="Times New Roman" panose="02020603050405020304" pitchFamily="18" charset="0"/>
              </a:rPr>
              <a:t>numbe</a:t>
            </a:r>
            <a:r>
              <a:rPr lang="en-US" altLang="hu-HU" sz="2000" dirty="0" smtClean="0">
                <a:latin typeface="Times New Roman" panose="02020603050405020304" pitchFamily="18" charset="0"/>
                <a:cs typeface="Times New Roman" panose="02020603050405020304" pitchFamily="18" charset="0"/>
              </a:rPr>
              <a:t> of words in the corpus</a:t>
            </a:r>
            <a:r>
              <a:rPr lang="hu-HU" altLang="hu-HU" sz="2000" dirty="0" smtClean="0">
                <a:latin typeface="Times New Roman" panose="02020603050405020304" pitchFamily="18" charset="0"/>
                <a:cs typeface="Times New Roman" panose="02020603050405020304" pitchFamily="18" charset="0"/>
              </a:rPr>
              <a:t>, </a:t>
            </a:r>
            <a:r>
              <a:rPr lang="el-GR" altLang="hu-HU" sz="2000" dirty="0" smtClean="0">
                <a:latin typeface="Times New Roman" panose="02020603050405020304" pitchFamily="18" charset="0"/>
                <a:cs typeface="Times New Roman" panose="02020603050405020304" pitchFamily="18" charset="0"/>
              </a:rPr>
              <a:t>ε</a:t>
            </a:r>
            <a:r>
              <a:rPr lang="en-US" altLang="hu-HU" sz="2000" dirty="0" smtClean="0">
                <a:latin typeface="Times New Roman" panose="02020603050405020304" pitchFamily="18" charset="0"/>
                <a:cs typeface="Times New Roman" panose="02020603050405020304" pitchFamily="18" charset="0"/>
              </a:rPr>
              <a:t> is small constant like</a:t>
            </a:r>
            <a:r>
              <a:rPr lang="hu-HU" altLang="hu-HU" sz="2000" dirty="0" smtClean="0">
                <a:latin typeface="Times New Roman" panose="02020603050405020304" pitchFamily="18" charset="0"/>
                <a:cs typeface="Times New Roman" panose="02020603050405020304" pitchFamily="18" charset="0"/>
              </a:rPr>
              <a:t> 1/N):</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Interpretation: we use the trigram estimate when it is reliable. If it is not reliable, we step back to the bigram estimate</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If it is also unreliable, we step back to the </a:t>
            </a:r>
            <a:r>
              <a:rPr lang="en-US" altLang="hu-HU" sz="2000" dirty="0" err="1" smtClean="0">
                <a:latin typeface="Times New Roman" panose="02020603050405020304" pitchFamily="18" charset="0"/>
                <a:cs typeface="Times New Roman" panose="02020603050405020304" pitchFamily="18" charset="0"/>
              </a:rPr>
              <a:t>unigra</a:t>
            </a:r>
            <a:r>
              <a:rPr lang="hu-HU" altLang="hu-HU" sz="2000" dirty="0" smtClean="0">
                <a:latin typeface="Times New Roman" panose="02020603050405020304" pitchFamily="18" charset="0"/>
                <a:cs typeface="Times New Roman" panose="02020603050405020304" pitchFamily="18" charset="0"/>
              </a:rPr>
              <a:t>m </a:t>
            </a:r>
            <a:r>
              <a:rPr lang="hu-HU" altLang="hu-HU" sz="2000" dirty="0" err="1" smtClean="0">
                <a:latin typeface="Times New Roman" panose="02020603050405020304" pitchFamily="18" charset="0"/>
                <a:cs typeface="Times New Roman" panose="02020603050405020304" pitchFamily="18" charset="0"/>
              </a:rPr>
              <a:t>estimate</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Worst case, we use a small constant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Reliable</a:t>
            </a:r>
            <a:r>
              <a:rPr lang="hu-HU" altLang="hu-HU" sz="1800" dirty="0" smtClean="0">
                <a:latin typeface="Times New Roman" panose="02020603050405020304" pitchFamily="18" charset="0"/>
                <a:cs typeface="Times New Roman" panose="02020603050405020304" pitchFamily="18" charset="0"/>
              </a:rPr>
              <a:t> = </a:t>
            </a:r>
            <a:r>
              <a:rPr lang="en-US" altLang="hu-HU" sz="1800" dirty="0" smtClean="0">
                <a:latin typeface="Times New Roman" panose="02020603050405020304" pitchFamily="18" charset="0"/>
                <a:cs typeface="Times New Roman" panose="02020603050405020304" pitchFamily="18" charset="0"/>
              </a:rPr>
              <a:t>the numerator occurred at least</a:t>
            </a:r>
            <a:r>
              <a:rPr lang="hu-HU" altLang="hu-HU" sz="1800" dirty="0" smtClean="0">
                <a:latin typeface="Times New Roman" panose="02020603050405020304" pitchFamily="18" charset="0"/>
                <a:cs typeface="Times New Roman" panose="02020603050405020304" pitchFamily="18" charset="0"/>
              </a:rPr>
              <a:t> </a:t>
            </a:r>
            <a:r>
              <a:rPr lang="hu-HU" altLang="hu-HU" sz="1800" i="1" dirty="0" smtClean="0">
                <a:latin typeface="Times New Roman" panose="02020603050405020304" pitchFamily="18" charset="0"/>
                <a:cs typeface="Times New Roman" panose="02020603050405020304" pitchFamily="18" charset="0"/>
              </a:rPr>
              <a:t>k</a:t>
            </a:r>
            <a:r>
              <a:rPr lang="en-US" altLang="hu-HU" sz="1800" dirty="0" smtClean="0">
                <a:latin typeface="Times New Roman" panose="02020603050405020304" pitchFamily="18" charset="0"/>
                <a:cs typeface="Times New Roman" panose="02020603050405020304" pitchFamily="18" charset="0"/>
              </a:rPr>
              <a:t> times</a:t>
            </a:r>
            <a:r>
              <a:rPr lang="hu-HU" altLang="hu-HU" sz="1800" dirty="0" smtClean="0">
                <a:latin typeface="Times New Roman" panose="02020603050405020304" pitchFamily="18" charset="0"/>
                <a:cs typeface="Times New Roman" panose="02020603050405020304" pitchFamily="18" charset="0"/>
              </a:rPr>
              <a:t> (</a:t>
            </a:r>
            <a:r>
              <a:rPr lang="hu-HU" altLang="hu-HU" sz="1800" i="1" dirty="0" smtClean="0">
                <a:latin typeface="Times New Roman" panose="02020603050405020304" pitchFamily="18" charset="0"/>
                <a:cs typeface="Times New Roman" panose="02020603050405020304" pitchFamily="18" charset="0"/>
              </a:rPr>
              <a:t>k</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is typically small</a:t>
            </a:r>
            <a:r>
              <a:rPr lang="hu-HU" altLang="hu-HU" sz="1800" dirty="0" smtClean="0">
                <a:latin typeface="Times New Roman" panose="02020603050405020304" pitchFamily="18" charset="0"/>
                <a:cs typeface="Times New Roman" panose="02020603050405020304" pitchFamily="18" charset="0"/>
              </a:rPr>
              <a:t>, </a:t>
            </a:r>
            <a:r>
              <a:rPr lang="en-US" altLang="hu-HU" sz="1800" dirty="0" err="1" smtClean="0">
                <a:latin typeface="Times New Roman" panose="02020603050405020304" pitchFamily="18" charset="0"/>
                <a:cs typeface="Times New Roman" panose="02020603050405020304" pitchFamily="18" charset="0"/>
              </a:rPr>
              <a:t>eg</a:t>
            </a:r>
            <a:r>
              <a:rPr lang="hu-HU" altLang="hu-HU" sz="1800" dirty="0" smtClean="0">
                <a:latin typeface="Times New Roman" panose="02020603050405020304" pitchFamily="18" charset="0"/>
                <a:cs typeface="Times New Roman" panose="02020603050405020304" pitchFamily="18" charset="0"/>
              </a:rPr>
              <a:t>. 1-2)</a:t>
            </a:r>
            <a:endParaRPr lang="hu-HU" altLang="hu-HU" sz="1800" dirty="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B</a:t>
            </a:r>
            <a:r>
              <a:rPr lang="hu-HU" altLang="hu-HU" sz="3600" dirty="0" err="1" smtClean="0">
                <a:solidFill>
                  <a:schemeClr val="tx1"/>
                </a:solidFill>
              </a:rPr>
              <a:t>ack-off</a:t>
            </a:r>
            <a:r>
              <a:rPr lang="hu-HU" altLang="hu-HU" sz="3600" dirty="0" smtClean="0">
                <a:solidFill>
                  <a:schemeClr val="tx1"/>
                </a:solidFill>
              </a:rPr>
              <a:t> </a:t>
            </a:r>
            <a:r>
              <a:rPr lang="hu-HU" altLang="hu-HU" sz="3600" dirty="0" err="1" smtClean="0">
                <a:solidFill>
                  <a:schemeClr val="tx1"/>
                </a:solidFill>
              </a:rPr>
              <a:t>model</a:t>
            </a:r>
            <a:r>
              <a:rPr lang="en-US" altLang="hu-HU" sz="3600" dirty="0" smtClean="0">
                <a:solidFill>
                  <a:schemeClr val="tx1"/>
                </a:solidFill>
              </a:rPr>
              <a:t>s</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graphicFrame>
        <p:nvGraphicFramePr>
          <p:cNvPr id="7" name="Objektum 6"/>
          <p:cNvGraphicFramePr>
            <a:graphicFrameLocks noChangeAspect="1"/>
          </p:cNvGraphicFramePr>
          <p:nvPr>
            <p:extLst>
              <p:ext uri="{D42A27DB-BD31-4B8C-83A1-F6EECF244321}">
                <p14:modId xmlns:p14="http://schemas.microsoft.com/office/powerpoint/2010/main" val="4153156938"/>
              </p:ext>
            </p:extLst>
          </p:nvPr>
        </p:nvGraphicFramePr>
        <p:xfrm>
          <a:off x="1789113" y="3305175"/>
          <a:ext cx="5040312" cy="1860550"/>
        </p:xfrm>
        <a:graphic>
          <a:graphicData uri="http://schemas.openxmlformats.org/presentationml/2006/ole">
            <mc:AlternateContent xmlns:mc="http://schemas.openxmlformats.org/markup-compatibility/2006">
              <mc:Choice xmlns:v="urn:schemas-microsoft-com:vml" Requires="v">
                <p:oleObj spid="_x0000_s4157" name="Equation" r:id="rId4" imgW="3771720" imgH="1396800" progId="Equation.3">
                  <p:embed/>
                </p:oleObj>
              </mc:Choice>
              <mc:Fallback>
                <p:oleObj name="Equation" r:id="rId4" imgW="3771720" imgH="1396800" progId="Equation.3">
                  <p:embed/>
                  <p:pic>
                    <p:nvPicPr>
                      <p:cNvPr id="0" name="Object 4"/>
                      <p:cNvPicPr>
                        <a:picLocks noChangeAspect="1" noChangeArrowheads="1"/>
                      </p:cNvPicPr>
                      <p:nvPr/>
                    </p:nvPicPr>
                    <p:blipFill>
                      <a:blip r:embed="rId5"/>
                      <a:srcRect/>
                      <a:stretch>
                        <a:fillRect/>
                      </a:stretch>
                    </p:blipFill>
                    <p:spPr bwMode="auto">
                      <a:xfrm>
                        <a:off x="1789113" y="3305175"/>
                        <a:ext cx="5040312" cy="1860550"/>
                      </a:xfrm>
                      <a:prstGeom prst="rect">
                        <a:avLst/>
                      </a:prstGeom>
                      <a:noFill/>
                    </p:spPr>
                  </p:pic>
                </p:oleObj>
              </mc:Fallback>
            </mc:AlternateContent>
          </a:graphicData>
        </a:graphic>
      </p:graphicFrame>
    </p:spTree>
    <p:extLst>
      <p:ext uri="{BB962C8B-B14F-4D97-AF65-F5344CB8AC3E}">
        <p14:creationId xmlns:p14="http://schemas.microsoft.com/office/powerpoint/2010/main" val="2131262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This approach combines the</a:t>
            </a:r>
            <a:r>
              <a:rPr lang="hu-HU" altLang="hu-HU" sz="2000" dirty="0" smtClean="0">
                <a:latin typeface="Times New Roman" panose="02020603050405020304" pitchFamily="18" charset="0"/>
                <a:cs typeface="Times New Roman" panose="02020603050405020304" pitchFamily="18" charset="0"/>
              </a:rPr>
              <a:t> </a:t>
            </a:r>
            <a:r>
              <a:rPr lang="hu-HU" altLang="hu-HU" sz="2000" dirty="0" err="1" smtClean="0">
                <a:latin typeface="Times New Roman" panose="02020603050405020304" pitchFamily="18" charset="0"/>
                <a:cs typeface="Times New Roman" panose="02020603050405020304" pitchFamily="18" charset="0"/>
              </a:rPr>
              <a:t>trigram</a:t>
            </a:r>
            <a:r>
              <a:rPr lang="hu-HU" altLang="hu-HU" sz="2000" dirty="0" smtClean="0">
                <a:latin typeface="Times New Roman" panose="02020603050405020304" pitchFamily="18" charset="0"/>
                <a:cs typeface="Times New Roman" panose="02020603050405020304" pitchFamily="18" charset="0"/>
              </a:rPr>
              <a:t>, </a:t>
            </a:r>
            <a:r>
              <a:rPr lang="hu-HU" altLang="hu-HU" sz="2000" dirty="0" err="1" smtClean="0">
                <a:latin typeface="Times New Roman" panose="02020603050405020304" pitchFamily="18" charset="0"/>
                <a:cs typeface="Times New Roman" panose="02020603050405020304" pitchFamily="18" charset="0"/>
              </a:rPr>
              <a:t>bigram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and</a:t>
            </a:r>
            <a:r>
              <a:rPr lang="hu-HU" altLang="hu-HU" sz="2000" dirty="0" smtClean="0">
                <a:latin typeface="Times New Roman" panose="02020603050405020304" pitchFamily="18" charset="0"/>
                <a:cs typeface="Times New Roman" panose="02020603050405020304" pitchFamily="18" charset="0"/>
              </a:rPr>
              <a:t> </a:t>
            </a:r>
            <a:r>
              <a:rPr lang="hu-HU" altLang="hu-HU" sz="2000" dirty="0" err="1" smtClean="0">
                <a:latin typeface="Times New Roman" panose="02020603050405020304" pitchFamily="18" charset="0"/>
                <a:cs typeface="Times New Roman" panose="02020603050405020304" pitchFamily="18" charset="0"/>
              </a:rPr>
              <a:t>unigram</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estimates via linear interpolation:</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Remark</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let’s consider the</a:t>
            </a:r>
            <a:r>
              <a:rPr lang="hu-HU" altLang="hu-HU" sz="1800" dirty="0" smtClean="0">
                <a:latin typeface="Times New Roman" panose="02020603050405020304" pitchFamily="18" charset="0"/>
                <a:cs typeface="Times New Roman" panose="02020603050405020304" pitchFamily="18" charset="0"/>
              </a:rPr>
              <a:t> 0/0 </a:t>
            </a:r>
            <a:r>
              <a:rPr lang="en-US" altLang="hu-HU" sz="1800" dirty="0" smtClean="0">
                <a:latin typeface="Times New Roman" panose="02020603050405020304" pitchFamily="18" charset="0"/>
                <a:cs typeface="Times New Roman" panose="02020603050405020304" pitchFamily="18" charset="0"/>
              </a:rPr>
              <a:t>estimates to be</a:t>
            </a:r>
            <a:r>
              <a:rPr lang="hu-HU" altLang="hu-HU" sz="1800" dirty="0" smtClean="0">
                <a:latin typeface="Times New Roman" panose="02020603050405020304" pitchFamily="18" charset="0"/>
                <a:cs typeface="Times New Roman" panose="02020603050405020304" pitchFamily="18" charset="0"/>
              </a:rPr>
              <a:t> 0</a:t>
            </a:r>
            <a:endParaRPr lang="hu-HU" altLang="hu-HU" sz="1800" dirty="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Simplest version</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the</a:t>
            </a:r>
            <a:r>
              <a:rPr lang="hu-HU" altLang="hu-HU" sz="2000" dirty="0" smtClean="0">
                <a:latin typeface="Times New Roman" panose="02020603050405020304" pitchFamily="18" charset="0"/>
                <a:cs typeface="Times New Roman" panose="02020603050405020304" pitchFamily="18" charset="0"/>
              </a:rPr>
              <a:t> </a:t>
            </a:r>
            <a:r>
              <a:rPr lang="el-GR" altLang="hu-HU" sz="2000" dirty="0" smtClean="0">
                <a:latin typeface="Times New Roman" panose="02020603050405020304" pitchFamily="18" charset="0"/>
                <a:cs typeface="Times New Roman" panose="02020603050405020304" pitchFamily="18" charset="0"/>
              </a:rPr>
              <a:t>λ</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combination weights are fixed</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We can set the </a:t>
            </a:r>
            <a:r>
              <a:rPr lang="el-GR" altLang="hu-HU" sz="1800" dirty="0" smtClean="0">
                <a:latin typeface="Times New Roman" panose="02020603050405020304" pitchFamily="18" charset="0"/>
                <a:cs typeface="Times New Roman" panose="02020603050405020304" pitchFamily="18" charset="0"/>
              </a:rPr>
              <a:t>λ </a:t>
            </a:r>
            <a:r>
              <a:rPr lang="en-US" altLang="hu-HU" sz="1800" dirty="0" smtClean="0">
                <a:latin typeface="Times New Roman" panose="02020603050405020304" pitchFamily="18" charset="0"/>
                <a:cs typeface="Times New Roman" panose="02020603050405020304" pitchFamily="18" charset="0"/>
              </a:rPr>
              <a:t>values by estimating the average reliability of the</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a:latin typeface="Times New Roman" panose="02020603050405020304" pitchFamily="18" charset="0"/>
                <a:cs typeface="Times New Roman" panose="02020603050405020304" pitchFamily="18" charset="0"/>
              </a:rPr>
              <a:t>trigram</a:t>
            </a:r>
            <a:r>
              <a:rPr lang="hu-HU" altLang="hu-HU" sz="1800" dirty="0">
                <a:latin typeface="Times New Roman" panose="02020603050405020304" pitchFamily="18" charset="0"/>
                <a:cs typeface="Times New Roman" panose="02020603050405020304" pitchFamily="18" charset="0"/>
              </a:rPr>
              <a:t>, </a:t>
            </a:r>
            <a:r>
              <a:rPr lang="hu-HU" altLang="hu-HU" sz="1800" dirty="0" err="1">
                <a:latin typeface="Times New Roman" panose="02020603050405020304" pitchFamily="18" charset="0"/>
                <a:cs typeface="Times New Roman" panose="02020603050405020304" pitchFamily="18" charset="0"/>
              </a:rPr>
              <a:t>bigram</a:t>
            </a:r>
            <a:r>
              <a:rPr lang="hu-HU" altLang="hu-HU" sz="1800" dirty="0">
                <a:latin typeface="Times New Roman" panose="02020603050405020304" pitchFamily="18" charset="0"/>
                <a:cs typeface="Times New Roman" panose="02020603050405020304" pitchFamily="18" charset="0"/>
              </a:rPr>
              <a:t>, etc. </a:t>
            </a:r>
            <a:r>
              <a:rPr lang="en-US" altLang="hu-HU" sz="1800" dirty="0" smtClean="0">
                <a:latin typeface="Times New Roman" panose="02020603050405020304" pitchFamily="18" charset="0"/>
                <a:cs typeface="Times New Roman" panose="02020603050405020304" pitchFamily="18" charset="0"/>
              </a:rPr>
              <a:t>estimates</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We can tune their values by</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evaluating the model on a validation corpus</a:t>
            </a:r>
            <a:r>
              <a:rPr lang="hu-HU" altLang="hu-HU" sz="1800" dirty="0" smtClean="0">
                <a:latin typeface="Times New Roman" panose="02020603050405020304" pitchFamily="18" charset="0"/>
                <a:cs typeface="Times New Roman" panose="02020603050405020304" pitchFamily="18" charset="0"/>
              </a:rPr>
              <a:t/>
            </a:r>
            <a:br>
              <a:rPr lang="hu-HU" altLang="hu-HU" sz="1800" dirty="0" smtClean="0">
                <a:latin typeface="Times New Roman" panose="02020603050405020304" pitchFamily="18" charset="0"/>
                <a:cs typeface="Times New Roman" panose="02020603050405020304" pitchFamily="18" charset="0"/>
              </a:rPr>
            </a:br>
            <a:r>
              <a:rPr lang="hu-HU" altLang="hu-HU" sz="1800" dirty="0" smtClean="0">
                <a:latin typeface="Times New Roman" panose="02020603050405020304" pitchFamily="18" charset="0"/>
                <a:cs typeface="Times New Roman" panose="02020603050405020304" pitchFamily="18" charset="0"/>
              </a:rPr>
              <a:t>(</a:t>
            </a:r>
            <a:r>
              <a:rPr lang="en-US" altLang="hu-HU" sz="1800" dirty="0" smtClean="0">
                <a:latin typeface="Times New Roman" panose="02020603050405020304" pitchFamily="18" charset="0"/>
                <a:cs typeface="Times New Roman" panose="02020603050405020304" pitchFamily="18" charset="0"/>
              </a:rPr>
              <a:t>we will talk about the evaluation of a model in the second part of the lecture</a:t>
            </a:r>
            <a:r>
              <a:rPr lang="hu-HU" altLang="hu-HU" sz="1800" dirty="0" smtClean="0">
                <a:latin typeface="Times New Roman" panose="02020603050405020304" pitchFamily="18" charset="0"/>
                <a:cs typeface="Times New Roman" panose="02020603050405020304" pitchFamily="18" charset="0"/>
              </a:rPr>
              <a:t>)</a:t>
            </a:r>
          </a:p>
          <a:p>
            <a:pPr eaLnBrk="1" hangingPunct="1"/>
            <a:r>
              <a:rPr lang="en-US" altLang="hu-HU" sz="2000" dirty="0" smtClean="0">
                <a:latin typeface="Times New Roman" panose="02020603050405020304" pitchFamily="18" charset="0"/>
                <a:cs typeface="Times New Roman" panose="02020603050405020304" pitchFamily="18" charset="0"/>
              </a:rPr>
              <a:t>Sophisticated version</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the</a:t>
            </a:r>
            <a:r>
              <a:rPr lang="hu-HU" altLang="hu-HU" sz="2000" dirty="0" smtClean="0">
                <a:latin typeface="Times New Roman" panose="02020603050405020304" pitchFamily="18" charset="0"/>
                <a:cs typeface="Times New Roman" panose="02020603050405020304" pitchFamily="18" charset="0"/>
              </a:rPr>
              <a:t> </a:t>
            </a:r>
            <a:r>
              <a:rPr lang="el-GR" altLang="hu-HU" sz="2000" dirty="0" smtClean="0">
                <a:latin typeface="Times New Roman" panose="02020603050405020304" pitchFamily="18" charset="0"/>
                <a:cs typeface="Times New Roman" panose="02020603050405020304" pitchFamily="18" charset="0"/>
              </a:rPr>
              <a:t>λ</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weights are not constant</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but change as </a:t>
            </a:r>
            <a:br>
              <a:rPr lang="en-US" altLang="hu-HU" sz="2000" dirty="0" smtClean="0">
                <a:latin typeface="Times New Roman" panose="02020603050405020304" pitchFamily="18" charset="0"/>
                <a:cs typeface="Times New Roman" panose="02020603050405020304" pitchFamily="18" charset="0"/>
              </a:rPr>
            </a:br>
            <a:r>
              <a:rPr lang="en-US" altLang="hu-HU" sz="2000" dirty="0" smtClean="0">
                <a:latin typeface="Times New Roman" panose="02020603050405020304" pitchFamily="18" charset="0"/>
                <a:cs typeface="Times New Roman" panose="02020603050405020304" pitchFamily="18" charset="0"/>
              </a:rPr>
              <a:t>a function of the previous words </a:t>
            </a:r>
            <a:r>
              <a:rPr lang="hu-HU" altLang="hu-HU" sz="2000" dirty="0" smtClean="0">
                <a:latin typeface="Times New Roman" panose="02020603050405020304" pitchFamily="18" charset="0"/>
                <a:cs typeface="Times New Roman" panose="02020603050405020304" pitchFamily="18" charset="0"/>
              </a:rPr>
              <a:t>(</a:t>
            </a:r>
            <a:r>
              <a:rPr lang="en-US" altLang="hu-HU" sz="2000" dirty="0" smtClean="0">
                <a:latin typeface="Times New Roman" panose="02020603050405020304" pitchFamily="18" charset="0"/>
                <a:cs typeface="Times New Roman" panose="02020603050405020304" pitchFamily="18" charset="0"/>
              </a:rPr>
              <a:t>also called the</a:t>
            </a:r>
            <a:r>
              <a:rPr lang="hu-HU" altLang="hu-HU" sz="2000" dirty="0" smtClean="0">
                <a:latin typeface="Times New Roman" panose="02020603050405020304" pitchFamily="18" charset="0"/>
                <a:cs typeface="Times New Roman" panose="02020603050405020304" pitchFamily="18" charset="0"/>
              </a:rPr>
              <a:t> </a:t>
            </a:r>
            <a:r>
              <a:rPr lang="hu-HU" altLang="hu-HU" sz="2000" dirty="0">
                <a:latin typeface="Times New Roman" panose="02020603050405020304" pitchFamily="18" charset="0"/>
                <a:cs typeface="Times New Roman" panose="02020603050405020304" pitchFamily="18" charset="0"/>
              </a:rPr>
              <a:t>"</a:t>
            </a:r>
            <a:r>
              <a:rPr lang="hu-HU" altLang="hu-HU" sz="2000" dirty="0" err="1">
                <a:latin typeface="Times New Roman" panose="02020603050405020304" pitchFamily="18" charset="0"/>
                <a:cs typeface="Times New Roman" panose="02020603050405020304" pitchFamily="18" charset="0"/>
              </a:rPr>
              <a:t>history</a:t>
            </a:r>
            <a:r>
              <a:rPr lang="hu-HU" altLang="hu-HU" sz="2000" dirty="0" smtClean="0">
                <a:latin typeface="Times New Roman" panose="02020603050405020304" pitchFamily="18" charset="0"/>
                <a:cs typeface="Times New Roman" panose="02020603050405020304" pitchFamily="18" charset="0"/>
              </a:rPr>
              <a:t>")</a:t>
            </a:r>
            <a:endParaRPr lang="hu-HU" altLang="hu-HU" sz="2000" dirty="0">
              <a:latin typeface="Times New Roman" panose="02020603050405020304" pitchFamily="18" charset="0"/>
              <a:cs typeface="Times New Roman" panose="02020603050405020304" pitchFamily="18" charset="0"/>
            </a:endParaRPr>
          </a:p>
          <a:p>
            <a:pPr lvl="1" eaLnBrk="1" hangingPunct="1"/>
            <a:r>
              <a:rPr lang="en-US" altLang="hu-HU" sz="1800" dirty="0" err="1" smtClean="0">
                <a:latin typeface="Times New Roman" panose="02020603050405020304" pitchFamily="18" charset="0"/>
                <a:cs typeface="Times New Roman" panose="02020603050405020304" pitchFamily="18" charset="0"/>
              </a:rPr>
              <a:t>Eg</a:t>
            </a:r>
            <a:r>
              <a:rPr lang="en-US" altLang="hu-HU" sz="1800" dirty="0">
                <a:latin typeface="Times New Roman" panose="02020603050405020304" pitchFamily="18" charset="0"/>
                <a:cs typeface="Times New Roman" panose="02020603050405020304" pitchFamily="18" charset="0"/>
              </a:rPr>
              <a:t>.</a:t>
            </a:r>
            <a:r>
              <a:rPr lang="en-US" altLang="hu-HU" sz="1800" dirty="0" smtClean="0">
                <a:latin typeface="Times New Roman" panose="02020603050405020304" pitchFamily="18" charset="0"/>
                <a:cs typeface="Times New Roman" panose="02020603050405020304" pitchFamily="18" charset="0"/>
              </a:rPr>
              <a:t> instead of</a:t>
            </a:r>
            <a:r>
              <a:rPr lang="hu-HU" altLang="hu-HU" sz="1800" dirty="0" smtClean="0">
                <a:latin typeface="Times New Roman" panose="02020603050405020304" pitchFamily="18" charset="0"/>
                <a:cs typeface="Times New Roman" panose="02020603050405020304" pitchFamily="18" charset="0"/>
              </a:rPr>
              <a:t> </a:t>
            </a:r>
            <a:r>
              <a:rPr lang="el-GR" altLang="hu-HU" sz="1800" dirty="0" smtClean="0">
                <a:latin typeface="Times New Roman" panose="02020603050405020304" pitchFamily="18" charset="0"/>
                <a:cs typeface="Times New Roman" panose="02020603050405020304" pitchFamily="18" charset="0"/>
              </a:rPr>
              <a:t>λ</a:t>
            </a:r>
            <a:r>
              <a:rPr lang="hu-HU" altLang="hu-HU" sz="1800" baseline="-25000" dirty="0" smtClean="0">
                <a:latin typeface="Times New Roman" panose="02020603050405020304" pitchFamily="18" charset="0"/>
                <a:cs typeface="Times New Roman" panose="02020603050405020304" pitchFamily="18" charset="0"/>
              </a:rPr>
              <a:t>3</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we will have</a:t>
            </a:r>
            <a:r>
              <a:rPr lang="hu-HU" altLang="hu-HU" sz="1800" dirty="0" smtClean="0">
                <a:latin typeface="Times New Roman" panose="02020603050405020304" pitchFamily="18" charset="0"/>
                <a:cs typeface="Times New Roman" panose="02020603050405020304" pitchFamily="18" charset="0"/>
              </a:rPr>
              <a:t> </a:t>
            </a:r>
            <a:r>
              <a:rPr lang="el-GR" altLang="hu-HU" sz="1800" dirty="0" smtClean="0">
                <a:latin typeface="Times New Roman" panose="02020603050405020304" pitchFamily="18" charset="0"/>
                <a:cs typeface="Times New Roman" panose="02020603050405020304" pitchFamily="18" charset="0"/>
              </a:rPr>
              <a:t>λ</a:t>
            </a:r>
            <a:r>
              <a:rPr lang="hu-HU" altLang="hu-HU" sz="1800" baseline="-25000" dirty="0">
                <a:latin typeface="Times New Roman" panose="02020603050405020304" pitchFamily="18" charset="0"/>
                <a:cs typeface="Times New Roman" panose="02020603050405020304" pitchFamily="18" charset="0"/>
              </a:rPr>
              <a:t> </a:t>
            </a:r>
            <a:r>
              <a:rPr lang="hu-HU" altLang="hu-HU" sz="1800" baseline="-25000" dirty="0" smtClean="0">
                <a:latin typeface="Times New Roman" panose="02020603050405020304" pitchFamily="18" charset="0"/>
                <a:cs typeface="Times New Roman" panose="02020603050405020304" pitchFamily="18" charset="0"/>
              </a:rPr>
              <a:t>3</a:t>
            </a:r>
            <a:r>
              <a:rPr lang="hu-HU" altLang="hu-HU" sz="1800" dirty="0" smtClean="0">
                <a:latin typeface="Times New Roman" panose="02020603050405020304" pitchFamily="18" charset="0"/>
                <a:cs typeface="Times New Roman" panose="02020603050405020304" pitchFamily="18" charset="0"/>
              </a:rPr>
              <a:t>(w</a:t>
            </a:r>
            <a:r>
              <a:rPr lang="hu-HU" altLang="hu-HU" sz="1800" baseline="-25000" dirty="0" smtClean="0">
                <a:latin typeface="Times New Roman" panose="02020603050405020304" pitchFamily="18" charset="0"/>
                <a:cs typeface="Times New Roman" panose="02020603050405020304" pitchFamily="18" charset="0"/>
              </a:rPr>
              <a:t>n-2</a:t>
            </a:r>
            <a:r>
              <a:rPr lang="hu-HU" altLang="hu-HU" sz="1800" dirty="0" smtClean="0">
                <a:latin typeface="Times New Roman" panose="02020603050405020304" pitchFamily="18" charset="0"/>
                <a:cs typeface="Times New Roman" panose="02020603050405020304" pitchFamily="18" charset="0"/>
              </a:rPr>
              <a:t>,w</a:t>
            </a:r>
            <a:r>
              <a:rPr lang="hu-HU" altLang="hu-HU" sz="1800" baseline="-25000" dirty="0" smtClean="0">
                <a:latin typeface="Times New Roman" panose="02020603050405020304" pitchFamily="18" charset="0"/>
                <a:cs typeface="Times New Roman" panose="02020603050405020304" pitchFamily="18" charset="0"/>
              </a:rPr>
              <a:t>n-1</a:t>
            </a:r>
            <a:r>
              <a:rPr lang="hu-HU" altLang="hu-HU" sz="1800" dirty="0" smtClean="0">
                <a:latin typeface="Times New Roman" panose="02020603050405020304" pitchFamily="18" charset="0"/>
                <a:cs typeface="Times New Roman" panose="02020603050405020304" pitchFamily="18" charset="0"/>
              </a:rPr>
              <a:t>)</a:t>
            </a:r>
          </a:p>
          <a:p>
            <a:pPr lvl="1" eaLnBrk="1" hangingPunct="1"/>
            <a:r>
              <a:rPr lang="en-US" altLang="hu-HU" sz="1800" dirty="0" smtClean="0">
                <a:latin typeface="Times New Roman" panose="02020603050405020304" pitchFamily="18" charset="0"/>
                <a:cs typeface="Times New Roman" panose="02020603050405020304" pitchFamily="18" charset="0"/>
              </a:rPr>
              <a:t>This is the so-called generalized linear interpolation model</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Linear interpolation</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11" name="Objektum 10"/>
          <p:cNvGraphicFramePr>
            <a:graphicFrameLocks noChangeAspect="1"/>
          </p:cNvGraphicFramePr>
          <p:nvPr>
            <p:extLst>
              <p:ext uri="{D42A27DB-BD31-4B8C-83A1-F6EECF244321}">
                <p14:modId xmlns:p14="http://schemas.microsoft.com/office/powerpoint/2010/main" val="2754348371"/>
              </p:ext>
            </p:extLst>
          </p:nvPr>
        </p:nvGraphicFramePr>
        <p:xfrm>
          <a:off x="1762469" y="2148341"/>
          <a:ext cx="5910263" cy="519112"/>
        </p:xfrm>
        <a:graphic>
          <a:graphicData uri="http://schemas.openxmlformats.org/presentationml/2006/ole">
            <mc:AlternateContent xmlns:mc="http://schemas.openxmlformats.org/markup-compatibility/2006">
              <mc:Choice xmlns:v="urn:schemas-microsoft-com:vml" Requires="v">
                <p:oleObj spid="_x0000_s5163" name="Equation" r:id="rId4" imgW="4546440" imgH="393480" progId="Equation.3">
                  <p:embed/>
                </p:oleObj>
              </mc:Choice>
              <mc:Fallback>
                <p:oleObj name="Equation" r:id="rId4" imgW="4546440" imgH="393480" progId="Equation.3">
                  <p:embed/>
                  <p:pic>
                    <p:nvPicPr>
                      <p:cNvPr id="0" name="Object 1"/>
                      <p:cNvPicPr>
                        <a:picLocks noChangeAspect="1" noChangeArrowheads="1"/>
                      </p:cNvPicPr>
                      <p:nvPr/>
                    </p:nvPicPr>
                    <p:blipFill>
                      <a:blip r:embed="rId5"/>
                      <a:srcRect/>
                      <a:stretch>
                        <a:fillRect/>
                      </a:stretch>
                    </p:blipFill>
                    <p:spPr bwMode="auto">
                      <a:xfrm>
                        <a:off x="1762469" y="2148341"/>
                        <a:ext cx="5910263" cy="519112"/>
                      </a:xfrm>
                      <a:prstGeom prst="rect">
                        <a:avLst/>
                      </a:prstGeom>
                      <a:noFill/>
                    </p:spPr>
                  </p:pic>
                </p:oleObj>
              </mc:Fallback>
            </mc:AlternateContent>
          </a:graphicData>
        </a:graphic>
      </p:graphicFrame>
    </p:spTree>
    <p:extLst>
      <p:ext uri="{BB962C8B-B14F-4D97-AF65-F5344CB8AC3E}">
        <p14:creationId xmlns:p14="http://schemas.microsoft.com/office/powerpoint/2010/main" val="352308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Let’s assume that we calculated all the required counts</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And ,as we know, there will be a lot of</a:t>
            </a:r>
            <a:r>
              <a:rPr lang="hu-HU" altLang="hu-HU" sz="1800" dirty="0" smtClean="0">
                <a:latin typeface="Times New Roman" panose="02020603050405020304" pitchFamily="18" charset="0"/>
                <a:cs typeface="Times New Roman" panose="02020603050405020304" pitchFamily="18" charset="0"/>
              </a:rPr>
              <a:t> 0 </a:t>
            </a:r>
            <a:r>
              <a:rPr lang="en-US" altLang="hu-HU" sz="1800" dirty="0" smtClean="0">
                <a:latin typeface="Times New Roman" panose="02020603050405020304" pitchFamily="18" charset="0"/>
                <a:cs typeface="Times New Roman" panose="02020603050405020304" pitchFamily="18" charset="0"/>
              </a:rPr>
              <a:t>counts</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We would like to increase these</a:t>
            </a:r>
            <a:r>
              <a:rPr lang="hu-HU" altLang="hu-HU" sz="2000" dirty="0" smtClean="0">
                <a:latin typeface="Times New Roman" panose="02020603050405020304" pitchFamily="18" charset="0"/>
                <a:cs typeface="Times New Roman" panose="02020603050405020304" pitchFamily="18" charset="0"/>
              </a:rPr>
              <a:t> 0 </a:t>
            </a:r>
            <a:r>
              <a:rPr lang="en-US" altLang="hu-HU" sz="2000" dirty="0" smtClean="0">
                <a:latin typeface="Times New Roman" panose="02020603050405020304" pitchFamily="18" charset="0"/>
                <a:cs typeface="Times New Roman" panose="02020603050405020304" pitchFamily="18" charset="0"/>
              </a:rPr>
              <a:t>values just a little bit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But we must be careful: we should obtain formally correct probability distributions after dividing by the denominators</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For this, increasing the zero counts requires decreasing, “discounting” </a:t>
            </a:r>
            <a:br>
              <a:rPr lang="en-US" altLang="hu-HU" sz="2000" dirty="0" smtClean="0">
                <a:latin typeface="Times New Roman" panose="02020603050405020304" pitchFamily="18" charset="0"/>
                <a:cs typeface="Times New Roman" panose="02020603050405020304" pitchFamily="18" charset="0"/>
              </a:rPr>
            </a:br>
            <a:r>
              <a:rPr lang="en-US" altLang="hu-HU" sz="2000" dirty="0" smtClean="0">
                <a:latin typeface="Times New Roman" panose="02020603050405020304" pitchFamily="18" charset="0"/>
                <a:cs typeface="Times New Roman" panose="02020603050405020304" pitchFamily="18" charset="0"/>
              </a:rPr>
              <a:t>the non-zero counts a little bit</a:t>
            </a:r>
            <a:endParaRPr lang="hu-HU" altLang="hu-HU" sz="20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We will distribute the “probability mass” obtained from the non-zero counts between the zero values</a:t>
            </a:r>
            <a:endParaRPr lang="hu-HU" altLang="hu-HU" sz="18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D</a:t>
            </a:r>
            <a:r>
              <a:rPr lang="hu-HU" altLang="hu-HU" sz="3600" dirty="0" err="1" smtClean="0">
                <a:solidFill>
                  <a:schemeClr val="tx1"/>
                </a:solidFill>
              </a:rPr>
              <a:t>iscounting</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pic>
        <p:nvPicPr>
          <p:cNvPr id="16" name="Kép 15"/>
          <p:cNvPicPr/>
          <p:nvPr/>
        </p:nvPicPr>
        <p:blipFill>
          <a:blip r:embed="rId3" cstate="print"/>
          <a:srcRect/>
          <a:stretch>
            <a:fillRect/>
          </a:stretch>
        </p:blipFill>
        <p:spPr bwMode="auto">
          <a:xfrm>
            <a:off x="1619672" y="4536124"/>
            <a:ext cx="5755640" cy="1823720"/>
          </a:xfrm>
          <a:prstGeom prst="rect">
            <a:avLst/>
          </a:prstGeom>
          <a:noFill/>
          <a:ln w="9525">
            <a:noFill/>
            <a:miter lim="800000"/>
            <a:headEnd/>
            <a:tailEnd/>
          </a:ln>
        </p:spPr>
      </p:pic>
    </p:spTree>
    <p:extLst>
      <p:ext uri="{BB962C8B-B14F-4D97-AF65-F5344CB8AC3E}">
        <p14:creationId xmlns:p14="http://schemas.microsoft.com/office/powerpoint/2010/main" val="83201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The best smoothing methods combine the various techniques, for example the </a:t>
            </a:r>
            <a:r>
              <a:rPr lang="hu-HU" altLang="hu-HU" sz="2000" dirty="0" smtClean="0">
                <a:latin typeface="Times New Roman" panose="02020603050405020304" pitchFamily="18" charset="0"/>
                <a:cs typeface="Times New Roman" panose="02020603050405020304" pitchFamily="18" charset="0"/>
              </a:rPr>
              <a:t>Katz</a:t>
            </a:r>
            <a:r>
              <a:rPr lang="en-US" altLang="hu-HU" sz="2000" dirty="0" smtClean="0">
                <a:latin typeface="Times New Roman" panose="02020603050405020304" pitchFamily="18" charset="0"/>
                <a:cs typeface="Times New Roman" panose="02020603050405020304" pitchFamily="18" charset="0"/>
              </a:rPr>
              <a:t> method combines discounting with back-off</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err="1" smtClean="0">
                <a:latin typeface="Times New Roman" panose="02020603050405020304" pitchFamily="18" charset="0"/>
                <a:cs typeface="Times New Roman" panose="02020603050405020304" pitchFamily="18" charset="0"/>
              </a:rPr>
              <a:t>Eg</a:t>
            </a:r>
            <a:r>
              <a:rPr lang="en-US" altLang="hu-HU" sz="2000" dirty="0" smtClean="0">
                <a:latin typeface="Times New Roman" panose="02020603050405020304" pitchFamily="18" charset="0"/>
                <a:cs typeface="Times New Roman" panose="02020603050405020304" pitchFamily="18" charset="0"/>
              </a:rPr>
              <a:t>.</a:t>
            </a:r>
            <a:r>
              <a:rPr lang="hu-HU" altLang="hu-HU" sz="2000" dirty="0" smtClean="0">
                <a:latin typeface="Times New Roman" panose="02020603050405020304" pitchFamily="18" charset="0"/>
                <a:cs typeface="Times New Roman" panose="02020603050405020304" pitchFamily="18" charset="0"/>
              </a:rPr>
              <a:t> </a:t>
            </a:r>
            <a:r>
              <a:rPr lang="en-US" altLang="hu-HU" sz="2000" dirty="0" smtClean="0">
                <a:latin typeface="Times New Roman" panose="02020603050405020304" pitchFamily="18" charset="0"/>
                <a:cs typeface="Times New Roman" panose="02020603050405020304" pitchFamily="18" charset="0"/>
              </a:rPr>
              <a:t>For the case of bigrams:</a:t>
            </a:r>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eaLnBrk="1" hangingPunct="1"/>
            <a:endParaRPr lang="hu-HU" altLang="hu-HU" sz="2000" dirty="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When the number of occurrences</a:t>
            </a:r>
            <a:r>
              <a:rPr lang="hu-HU" altLang="hu-HU" sz="1800" dirty="0" smtClean="0">
                <a:latin typeface="Times New Roman" panose="02020603050405020304" pitchFamily="18" charset="0"/>
                <a:cs typeface="Times New Roman" panose="02020603050405020304" pitchFamily="18" charset="0"/>
              </a:rPr>
              <a:t> r </a:t>
            </a:r>
            <a:r>
              <a:rPr lang="en-US" altLang="hu-HU" sz="1800" dirty="0" smtClean="0">
                <a:latin typeface="Times New Roman" panose="02020603050405020304" pitchFamily="18" charset="0"/>
                <a:cs typeface="Times New Roman" panose="02020603050405020304" pitchFamily="18" charset="0"/>
              </a:rPr>
              <a:t>is larger than the threshold k,</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we apply the standard bigram estimate formula</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We </a:t>
            </a:r>
            <a:r>
              <a:rPr lang="en-US" altLang="hu-HU" sz="1800" dirty="0">
                <a:latin typeface="Times New Roman" panose="02020603050405020304" pitchFamily="18" charset="0"/>
                <a:cs typeface="Times New Roman" panose="02020603050405020304" pitchFamily="18" charset="0"/>
              </a:rPr>
              <a:t>apply discounting </a:t>
            </a:r>
            <a:r>
              <a:rPr lang="en-US" altLang="hu-HU" sz="1800" dirty="0" smtClean="0">
                <a:latin typeface="Times New Roman" panose="02020603050405020304" pitchFamily="18" charset="0"/>
                <a:cs typeface="Times New Roman" panose="02020603050405020304" pitchFamily="18" charset="0"/>
              </a:rPr>
              <a:t>to </a:t>
            </a:r>
            <a:r>
              <a:rPr lang="en-US" altLang="hu-HU" sz="1800" dirty="0">
                <a:latin typeface="Times New Roman" panose="02020603050405020304" pitchFamily="18" charset="0"/>
                <a:cs typeface="Times New Roman" panose="02020603050405020304" pitchFamily="18" charset="0"/>
              </a:rPr>
              <a:t>the counters </a:t>
            </a:r>
            <a:r>
              <a:rPr lang="en-US" altLang="hu-HU" sz="1800" dirty="0" smtClean="0">
                <a:latin typeface="Times New Roman" panose="02020603050405020304" pitchFamily="18" charset="0"/>
                <a:cs typeface="Times New Roman" panose="02020603050405020304" pitchFamily="18" charset="0"/>
              </a:rPr>
              <a:t>for which the number of occurrences is between 0 and</a:t>
            </a:r>
            <a:r>
              <a:rPr lang="hu-HU" altLang="hu-HU" sz="1800" dirty="0" smtClean="0">
                <a:latin typeface="Times New Roman" panose="02020603050405020304" pitchFamily="18" charset="0"/>
                <a:cs typeface="Times New Roman" panose="02020603050405020304" pitchFamily="18" charset="0"/>
              </a:rPr>
              <a:t> k</a:t>
            </a:r>
            <a:r>
              <a:rPr lang="en-US" altLang="hu-HU" sz="1800" dirty="0" smtClean="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(d </a:t>
            </a:r>
            <a:r>
              <a:rPr lang="en-US" altLang="hu-HU" sz="1800" dirty="0" smtClean="0">
                <a:latin typeface="Times New Roman" panose="02020603050405020304" pitchFamily="18" charset="0"/>
                <a:cs typeface="Times New Roman" panose="02020603050405020304" pitchFamily="18" charset="0"/>
              </a:rPr>
              <a:t>is a multiplier between </a:t>
            </a:r>
            <a:r>
              <a:rPr lang="hu-HU" altLang="hu-HU" sz="1800" dirty="0" smtClean="0">
                <a:latin typeface="Times New Roman" panose="02020603050405020304" pitchFamily="18" charset="0"/>
                <a:cs typeface="Times New Roman" panose="02020603050405020304" pitchFamily="18" charset="0"/>
              </a:rPr>
              <a:t>0 </a:t>
            </a:r>
            <a:r>
              <a:rPr lang="en-US" altLang="hu-HU" sz="1800" dirty="0" smtClean="0">
                <a:latin typeface="Times New Roman" panose="02020603050405020304" pitchFamily="18" charset="0"/>
                <a:cs typeface="Times New Roman" panose="02020603050405020304" pitchFamily="18" charset="0"/>
              </a:rPr>
              <a:t>and</a:t>
            </a:r>
            <a:r>
              <a:rPr lang="hu-HU" altLang="hu-HU" sz="1800" dirty="0" smtClean="0">
                <a:latin typeface="Times New Roman" panose="02020603050405020304" pitchFamily="18" charset="0"/>
                <a:cs typeface="Times New Roman" panose="02020603050405020304" pitchFamily="18" charset="0"/>
              </a:rPr>
              <a:t> 1)</a:t>
            </a:r>
          </a:p>
          <a:p>
            <a:pPr lvl="2" eaLnBrk="1" hangingPunct="1"/>
            <a:r>
              <a:rPr lang="en-US" altLang="hu-HU" sz="1500" dirty="0" smtClean="0">
                <a:latin typeface="Times New Roman" panose="02020603050405020304" pitchFamily="18" charset="0"/>
                <a:cs typeface="Times New Roman" panose="02020603050405020304" pitchFamily="18" charset="0"/>
              </a:rPr>
              <a:t>We decrease not the large counts but the small ones, because these are unreliable anyway</a:t>
            </a:r>
            <a:endParaRPr lang="hu-HU" altLang="hu-HU" sz="15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For bigrams with zero counts, we estimate the </a:t>
            </a:r>
            <a:r>
              <a:rPr lang="hu-HU" altLang="hu-HU" sz="1800" dirty="0" err="1" smtClean="0">
                <a:latin typeface="Times New Roman" panose="02020603050405020304" pitchFamily="18" charset="0"/>
                <a:cs typeface="Times New Roman" panose="02020603050405020304" pitchFamily="18" charset="0"/>
              </a:rPr>
              <a:t>bigram</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probability using the</a:t>
            </a:r>
            <a:r>
              <a:rPr lang="hu-HU" altLang="hu-HU" sz="1800" dirty="0" smtClean="0">
                <a:latin typeface="Times New Roman" panose="02020603050405020304" pitchFamily="18" charset="0"/>
                <a:cs typeface="Times New Roman" panose="02020603050405020304" pitchFamily="18" charset="0"/>
              </a:rPr>
              <a:t> </a:t>
            </a:r>
            <a:r>
              <a:rPr lang="hu-HU" altLang="hu-HU" sz="1800" dirty="0" err="1" smtClean="0">
                <a:latin typeface="Times New Roman" panose="02020603050405020304" pitchFamily="18" charset="0"/>
                <a:cs typeface="Times New Roman" panose="02020603050405020304" pitchFamily="18" charset="0"/>
              </a:rPr>
              <a:t>unigram</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estimates, which are corrected using the probability mass obtained from the discounting in the previous step</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n-US" altLang="hu-HU" sz="1800" dirty="0" smtClean="0">
                <a:latin typeface="Times New Roman" panose="02020603050405020304" pitchFamily="18" charset="0"/>
                <a:cs typeface="Times New Roman" panose="02020603050405020304" pitchFamily="18" charset="0"/>
              </a:rPr>
              <a:t>The precise formulas for</a:t>
            </a:r>
            <a:r>
              <a:rPr lang="hu-HU" altLang="hu-HU" sz="1800" dirty="0" smtClean="0">
                <a:latin typeface="Times New Roman" panose="02020603050405020304" pitchFamily="18" charset="0"/>
                <a:cs typeface="Times New Roman" panose="02020603050405020304" pitchFamily="18" charset="0"/>
              </a:rPr>
              <a:t> d </a:t>
            </a:r>
            <a:r>
              <a:rPr lang="en-US" altLang="hu-HU" sz="1800" dirty="0" smtClean="0">
                <a:latin typeface="Times New Roman" panose="02020603050405020304" pitchFamily="18" charset="0"/>
                <a:cs typeface="Times New Roman" panose="02020603050405020304" pitchFamily="18" charset="0"/>
              </a:rPr>
              <a:t>and</a:t>
            </a:r>
            <a:r>
              <a:rPr lang="hu-HU" altLang="hu-HU" sz="1800" dirty="0" smtClean="0">
                <a:latin typeface="Times New Roman" panose="02020603050405020304" pitchFamily="18" charset="0"/>
                <a:cs typeface="Times New Roman" panose="02020603050405020304" pitchFamily="18" charset="0"/>
              </a:rPr>
              <a:t> </a:t>
            </a:r>
            <a:r>
              <a:rPr lang="el-GR" altLang="hu-HU" sz="1800" dirty="0" smtClean="0">
                <a:latin typeface="Times New Roman" panose="02020603050405020304" pitchFamily="18" charset="0"/>
                <a:cs typeface="Times New Roman" panose="02020603050405020304" pitchFamily="18" charset="0"/>
              </a:rPr>
              <a:t>α</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can be found here:</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hu-HU" altLang="hu-HU" sz="1400" dirty="0" smtClean="0">
                <a:latin typeface="Times New Roman" panose="02020603050405020304" pitchFamily="18" charset="0"/>
                <a:cs typeface="Times New Roman" panose="02020603050405020304" pitchFamily="18" charset="0"/>
              </a:rPr>
              <a:t>https://www.isip.piconepress.com/courses/msstate/ece_8463/lectures/current/lecture_33/lecture_33.pdf</a:t>
            </a:r>
          </a:p>
        </p:txBody>
      </p:sp>
      <p:pic>
        <p:nvPicPr>
          <p:cNvPr id="6148" name="Picture 12" descr="szte_cimer.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en-US" altLang="hu-HU" sz="3600" dirty="0" smtClean="0">
                <a:solidFill>
                  <a:schemeClr val="tx1"/>
                </a:solidFill>
              </a:rPr>
              <a:t>The </a:t>
            </a:r>
            <a:r>
              <a:rPr lang="hu-HU" altLang="hu-HU" sz="3600" dirty="0" smtClean="0">
                <a:solidFill>
                  <a:schemeClr val="tx1"/>
                </a:solidFill>
              </a:rPr>
              <a:t>Katz</a:t>
            </a:r>
            <a:r>
              <a:rPr lang="en-US" altLang="hu-HU" sz="3600" dirty="0" smtClean="0">
                <a:solidFill>
                  <a:schemeClr val="tx1"/>
                </a:solidFill>
              </a:rPr>
              <a:t> smoothing method</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pic>
        <p:nvPicPr>
          <p:cNvPr id="7" name="Kép 6"/>
          <p:cNvPicPr>
            <a:picLocks noChangeAspect="1"/>
          </p:cNvPicPr>
          <p:nvPr/>
        </p:nvPicPr>
        <p:blipFill>
          <a:blip r:embed="rId3"/>
          <a:stretch>
            <a:fillRect/>
          </a:stretch>
        </p:blipFill>
        <p:spPr>
          <a:xfrm>
            <a:off x="1103323" y="2529837"/>
            <a:ext cx="5268877" cy="1231802"/>
          </a:xfrm>
          <a:prstGeom prst="rect">
            <a:avLst/>
          </a:prstGeom>
        </p:spPr>
      </p:pic>
    </p:spTree>
    <p:extLst>
      <p:ext uri="{BB962C8B-B14F-4D97-AF65-F5344CB8AC3E}">
        <p14:creationId xmlns:p14="http://schemas.microsoft.com/office/powerpoint/2010/main" val="3499770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11"/>
          <p:cNvSpPr>
            <a:spLocks noGrp="1"/>
          </p:cNvSpPr>
          <p:nvPr>
            <p:ph idx="1"/>
          </p:nvPr>
        </p:nvSpPr>
        <p:spPr>
          <a:xfrm>
            <a:off x="542722" y="1520825"/>
            <a:ext cx="8349758" cy="5051425"/>
          </a:xfrm>
        </p:spPr>
        <p:txBody>
          <a:bodyPr/>
          <a:lstStyle/>
          <a:p>
            <a:pPr eaLnBrk="1" hangingPunct="1"/>
            <a:r>
              <a:rPr lang="en-US" altLang="hu-HU" sz="2000" dirty="0" smtClean="0">
                <a:latin typeface="Times New Roman" panose="02020603050405020304" pitchFamily="18" charset="0"/>
                <a:cs typeface="Times New Roman" panose="02020603050405020304" pitchFamily="18" charset="0"/>
              </a:rPr>
              <a:t>This approach combines interpolation and discounting</a:t>
            </a:r>
            <a:endParaRPr lang="hu-HU" altLang="hu-HU" sz="20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For example, in the case of bigrams</a:t>
            </a:r>
            <a:r>
              <a:rPr lang="hu-HU" altLang="hu-HU" sz="2000" dirty="0" smtClean="0">
                <a:latin typeface="Times New Roman" panose="02020603050405020304" pitchFamily="18" charset="0"/>
                <a:cs typeface="Times New Roman" panose="02020603050405020304" pitchFamily="18" charset="0"/>
              </a:rPr>
              <a:t>:</a:t>
            </a:r>
          </a:p>
          <a:p>
            <a:pPr eaLnBrk="1" hangingPunct="1"/>
            <a:endParaRPr lang="hu-HU" altLang="hu-HU" sz="2000" dirty="0">
              <a:latin typeface="Times New Roman" panose="02020603050405020304" pitchFamily="18" charset="0"/>
              <a:cs typeface="Times New Roman" panose="02020603050405020304" pitchFamily="18" charset="0"/>
            </a:endParaRPr>
          </a:p>
          <a:p>
            <a:pPr eaLnBrk="1" hangingPunct="1"/>
            <a:endParaRPr lang="hu-HU" altLang="hu-HU" sz="2000" dirty="0" smtClean="0">
              <a:latin typeface="Times New Roman" panose="02020603050405020304" pitchFamily="18" charset="0"/>
              <a:cs typeface="Times New Roman" panose="02020603050405020304" pitchFamily="18" charset="0"/>
            </a:endParaRPr>
          </a:p>
          <a:p>
            <a:pPr lvl="1" eaLnBrk="1" hangingPunct="1"/>
            <a:endParaRPr lang="hu-HU" altLang="hu-HU" sz="1200" dirty="0" smtClean="0">
              <a:latin typeface="Times New Roman" panose="02020603050405020304" pitchFamily="18" charset="0"/>
              <a:cs typeface="Times New Roman" panose="02020603050405020304" pitchFamily="18" charset="0"/>
            </a:endParaRPr>
          </a:p>
          <a:p>
            <a:pPr lvl="1" eaLnBrk="1" hangingPunct="1"/>
            <a:r>
              <a:rPr lang="hu-HU" altLang="hu-HU" sz="1800" dirty="0" smtClean="0">
                <a:latin typeface="Times New Roman" panose="02020603050405020304" pitchFamily="18" charset="0"/>
                <a:cs typeface="Times New Roman" panose="02020603050405020304" pitchFamily="18" charset="0"/>
              </a:rPr>
              <a:t>-d: </a:t>
            </a:r>
            <a:r>
              <a:rPr lang="en-US" altLang="hu-HU" sz="1800" dirty="0" smtClean="0">
                <a:latin typeface="Times New Roman" panose="02020603050405020304" pitchFamily="18" charset="0"/>
                <a:cs typeface="Times New Roman" panose="02020603050405020304" pitchFamily="18" charset="0"/>
              </a:rPr>
              <a:t>we discount the numerator of the bigram formula</a:t>
            </a:r>
            <a:r>
              <a:rPr lang="en-US" altLang="hu-HU" sz="1800" dirty="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by a constant d</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el-GR" altLang="hu-HU" sz="1800" dirty="0">
                <a:latin typeface="Times New Roman" panose="02020603050405020304" pitchFamily="18" charset="0"/>
                <a:cs typeface="Times New Roman" panose="02020603050405020304" pitchFamily="18" charset="0"/>
              </a:rPr>
              <a:t>λ</a:t>
            </a:r>
            <a:r>
              <a:rPr lang="hu-HU" altLang="hu-HU" sz="1800" baseline="-25000" dirty="0">
                <a:latin typeface="Times New Roman" panose="02020603050405020304" pitchFamily="18" charset="0"/>
                <a:cs typeface="Times New Roman" panose="02020603050405020304" pitchFamily="18" charset="0"/>
              </a:rPr>
              <a:t> </a:t>
            </a:r>
            <a:r>
              <a:rPr lang="hu-HU" altLang="hu-HU" sz="1800" dirty="0" smtClean="0">
                <a:latin typeface="Times New Roman" panose="02020603050405020304" pitchFamily="18" charset="0"/>
                <a:cs typeface="Times New Roman" panose="02020603050405020304" pitchFamily="18" charset="0"/>
              </a:rPr>
              <a:t>(w</a:t>
            </a:r>
            <a:r>
              <a:rPr lang="hu-HU" altLang="hu-HU" sz="1800" baseline="-25000" dirty="0">
                <a:latin typeface="Times New Roman" panose="02020603050405020304" pitchFamily="18" charset="0"/>
                <a:cs typeface="Times New Roman" panose="02020603050405020304" pitchFamily="18" charset="0"/>
              </a:rPr>
              <a:t>i</a:t>
            </a:r>
            <a:r>
              <a:rPr lang="hu-HU" altLang="hu-HU" sz="1800" baseline="-25000" dirty="0" smtClean="0">
                <a:latin typeface="Times New Roman" panose="02020603050405020304" pitchFamily="18" charset="0"/>
                <a:cs typeface="Times New Roman" panose="02020603050405020304" pitchFamily="18" charset="0"/>
              </a:rPr>
              <a:t>-1</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the bigram is linearly interpolated with the </a:t>
            </a:r>
            <a:r>
              <a:rPr lang="hu-HU" altLang="hu-HU" sz="1800" dirty="0" err="1" smtClean="0">
                <a:latin typeface="Times New Roman" panose="02020603050405020304" pitchFamily="18" charset="0"/>
                <a:cs typeface="Times New Roman" panose="02020603050405020304" pitchFamily="18" charset="0"/>
              </a:rPr>
              <a:t>unigram</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applying a dynamically changing weight factor</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hu-HU" altLang="hu-HU" sz="1800" dirty="0" smtClean="0">
                <a:latin typeface="Times New Roman" panose="02020603050405020304" pitchFamily="18" charset="0"/>
                <a:cs typeface="Times New Roman" panose="02020603050405020304" pitchFamily="18" charset="0"/>
              </a:rPr>
              <a:t>P</a:t>
            </a:r>
            <a:r>
              <a:rPr lang="hu-HU" altLang="hu-HU" sz="1800" baseline="-25000" dirty="0" smtClean="0">
                <a:latin typeface="Times New Roman" panose="02020603050405020304" pitchFamily="18" charset="0"/>
                <a:cs typeface="Times New Roman" panose="02020603050405020304" pitchFamily="18" charset="0"/>
              </a:rPr>
              <a:t>CONTINUATION</a:t>
            </a:r>
            <a:r>
              <a:rPr lang="hu-HU" altLang="hu-HU" sz="1800" dirty="0" smtClean="0">
                <a:latin typeface="Times New Roman" panose="02020603050405020304" pitchFamily="18" charset="0"/>
                <a:cs typeface="Times New Roman" panose="02020603050405020304" pitchFamily="18" charset="0"/>
              </a:rPr>
              <a:t>(</a:t>
            </a:r>
            <a:r>
              <a:rPr lang="hu-HU" altLang="hu-HU" sz="1800" dirty="0" err="1" smtClean="0">
                <a:latin typeface="Times New Roman" panose="02020603050405020304" pitchFamily="18" charset="0"/>
                <a:cs typeface="Times New Roman" panose="02020603050405020304" pitchFamily="18" charset="0"/>
              </a:rPr>
              <a:t>w</a:t>
            </a:r>
            <a:r>
              <a:rPr lang="hu-HU" altLang="hu-HU" sz="1800" baseline="-25000" dirty="0" err="1" smtClean="0">
                <a:latin typeface="Times New Roman" panose="02020603050405020304" pitchFamily="18" charset="0"/>
                <a:cs typeface="Times New Roman" panose="02020603050405020304" pitchFamily="18" charset="0"/>
              </a:rPr>
              <a:t>i</a:t>
            </a:r>
            <a:r>
              <a:rPr lang="hu-HU" altLang="hu-HU" sz="1800" dirty="0" smtClean="0">
                <a:latin typeface="Times New Roman" panose="02020603050405020304" pitchFamily="18" charset="0"/>
                <a:cs typeface="Times New Roman" panose="02020603050405020304" pitchFamily="18" charset="0"/>
              </a:rPr>
              <a:t>): </a:t>
            </a:r>
            <a:r>
              <a:rPr lang="en-US" altLang="hu-HU" sz="1800" dirty="0" smtClean="0">
                <a:latin typeface="Times New Roman" panose="02020603050405020304" pitchFamily="18" charset="0"/>
                <a:cs typeface="Times New Roman" panose="02020603050405020304" pitchFamily="18" charset="0"/>
              </a:rPr>
              <a:t>basically a unigram estimate, but in a modified form</a:t>
            </a:r>
            <a:endParaRPr lang="hu-HU" altLang="hu-HU" sz="1800" dirty="0" smtClean="0">
              <a:latin typeface="Times New Roman" panose="02020603050405020304" pitchFamily="18" charset="0"/>
              <a:cs typeface="Times New Roman" panose="02020603050405020304" pitchFamily="18" charset="0"/>
            </a:endParaRPr>
          </a:p>
          <a:p>
            <a:pPr eaLnBrk="1" hangingPunct="1"/>
            <a:r>
              <a:rPr lang="en-US" altLang="hu-HU" sz="2000" dirty="0" smtClean="0">
                <a:latin typeface="Times New Roman" panose="02020603050405020304" pitchFamily="18" charset="0"/>
                <a:cs typeface="Times New Roman" panose="02020603050405020304" pitchFamily="18" charset="0"/>
              </a:rPr>
              <a:t>For more details, see</a:t>
            </a:r>
            <a:r>
              <a:rPr lang="hu-HU" altLang="hu-HU" sz="2000" dirty="0" smtClean="0">
                <a:latin typeface="Times New Roman" panose="02020603050405020304" pitchFamily="18" charset="0"/>
                <a:cs typeface="Times New Roman" panose="02020603050405020304" pitchFamily="18" charset="0"/>
              </a:rPr>
              <a:t>:</a:t>
            </a:r>
          </a:p>
          <a:p>
            <a:pPr lvl="1" eaLnBrk="1" hangingPunct="1"/>
            <a:r>
              <a:rPr lang="hu-HU" altLang="hu-HU" sz="1800" dirty="0">
                <a:latin typeface="Times New Roman" panose="02020603050405020304" pitchFamily="18" charset="0"/>
                <a:cs typeface="Times New Roman" panose="02020603050405020304" pitchFamily="18" charset="0"/>
                <a:hlinkClick r:id="rId2"/>
              </a:rPr>
              <a:t>https://web.stanford.edu/~</a:t>
            </a:r>
            <a:r>
              <a:rPr lang="hu-HU" altLang="hu-HU" sz="1800" dirty="0" smtClean="0">
                <a:latin typeface="Times New Roman" panose="02020603050405020304" pitchFamily="18" charset="0"/>
                <a:cs typeface="Times New Roman" panose="02020603050405020304" pitchFamily="18" charset="0"/>
                <a:hlinkClick r:id="rId2"/>
              </a:rPr>
              <a:t>jurafsky/slp3/slides/LM_4.pdf</a:t>
            </a:r>
            <a:endParaRPr lang="hu-HU" altLang="hu-HU" sz="1800" dirty="0" smtClean="0">
              <a:latin typeface="Times New Roman" panose="02020603050405020304" pitchFamily="18" charset="0"/>
              <a:cs typeface="Times New Roman" panose="02020603050405020304" pitchFamily="18" charset="0"/>
            </a:endParaRPr>
          </a:p>
          <a:p>
            <a:pPr lvl="1" eaLnBrk="1" hangingPunct="1"/>
            <a:r>
              <a:rPr lang="hu-HU" altLang="hu-HU" sz="1800" dirty="0">
                <a:latin typeface="Times New Roman" panose="02020603050405020304" pitchFamily="18" charset="0"/>
                <a:cs typeface="Times New Roman" panose="02020603050405020304" pitchFamily="18" charset="0"/>
              </a:rPr>
              <a:t>https://medium.com/@dennyc/a-simple-numerical-example-for-kneser-ney-smoothing-nlp-4600addf38b8</a:t>
            </a:r>
            <a:endParaRPr lang="hu-HU" altLang="hu-HU" sz="1800" dirty="0" smtClean="0">
              <a:latin typeface="Times New Roman" panose="02020603050405020304" pitchFamily="18" charset="0"/>
              <a:cs typeface="Times New Roman" panose="02020603050405020304" pitchFamily="18" charset="0"/>
            </a:endParaRPr>
          </a:p>
          <a:p>
            <a:pPr lvl="1" eaLnBrk="1" hangingPunct="1"/>
            <a:endParaRPr lang="hu-HU" altLang="hu-HU" sz="1800" dirty="0" smtClean="0">
              <a:latin typeface="Times New Roman" panose="02020603050405020304" pitchFamily="18" charset="0"/>
              <a:cs typeface="Times New Roman" panose="02020603050405020304" pitchFamily="18" charset="0"/>
            </a:endParaRPr>
          </a:p>
        </p:txBody>
      </p:sp>
      <p:sp>
        <p:nvSpPr>
          <p:cNvPr id="10" name="Title 3"/>
          <p:cNvSpPr txBox="1">
            <a:spLocks/>
          </p:cNvSpPr>
          <p:nvPr/>
        </p:nvSpPr>
        <p:spPr>
          <a:xfrm>
            <a:off x="-642938" y="5429250"/>
            <a:ext cx="8229601" cy="1143000"/>
          </a:xfrm>
          <a:prstGeom prst="rect">
            <a:avLst/>
          </a:prstGeom>
        </p:spPr>
        <p:txBody>
          <a:bodyPr anchor="ctr">
            <a:normAutofit/>
          </a:bodyPr>
          <a:lstStyle/>
          <a:p>
            <a:pPr algn="ctr" eaLnBrk="1" fontAlgn="auto" hangingPunct="1">
              <a:spcAft>
                <a:spcPts val="0"/>
              </a:spcAft>
              <a:defRPr/>
            </a:pPr>
            <a:endParaRPr lang="hu-HU" sz="4400" dirty="0">
              <a:latin typeface="Verdana" pitchFamily="34" charset="0"/>
              <a:ea typeface="+mj-ea"/>
              <a:cs typeface="+mj-cs"/>
            </a:endParaRPr>
          </a:p>
        </p:txBody>
      </p:sp>
      <p:pic>
        <p:nvPicPr>
          <p:cNvPr id="6148" name="Picture 12" descr="szte_cimer.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33375"/>
            <a:ext cx="77628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Cím 8"/>
          <p:cNvSpPr>
            <a:spLocks noGrp="1"/>
          </p:cNvSpPr>
          <p:nvPr>
            <p:ph type="title"/>
          </p:nvPr>
        </p:nvSpPr>
        <p:spPr>
          <a:xfrm>
            <a:off x="539552" y="694721"/>
            <a:ext cx="8229600" cy="566737"/>
          </a:xfrm>
        </p:spPr>
        <p:txBody>
          <a:bodyPr/>
          <a:lstStyle/>
          <a:p>
            <a:pPr algn="ctr" eaLnBrk="1" hangingPunct="1"/>
            <a:r>
              <a:rPr lang="hu-HU" altLang="hu-HU" sz="3600" dirty="0" err="1" smtClean="0">
                <a:solidFill>
                  <a:schemeClr val="tx1"/>
                </a:solidFill>
              </a:rPr>
              <a:t>Kneser-Ney</a:t>
            </a:r>
            <a:r>
              <a:rPr lang="hu-HU" altLang="hu-HU" sz="3600" dirty="0" smtClean="0">
                <a:solidFill>
                  <a:schemeClr val="tx1"/>
                </a:solidFill>
              </a:rPr>
              <a:t> </a:t>
            </a:r>
            <a:r>
              <a:rPr lang="en-US" altLang="hu-HU" sz="3600" dirty="0" smtClean="0">
                <a:solidFill>
                  <a:schemeClr val="tx1"/>
                </a:solidFill>
              </a:rPr>
              <a:t>smoothing</a:t>
            </a:r>
            <a:endParaRPr lang="hu-HU" altLang="hu-HU" sz="3600" dirty="0">
              <a:solidFill>
                <a:schemeClr val="tx1"/>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4" name="Rectangle 5"/>
          <p:cNvSpPr>
            <a:spLocks noChangeArrowheads="1"/>
          </p:cNvSpPr>
          <p:nvPr/>
        </p:nvSpPr>
        <p:spPr bwMode="auto">
          <a:xfrm>
            <a:off x="952327" y="2628899"/>
            <a:ext cx="947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6" name="Rectangle 7"/>
          <p:cNvSpPr>
            <a:spLocks noChangeArrowheads="1"/>
          </p:cNvSpPr>
          <p:nvPr/>
        </p:nvSpPr>
        <p:spPr bwMode="auto">
          <a:xfrm>
            <a:off x="1187624" y="2590799"/>
            <a:ext cx="924381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Rectangle 9"/>
          <p:cNvSpPr>
            <a:spLocks noChangeArrowheads="1"/>
          </p:cNvSpPr>
          <p:nvPr/>
        </p:nvSpPr>
        <p:spPr bwMode="auto">
          <a:xfrm>
            <a:off x="1115615" y="3892264"/>
            <a:ext cx="977969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15" name="Rectangle 11"/>
          <p:cNvSpPr>
            <a:spLocks noChangeArrowheads="1"/>
          </p:cNvSpPr>
          <p:nvPr/>
        </p:nvSpPr>
        <p:spPr bwMode="auto">
          <a:xfrm>
            <a:off x="1619672" y="4483336"/>
            <a:ext cx="9392462" cy="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5" name="Rectangle 8"/>
          <p:cNvSpPr>
            <a:spLocks noChangeArrowheads="1"/>
          </p:cNvSpPr>
          <p:nvPr/>
        </p:nvSpPr>
        <p:spPr bwMode="auto">
          <a:xfrm>
            <a:off x="3059832" y="27437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1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u-HU"/>
          </a:p>
        </p:txBody>
      </p:sp>
      <p:sp>
        <p:nvSpPr>
          <p:cNvPr id="9" name="Rectangle 2"/>
          <p:cNvSpPr>
            <a:spLocks noChangeArrowheads="1"/>
          </p:cNvSpPr>
          <p:nvPr/>
        </p:nvSpPr>
        <p:spPr bwMode="auto">
          <a:xfrm>
            <a:off x="1475656" y="2224750"/>
            <a:ext cx="949335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pic>
        <p:nvPicPr>
          <p:cNvPr id="11" name="Kép 10"/>
          <p:cNvPicPr>
            <a:picLocks noChangeAspect="1"/>
          </p:cNvPicPr>
          <p:nvPr/>
        </p:nvPicPr>
        <p:blipFill>
          <a:blip r:embed="rId4"/>
          <a:stretch>
            <a:fillRect/>
          </a:stretch>
        </p:blipFill>
        <p:spPr>
          <a:xfrm>
            <a:off x="948241" y="2313181"/>
            <a:ext cx="6696744" cy="792839"/>
          </a:xfrm>
          <a:prstGeom prst="rect">
            <a:avLst/>
          </a:prstGeom>
        </p:spPr>
      </p:pic>
    </p:spTree>
    <p:extLst>
      <p:ext uri="{BB962C8B-B14F-4D97-AF65-F5344CB8AC3E}">
        <p14:creationId xmlns:p14="http://schemas.microsoft.com/office/powerpoint/2010/main" val="10099842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25467</TotalTime>
  <Words>1924</Words>
  <Application>Microsoft Office PowerPoint</Application>
  <PresentationFormat>Diavetítés a képernyőre (4:3 oldalarány)</PresentationFormat>
  <Paragraphs>184</Paragraphs>
  <Slides>17</Slides>
  <Notes>0</Notes>
  <HiddenSlides>0</HiddenSlides>
  <MMClips>0</MMClips>
  <ScaleCrop>false</ScaleCrop>
  <HeadingPairs>
    <vt:vector size="8" baseType="variant">
      <vt:variant>
        <vt:lpstr>Használt betűtípusok</vt:lpstr>
      </vt:variant>
      <vt:variant>
        <vt:i4>8</vt:i4>
      </vt:variant>
      <vt:variant>
        <vt:lpstr>Téma</vt:lpstr>
      </vt:variant>
      <vt:variant>
        <vt:i4>1</vt:i4>
      </vt:variant>
      <vt:variant>
        <vt:lpstr>Beágyazott OLE kiszolgálók</vt:lpstr>
      </vt:variant>
      <vt:variant>
        <vt:i4>1</vt:i4>
      </vt:variant>
      <vt:variant>
        <vt:lpstr>Diacímek</vt:lpstr>
      </vt:variant>
      <vt:variant>
        <vt:i4>17</vt:i4>
      </vt:variant>
    </vt:vector>
  </HeadingPairs>
  <TitlesOfParts>
    <vt:vector size="27" baseType="lpstr">
      <vt:lpstr>Arial</vt:lpstr>
      <vt:lpstr>Calibri</vt:lpstr>
      <vt:lpstr>Constantia</vt:lpstr>
      <vt:lpstr>Sentinel Book</vt:lpstr>
      <vt:lpstr>Times New Roman</vt:lpstr>
      <vt:lpstr>Verdana</vt:lpstr>
      <vt:lpstr>Wingdings</vt:lpstr>
      <vt:lpstr>Wingdings 2</vt:lpstr>
      <vt:lpstr>Áramlás</vt:lpstr>
      <vt:lpstr>Equation</vt:lpstr>
      <vt:lpstr>N-gram language models</vt:lpstr>
      <vt:lpstr>The basic concept of n-grams</vt:lpstr>
      <vt:lpstr>“Training” the n-gram</vt:lpstr>
      <vt:lpstr>Smoothing the n-gram estimates</vt:lpstr>
      <vt:lpstr>Back-off models</vt:lpstr>
      <vt:lpstr>Linear interpolation</vt:lpstr>
      <vt:lpstr>Discounting</vt:lpstr>
      <vt:lpstr>The Katz smoothing method</vt:lpstr>
      <vt:lpstr>Kneser-Ney smoothing</vt:lpstr>
      <vt:lpstr>Class-based n-grams</vt:lpstr>
      <vt:lpstr>Evaluating statistical language models</vt:lpstr>
      <vt:lpstr>We seek to answer two questions</vt:lpstr>
      <vt:lpstr>The entropy of a language</vt:lpstr>
      <vt:lpstr>Cross-entropy of the language and a model</vt:lpstr>
      <vt:lpstr>Approximating the cross-entropy</vt:lpstr>
      <vt:lpstr>Logprob and perplexity</vt:lpstr>
      <vt:lpstr>Perplexity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Horváth Alexandra</dc:creator>
  <cp:lastModifiedBy>Lajszlo</cp:lastModifiedBy>
  <cp:revision>1394</cp:revision>
  <dcterms:created xsi:type="dcterms:W3CDTF">2011-08-30T15:18:14Z</dcterms:created>
  <dcterms:modified xsi:type="dcterms:W3CDTF">2021-12-06T09:17:32Z</dcterms:modified>
</cp:coreProperties>
</file>