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1" r:id="rId3"/>
    <p:sldId id="280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 varScale="1">
        <p:scale>
          <a:sx n="81" d="100"/>
          <a:sy n="81" d="100"/>
        </p:scale>
        <p:origin x="150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4EC5DCC-6AD2-43D5-B6CC-1A3FB035902F}" type="datetimeFigureOut">
              <a:rPr lang="hu-HU"/>
              <a:pPr>
                <a:defRPr/>
              </a:pPr>
              <a:t>2020. 11. 15.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A522061-0A73-4C95-BAE8-371F659A6A6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C9E1D4-69CF-4A15-BD62-279D6296567E}" type="datetimeFigureOut">
              <a:rPr lang="hu-HU"/>
              <a:pPr>
                <a:defRPr/>
              </a:pPr>
              <a:t>2020. 11. 15.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D81709D-B61D-47E0-AED2-21059CFF7E8B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49564-DE40-42A4-B64B-1824335B4479}" type="datetime1">
              <a:rPr lang="hu-HU"/>
              <a:pPr>
                <a:defRPr/>
              </a:pPr>
              <a:t>2020. 11. 15.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9B829AB-074C-47E4-8EC5-7EBFE800CBC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5418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AAAA8-F6FE-40F8-928D-35A5AE3884BF}" type="datetime1">
              <a:rPr lang="hu-HU"/>
              <a:pPr>
                <a:defRPr/>
              </a:pPr>
              <a:t>2020. 11. 15.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F6C5-69AA-430F-8F77-3084186AD2A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7889455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9A972-E753-4D30-8509-5A615B500E43}" type="datetime1">
              <a:rPr lang="hu-HU"/>
              <a:pPr>
                <a:defRPr/>
              </a:pPr>
              <a:t>2020. 11. 15.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82E6B-4F59-4718-A4AE-97A6268DFE2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83402419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DD0F-E52C-44F0-AEE8-89BE8391FE90}" type="datetime1">
              <a:rPr lang="hu-HU"/>
              <a:pPr>
                <a:defRPr/>
              </a:pPr>
              <a:t>2020. 11. 15.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8B6BF-E366-432A-850D-34B79889A2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6711862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66EE4-2AE4-4EE2-A08A-342DEF978330}" type="datetime1">
              <a:rPr lang="hu-HU"/>
              <a:pPr>
                <a:defRPr/>
              </a:pPr>
              <a:t>2020. 11. 15.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9F436322-CD5C-48A8-A621-98067E2F743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62719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5807-DAEA-4D81-A265-B6A957B6D4E8}" type="datetime1">
              <a:rPr lang="hu-HU"/>
              <a:pPr>
                <a:defRPr/>
              </a:pPr>
              <a:t>2020. 11. 15.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A865D-5C7C-44FF-B512-D77D3B31140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510783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427C2-6C6B-4513-A318-108DD0A3B720}" type="datetime1">
              <a:rPr lang="hu-HU"/>
              <a:pPr>
                <a:defRPr/>
              </a:pPr>
              <a:t>2020. 11. 15.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1CFD-484B-44D8-9E45-E5027DEEAB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1567521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F468D-F9B5-46E0-AD69-24BE1DECE706}" type="datetime1">
              <a:rPr lang="hu-HU"/>
              <a:pPr>
                <a:defRPr/>
              </a:pPr>
              <a:t>2020. 11. 15.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ADD4A-6BFB-45A8-89C2-0FB577596FF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5730550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ECDC-236E-41B9-AC3C-C90CF011C813}" type="datetime1">
              <a:rPr lang="hu-HU"/>
              <a:pPr>
                <a:defRPr/>
              </a:pPr>
              <a:t>2020. 11. 15.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CD83B-3C70-44B7-B8C4-8D976E0234C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6413266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4A8F5-83AC-4ED0-97E8-9FD49C0A38DA}" type="datetime1">
              <a:rPr lang="hu-HU"/>
              <a:pPr>
                <a:defRPr/>
              </a:pPr>
              <a:t>2020. 11. 15.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FD3E9-70DB-4912-A7B2-A41987F8913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472389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88A8-A055-497E-AC5E-046454789148}" type="datetime1">
              <a:rPr lang="hu-HU"/>
              <a:pPr>
                <a:defRPr/>
              </a:pPr>
              <a:t>2020. 11. 15.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B8F4B52-FF9B-4D99-AC32-C4CFA322D11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055955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  <a:endParaRPr lang="en-US" altLang="hu-HU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  <a:endParaRPr lang="en-US" altLang="hu-HU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07AE34A-622D-4DEC-B1B5-5BDF02A3D36B}" type="datetime1">
              <a:rPr lang="hu-HU"/>
              <a:pPr>
                <a:defRPr/>
              </a:pPr>
              <a:t>2020. 11. 15.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2319844B-F395-4097-A726-583772F839E1}" type="slidenum">
              <a:rPr lang="hu-HU" altLang="hu-HU"/>
              <a:pPr/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3" r:id="rId2"/>
    <p:sldLayoutId id="2147484042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43" r:id="rId9"/>
    <p:sldLayoutId id="2147484039" r:id="rId10"/>
    <p:sldLayoutId id="214748404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1"/>
          <p:cNvSpPr>
            <a:spLocks noGrp="1"/>
          </p:cNvSpPr>
          <p:nvPr>
            <p:ph idx="1"/>
          </p:nvPr>
        </p:nvSpPr>
        <p:spPr>
          <a:xfrm>
            <a:off x="457200" y="2924175"/>
            <a:ext cx="8229600" cy="3400425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Tóth László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Számítógépes Algoritmusok és Mesterséges Intelligencia Tanszék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dirty="0">
              <a:latin typeface="Sentinel Book"/>
            </a:endParaRPr>
          </a:p>
          <a:p>
            <a:pPr eaLnBrk="1" hangingPunct="1"/>
            <a:endParaRPr lang="hu-HU" altLang="hu-HU" dirty="0">
              <a:latin typeface="Sentinel Book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5124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Cím 8"/>
          <p:cNvSpPr>
            <a:spLocks noGrp="1"/>
          </p:cNvSpPr>
          <p:nvPr>
            <p:ph type="title"/>
          </p:nvPr>
        </p:nvSpPr>
        <p:spPr>
          <a:xfrm>
            <a:off x="468313" y="1844675"/>
            <a:ext cx="8229600" cy="649288"/>
          </a:xfrm>
        </p:spPr>
        <p:txBody>
          <a:bodyPr/>
          <a:lstStyle/>
          <a:p>
            <a:pPr algn="ctr" eaLnBrk="1" hangingPunct="1"/>
            <a:r>
              <a:rPr lang="hu-HU" altLang="hu-HU" sz="3200" dirty="0" err="1"/>
              <a:t>Statistical</a:t>
            </a:r>
            <a:r>
              <a:rPr lang="hu-HU" altLang="hu-HU" sz="3200" dirty="0"/>
              <a:t> </a:t>
            </a:r>
            <a:r>
              <a:rPr lang="hu-HU" altLang="hu-HU" sz="3200" dirty="0" err="1"/>
              <a:t>Natural</a:t>
            </a:r>
            <a:r>
              <a:rPr lang="hu-HU" altLang="hu-HU" sz="3200" dirty="0"/>
              <a:t> </a:t>
            </a:r>
            <a:r>
              <a:rPr lang="hu-HU" altLang="hu-HU" sz="3200" dirty="0" err="1"/>
              <a:t>Language</a:t>
            </a:r>
            <a:r>
              <a:rPr lang="hu-HU" altLang="hu-HU" sz="3200" dirty="0"/>
              <a:t> </a:t>
            </a:r>
            <a:r>
              <a:rPr lang="hu-HU" altLang="hu-HU" sz="3200" dirty="0" err="1"/>
              <a:t>Processing</a:t>
            </a:r>
            <a:endParaRPr lang="hu-HU" altLang="hu-H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notion of covering is more precisely defined, so it is a more useful metric for language technology purposes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fix a dictionary with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take a huge text database with M text words (M is the number of „word positions”, so now the same word at a different position counts to be different)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Covering calculates the percentage of the text words of M that are present in the dictionary 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of Shakespeare’s writings contain about 29000 different words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old examined the inner mailings of a large company, and it was found that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5-20 words are enough to achieve a covering rate of 90-98% (English!)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means that in English 5-20 words are enough for normal communication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these 5000 are terribly domain-dependent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5000 most frequent words od medical book will be very much different from the 5000 most frequent words of an engineering text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Text Coverage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838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1194" y="1316038"/>
            <a:ext cx="827775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refine the previous method for coverage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create a dynamic dictionary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process the text from the left to the right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dictionary will be dynamic: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will always contain the most recent L different words of the text processed so far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check whether the next word is present in the dictionary or not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en-US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it is not, we add the word to the dictionary and remove the oldest word</a:t>
            </a:r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define dynamic coverage as the average of the word-level coverages (0,1)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ynamic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coverage values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Jelinek)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inner mailing of a company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"Text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needed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reach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coverage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long text was required on the average to find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words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distance between the oldest and the newest word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increasing L, this value increases non-linearly, which means that the distribution of words in the corpus is very far from uniform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41194" y="541338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Dynamic coverage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6" name="Kép 5" descr="jelinektabl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0433" y="3933056"/>
            <a:ext cx="4975823" cy="149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3136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1194" y="1316038"/>
            <a:ext cx="827775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large enough corpus we can even display the frequency of each word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blue columns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axis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index 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frequent, </a:t>
            </a:r>
            <a:b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 most frequent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,…)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axis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</a:t>
            </a:r>
            <a:r>
              <a:rPr lang="en-US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occurences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Zipf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distribution is approximately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1/x 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black curve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is,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· y ≈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constant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„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long-tail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Rude approximation (orange boxes)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few words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are very frequent, and a lot of words that are very rare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practice, approximately half of the words occur only once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distribution is scale-invariant, so collecting a larger corpus does not help, the long tail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remains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new, even more rare words will appear, with occurrence value of one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very bad news with respect to statistical modelling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in statistical language modelling the law of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like more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even more true than in other areas of machine learning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41194" y="541338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Word </a:t>
            </a:r>
            <a:r>
              <a:rPr lang="hu-HU" altLang="hu-HU" sz="3600" dirty="0" err="1">
                <a:solidFill>
                  <a:schemeClr val="tx1"/>
                </a:solidFill>
              </a:rPr>
              <a:t>frequency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distribution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1844824"/>
            <a:ext cx="3307259" cy="248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130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1194" y="1316038"/>
            <a:ext cx="827775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study compared the coverage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 of English, German and Hungarian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corpora used contained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1-3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million text words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German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Hungarian corpora were compared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Vertical axis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coverage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Horizontal axis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dictionary size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obtained by taking the most frequent words of the corpus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watch out, this axis is logarithmic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!)</a:t>
            </a: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41194" y="541338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What about Hungarian</a:t>
            </a:r>
            <a:r>
              <a:rPr lang="hu-HU" altLang="hu-HU" sz="3600" dirty="0">
                <a:solidFill>
                  <a:schemeClr val="tx1"/>
                </a:solidFill>
              </a:rPr>
              <a:t>?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692" y="3264446"/>
            <a:ext cx="7035692" cy="2904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812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1194" y="1316038"/>
            <a:ext cx="8351286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values from the previous figure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numbers of words required to achieve a certain coverage rate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Compared to English, in German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need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Hungarian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times lager corpus to attain the same coverage rate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Presumably, this is the results of  word inflection</a:t>
            </a:r>
            <a:endParaRPr lang="hu-HU" altLang="hu-H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would be interesting to see what would happen if we replaced the words by their stems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 be obtain a curve that is more similar to the curve of English?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2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it true that, on the average, we use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about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forms of the same word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So, for Hungarian, statistical modelling is more difficult than for English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could perform morphological decomposition on the words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house –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ház+am+ban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41194" y="541338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Coverage for Hungarian </a:t>
            </a:r>
            <a:r>
              <a:rPr lang="hu-HU" altLang="hu-HU" sz="3600" dirty="0">
                <a:solidFill>
                  <a:schemeClr val="tx1"/>
                </a:solidFill>
              </a:rPr>
              <a:t>2</a:t>
            </a:r>
          </a:p>
        </p:txBody>
      </p:sp>
      <p:pic>
        <p:nvPicPr>
          <p:cNvPr id="8" name="Kép 7" descr="Nemeth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006922"/>
            <a:ext cx="316835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52351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„formal methods” I will mean the formal, generative grammars proposed by Noam Chomsky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Generative grammars, Chomsky language hierarchy, automata, context-free grammars, context-dependent grammars, …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introduction of generative grammars brought revolutionary changes in many areas of linguistics since the a 60’s</a:t>
            </a:r>
          </a:p>
          <a:p>
            <a:pPr lvl="1" eaLnBrk="1" hangingPunct="1"/>
            <a:r>
              <a:rPr lang="en-US" altLang="hu-HU" sz="1800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also receives more and more critics as time goes by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theory has a lot of aspects from the point of linguistic, cognitive psychology, philosophy…but here I will focus only on their practical usability in computational linguistics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from this aspect, formal languages does not seem to be the best approach – I’m going to list several arguments on the following slides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>
                <a:solidFill>
                  <a:schemeClr val="tx1"/>
                </a:solidFill>
              </a:rPr>
              <a:t>Formal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language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models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018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 noChangeAspect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exists no formal language model for any natural language that would describe the whole language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Creating formal grammars is very difficult even for small parts of the language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Generative grammars describe a given state of the language, they are not able to handle the changes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definition assumes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set of terminals (in our case, words) to be given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in natural languages we face new words almost each day – the most trivial example is the case of proper nouns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We, humans are usually able to decode a sentence even when it contains an unknown proper noun,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: „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Yesterday there was an earthquake in Bergamo, Italy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–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 if we have never heard about Bergamo, from the context we can guess that it must be a proper noun, a city name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a formal language would reject the whole sentence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would be impossible to prepare a natural language application for all possible names in the word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handling proper nouns or “named entities” is one of the most difficult topics in natural language processing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Drawbacks of formal language models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932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spontaneous communication syntactically incorrect sentences are surprisingly frequent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true for speech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spontaneous conversations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incorrect sentences,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 repetitions and re-starts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hesitation, and so on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also in written communication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(blog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chat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media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incorrect sentences, typos, abbreviations and so on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Researchers used controlled material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Proof-read books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read texts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long time, so they realized this fact relatively lately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Interestingly,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normal communication usually we don’t even realize the presence of these errors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when there are too many of them, so the message can’t get through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a formal grammar would not accept these syntactically incorrect sentences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Drawbacks of formal language models </a:t>
            </a:r>
            <a:r>
              <a:rPr lang="hu-HU" altLang="hu-HU" sz="3600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60978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Formal grammars model only the syntax of a sentence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they have only 2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sentence is either part of a language or not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don’t care about semantics and pragmatics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two sentences are both correct, then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can’t tell if one of them is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“more correct” in the actual context or situation than the other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you later, professor</a:t>
            </a:r>
            <a: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</a:t>
            </a:r>
            <a: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darling</a:t>
            </a:r>
            <a: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when of the sentences is syntactically more probable then the other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Computers can recognize speech</a:t>
            </a:r>
            <a: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vagy „</a:t>
            </a:r>
            <a:r>
              <a:rPr lang="en-US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Computers can wreck a nice beach</a:t>
            </a:r>
            <a: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support speech recognizers, a model that can return probabilities between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0-1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be more useful than a model that return only 0 or 1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when the acoustic model can’t choose between two very similar sounding sentences, see previous example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Bayes decision rule I presented at the introduction of HMMs also assumes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language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that estimates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P(w</a:t>
            </a:r>
            <a:r>
              <a:rPr lang="hu-HU" alt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the reasons presented, we will use probabilistic language models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Drawbacks of formal language models </a:t>
            </a:r>
            <a:r>
              <a:rPr lang="hu-HU" altLang="hu-HU" sz="3600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27081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approaches became popular from the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70-80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facing the failure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formal methods in practical applications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Jelinek: "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of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recognizer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Nowadays, the majority of practical solutions are based on statistical methods instead of rule-based approaches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are going to create mathematical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models for the language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or, at least, for a certain aspect of the language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model should be usable – it should be able to describe the phenomenon it models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it should remain mathematically tractable, so is cannot be too complicated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the steps of training and evaluation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find the optimal parameters of the model statistically, by performing machine learning on huge linguistic databases (called “corpus” in linguistics)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Statistical natural language modeling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938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39552" y="145306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main types of application for these models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 models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estimating the probability of a “sentence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sequence of words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b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what we need in speech recognition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 analysis or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parsing: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finding the most likely inner structure of a sentence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derivation tree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Estimating some abstract property of a word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semantic similarity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important application areas of statistical language models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Speech recognition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chatbot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Machine translation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mining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of social media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extracting </a:t>
            </a:r>
            <a:r>
              <a:rPr lang="en-US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opinion or the intent of the user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recommender systems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pPr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 of statistical models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handle syntactics and semantics in one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language modelling it is an advantage, </a:t>
            </a:r>
            <a:b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linguistic analysis it may be drawback in some cases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able to handle the input even when it was not seen during draining or is incorrect </a:t>
            </a:r>
            <a:b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does not </a:t>
            </a:r>
            <a:r>
              <a:rPr lang="en-US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reject such input, only assigns a lower probability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it makes a mistake, it will be less harmful for the whole system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will not reject </a:t>
            </a:r>
            <a:b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sentence, just </a:t>
            </a:r>
            <a:r>
              <a:rPr lang="en-US" altLang="hu-HU" sz="1600">
                <a:latin typeface="Times New Roman" panose="02020603050405020304" pitchFamily="18" charset="0"/>
                <a:cs typeface="Times New Roman" panose="02020603050405020304" pitchFamily="18" charset="0"/>
              </a:rPr>
              <a:t>assign a too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</a:t>
            </a:r>
            <a:r>
              <a:rPr lang="en-US" altLang="hu-HU" sz="1600">
                <a:latin typeface="Times New Roman" panose="02020603050405020304" pitchFamily="18" charset="0"/>
                <a:cs typeface="Times New Roman" panose="02020603050405020304" pitchFamily="18" charset="0"/>
              </a:rPr>
              <a:t>or large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probability to it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Statistical natural language modeling </a:t>
            </a:r>
            <a:r>
              <a:rPr lang="hu-HU" altLang="hu-HU" sz="3600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34954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1"/>
          <p:cNvSpPr>
            <a:spLocks noGrp="1"/>
          </p:cNvSpPr>
          <p:nvPr>
            <p:ph idx="1"/>
          </p:nvPr>
        </p:nvSpPr>
        <p:spPr>
          <a:xfrm>
            <a:off x="457200" y="2924175"/>
            <a:ext cx="8229600" cy="3400425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Tóth László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Számítógépes Algoritmusok és Mesterséges Intelligencia Tanszék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dirty="0">
              <a:latin typeface="Sentinel Book"/>
            </a:endParaRPr>
          </a:p>
          <a:p>
            <a:pPr eaLnBrk="1" hangingPunct="1"/>
            <a:endParaRPr lang="hu-HU" altLang="hu-HU" dirty="0">
              <a:latin typeface="Sentinel Book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5124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Cím 8"/>
          <p:cNvSpPr>
            <a:spLocks noGrp="1"/>
          </p:cNvSpPr>
          <p:nvPr>
            <p:ph type="title"/>
          </p:nvPr>
        </p:nvSpPr>
        <p:spPr>
          <a:xfrm>
            <a:off x="468313" y="1844675"/>
            <a:ext cx="8229600" cy="649288"/>
          </a:xfrm>
        </p:spPr>
        <p:txBody>
          <a:bodyPr/>
          <a:lstStyle/>
          <a:p>
            <a:pPr algn="ctr" eaLnBrk="1" hangingPunct="1"/>
            <a:r>
              <a:rPr lang="en-US" altLang="hu-HU" sz="3200" dirty="0"/>
              <a:t>The main statistical properties of natural languages</a:t>
            </a:r>
            <a:endParaRPr lang="hu-HU" altLang="hu-HU" sz="3200" dirty="0"/>
          </a:p>
        </p:txBody>
      </p:sp>
    </p:spTree>
    <p:extLst>
      <p:ext uri="{BB962C8B-B14F-4D97-AF65-F5344CB8AC3E}">
        <p14:creationId xmlns:p14="http://schemas.microsoft.com/office/powerpoint/2010/main" val="3867740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39552" y="1469421"/>
            <a:ext cx="8352928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starting statistical modelling, let’s get familiar with the most important statistical properties of natural languages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mostly talk abut English, and a little bit about Hungarian and German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seamingly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simple question is, how many words do natural languages have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“word” is anything that can occur between two spaces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word can take only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2-3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forms,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go-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goes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went-gone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pen-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pens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 has a lot of local variants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dialects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these might have words that are unfamiliar for the rest of the world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Hungarian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inflections, even the definition of “word” is not trivial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morphology, it is more correct to talk about word forms instead of words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noun can take about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700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morphologically rich languages are Turkish or Finnish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European languages fall between English and Hungarian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2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many possible words forms that are syntactically correct, but are useless in practice – shall we consider these as real words??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estimates on the number of words are quite different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word is somewhere between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150 000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milli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>
                <a:solidFill>
                  <a:schemeClr val="tx1"/>
                </a:solidFill>
              </a:rPr>
              <a:t>Number</a:t>
            </a:r>
            <a:r>
              <a:rPr lang="hu-HU" altLang="hu-HU" sz="3600" dirty="0">
                <a:solidFill>
                  <a:schemeClr val="tx1"/>
                </a:solidFill>
              </a:rPr>
              <a:t> of </a:t>
            </a:r>
            <a:r>
              <a:rPr lang="hu-HU" altLang="hu-HU" sz="3600" dirty="0" err="1">
                <a:solidFill>
                  <a:schemeClr val="tx1"/>
                </a:solidFill>
              </a:rPr>
              <a:t>words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9850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23916</TotalTime>
  <Words>1970</Words>
  <Application>Microsoft Office PowerPoint</Application>
  <PresentationFormat>Diavetítés a képernyőre (4:3 oldalarány)</PresentationFormat>
  <Paragraphs>144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2" baseType="lpstr">
      <vt:lpstr>Arial</vt:lpstr>
      <vt:lpstr>Calibri</vt:lpstr>
      <vt:lpstr>Constantia</vt:lpstr>
      <vt:lpstr>Sentinel Book</vt:lpstr>
      <vt:lpstr>Times New Roman</vt:lpstr>
      <vt:lpstr>Verdana</vt:lpstr>
      <vt:lpstr>Wingdings 2</vt:lpstr>
      <vt:lpstr>Áramlás</vt:lpstr>
      <vt:lpstr>Statistical Natural Language Processing</vt:lpstr>
      <vt:lpstr>Formal language models</vt:lpstr>
      <vt:lpstr>Drawbacks of formal language models</vt:lpstr>
      <vt:lpstr>Drawbacks of formal language models 2</vt:lpstr>
      <vt:lpstr>Drawbacks of formal language models 3</vt:lpstr>
      <vt:lpstr>Statistical natural language modeling</vt:lpstr>
      <vt:lpstr>Statistical natural language modeling 2</vt:lpstr>
      <vt:lpstr>The main statistical properties of natural languages</vt:lpstr>
      <vt:lpstr>Number of words</vt:lpstr>
      <vt:lpstr>Text Coverage</vt:lpstr>
      <vt:lpstr>Dynamic coverage</vt:lpstr>
      <vt:lpstr>Word frequency distribution</vt:lpstr>
      <vt:lpstr>What about Hungarian?</vt:lpstr>
      <vt:lpstr>Coverage for Hungarian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Karácsony Csilla</cp:lastModifiedBy>
  <cp:revision>1346</cp:revision>
  <dcterms:created xsi:type="dcterms:W3CDTF">2011-08-30T15:18:14Z</dcterms:created>
  <dcterms:modified xsi:type="dcterms:W3CDTF">2020-11-15T11:19:55Z</dcterms:modified>
</cp:coreProperties>
</file>