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0" r:id="rId3"/>
    <p:sldId id="279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 varScale="1">
        <p:scale>
          <a:sx n="125" d="100"/>
          <a:sy n="125" d="100"/>
        </p:scale>
        <p:origin x="3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2020. 10. 09.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14.wmf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13.wmf"/><Relationship Id="rId10" Type="http://schemas.openxmlformats.org/officeDocument/2006/relationships/image" Target="../media/image15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Dinamikus </a:t>
            </a:r>
            <a:r>
              <a:rPr lang="hu-HU" altLang="hu-HU" sz="3200" dirty="0" err="1" smtClean="0"/>
              <a:t>idővetemítés</a:t>
            </a:r>
            <a:endParaRPr lang="hu-HU" alt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útvonalra vonatkozó globális megszorítások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lokális megszorítások miatt az útvonal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eleve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tud elérni bizonyos térrészeket. A lehetségesen elérhető pontokat az ábrán a szürke térrész jelöli</a:t>
            </a: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globális megszorítással nem engedjük, hogy időben messze eső vektorok rendelődjenek össze. Formálisan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ábrán ez a paralelogramma két sarkának levágásaként jelenik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(azaz nem engedjük, hogy az útvonal nagyon elmászkáljon a lineáris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vetemítésnek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megfelelő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főátlótól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Útvonal-megkötések 3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27783" y="4365103"/>
            <a:ext cx="92896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83767" y="6129792"/>
            <a:ext cx="9362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9" name="Kép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2544561"/>
            <a:ext cx="2491740" cy="212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427984" y="5141718"/>
            <a:ext cx="92170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021619"/>
              </p:ext>
            </p:extLst>
          </p:nvPr>
        </p:nvGraphicFramePr>
        <p:xfrm>
          <a:off x="4427984" y="5141719"/>
          <a:ext cx="1180297" cy="303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5" imgW="1002865" imgH="253890" progId="Equation.3">
                  <p:embed/>
                </p:oleObj>
              </mc:Choice>
              <mc:Fallback>
                <p:oleObj name="Equation" r:id="rId5" imgW="1002865" imgH="25389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5141719"/>
                        <a:ext cx="1180297" cy="303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557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algoritmus tovább finomítható, ha a lépésekhez súlyokat rendelünk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súlyokkal egyrészt büntethetjük a kevésbé valószínű lépéseket (pl. a lineáris párosításnak megfelelő átlós haladástól eltérő lépéseket)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Másrészt kezelhetjük azt a problémát, hogy az eltérő hosszúságú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tvonalak nem teljesen összemérhetők (több lépésből álló útvonalak mentén több értéket fogunk összeadni, tehát nagyobb eséllyel kapunk nagyobb számot)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példa súlyozásra: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súlyozással finomított távolságfüggvény pedig: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Itt W szerepe a különböző hosszúságú útvonalak normalizálása, összemérhetőbbé tétele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lépések súlyozása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27783" y="4365103"/>
            <a:ext cx="92896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83767" y="6129792"/>
            <a:ext cx="9362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427984" y="5141718"/>
            <a:ext cx="92170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3837" y="3760787"/>
            <a:ext cx="942975" cy="809625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59832" y="4976288"/>
            <a:ext cx="938384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867218"/>
              </p:ext>
            </p:extLst>
          </p:nvPr>
        </p:nvGraphicFramePr>
        <p:xfrm>
          <a:off x="3059832" y="4976288"/>
          <a:ext cx="2313677" cy="753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5" imgW="2108200" imgH="685800" progId="Equation.3">
                  <p:embed/>
                </p:oleObj>
              </mc:Choice>
              <mc:Fallback>
                <p:oleObj name="Equation" r:id="rId5" imgW="2108200" imgH="685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976288"/>
                        <a:ext cx="2313677" cy="7537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248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Definiáltuk az algoritmust, de hogyan lehet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yorsan kiszámítani?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lehetséges útvonalak száma (megszorítások nélkül) (NM)</a:t>
            </a:r>
            <a:r>
              <a:rPr lang="hu-HU" altLang="hu-HU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megszorításokkal ez csökken, de még mindig exponenciális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mp hang 100 vektornak felel meg, tehát kezelhetetlenül nagy érték jön ki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ráadásul a műveletet minden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ltárolt mintával meg kell ismételni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Szerencsére az egy adott (n, m) pontba vezető útvonalak költéségnek minimuma rekurzívan számolható az adott pontba vivő elemi lépések által megengedett lehetséges (n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„ősök” minimális költségéből</a:t>
            </a:r>
            <a:endParaRPr lang="en-US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alapján </a:t>
            </a:r>
            <a:r>
              <a:rPr lang="en-US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dinamikus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programo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(NM)</a:t>
            </a:r>
            <a:r>
              <a:rPr lang="hu-HU" altLang="hu-HU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helyett NM művelettel számolható!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Ezért hívják a módszert dinamikus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idővetemítésnek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DTW hatékony kiszámítása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27783" y="4365103"/>
            <a:ext cx="92896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83767" y="6129792"/>
            <a:ext cx="9362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427984" y="5141718"/>
            <a:ext cx="92170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59832" y="4976288"/>
            <a:ext cx="938384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0993" y="4164496"/>
            <a:ext cx="2298096" cy="1830816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63402" y="5184097"/>
            <a:ext cx="910474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054259"/>
              </p:ext>
            </p:extLst>
          </p:nvPr>
        </p:nvGraphicFramePr>
        <p:xfrm>
          <a:off x="838590" y="4482139"/>
          <a:ext cx="3536390" cy="49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5" imgW="2730500" imgH="381000" progId="Equation.3">
                  <p:embed/>
                </p:oleObj>
              </mc:Choice>
              <mc:Fallback>
                <p:oleObj name="Equation" r:id="rId5" imgW="2730500" imgH="38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590" y="4482139"/>
                        <a:ext cx="3536390" cy="49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277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Tudjuk-e olyankor is használni a DTW-t, ha egy szóhoz több bemondott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mintánk (tanítópéldánk) is van?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Egyszerű ötlet: vegyük a minták átlagát, az legyen a referenciaminta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Probléma: a minták vektorsorozatok, nem is feltétlenül egyforma hosszúak!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Definiáljuk két minta átlagát így: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Keressük meg a két sorozat legjobb illeszkedését DTW-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összerendelt vektorokra páronként végezzük el az átlagolást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sok mintánk van, akkor a mintákat egyenként tudjuk hozzáadni a referenciamintához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Referenciaminta = az első két minta átlaga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Referenciaminta = a referenciaminta és a harmadik minta átlaga …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Stb.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83568" y="720725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Referenciaminták képzése több mintából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2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egy szónak létezik több, nagyon eltérő kiejtése is, akkor több referenciamintát is rendelhetünk hozzá, egyfajta online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klaszterezéssel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Legyen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első minta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#1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Vegyük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következő példát, illesszük DTW-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#1-hez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távolságuk kisebb mint egy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küszöb: 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#1 = a két minta átlaga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távolság nagy, új referenciát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képezünk: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#2 = második példa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így tovább, az új mintákat egyenként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vagy beolvasztva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eddigiekbe, vagy új referenciákat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képezve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Látjuk, hogy itt már tkp. statisztikai mintaképzést végzünk (az átlag a legegyszerűbb statisztika…); ezen fognak túllépni a statisztikai alak-felismerésen alapuló módszerek, amelyek profibb módon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becslik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majd a tanítópéldák eloszlását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gépi tanuló algoritmusok használatával nem lesz szükség a különféle paraméterek (pl. büntetősúlyok, elemi lépések) kézi próbálgatására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83568" y="1196752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Referenciaminták képzése </a:t>
            </a:r>
            <a:br>
              <a:rPr lang="hu-HU" altLang="hu-HU" sz="3600" dirty="0" smtClean="0">
                <a:solidFill>
                  <a:schemeClr val="tx1"/>
                </a:solidFill>
              </a:rPr>
            </a:br>
            <a:r>
              <a:rPr lang="hu-HU" altLang="hu-HU" sz="3600" dirty="0" smtClean="0">
                <a:solidFill>
                  <a:schemeClr val="tx1"/>
                </a:solidFill>
              </a:rPr>
              <a:t>több mintából 2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88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9748" y="1916832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legegyszerűbb, szabályokat nem igénylő alakfelismerési algoritmus mintázatok összehasonlításán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matching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alapul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„tanulási” fázisban minden felismerendő egységhez eltárolunk egy-egy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példa-mintát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„felismerési” fázisban a felismerendő ismeretlen mintát összehasonlítjuk az összes eltárolt példával, és amelyikhez legjobban hasonlít, azt adjuk ki eredményként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rendszer pontossága az összehasonlítás során használt hasonlósági mértéken (távolságfüggvényen) fog múlni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Tekinthető a gépi tanulás egy elfajuló esetének, amikor minden felismerendő osztályhoz egyetlen egy tanítópélda van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Beszédfelismerés esetén ilyen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matching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algoritmus lesz a dinamikus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idővetemítés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dynamic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warping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DTW)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Felismerési egységként szavakat, esetleg rövid kifejezéseket használtak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19748" y="1201907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Minták összehasonlításán alapuló alakfelismerés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felismerendő szavak átestek valamilyen előfeldolgozáson, tehát spektrális vektorok sorozataként adottak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R: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T: teszt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Szeretnénk definiálni egy távolságfüggvényt,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amelyik a két szó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különbözőségét méri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Távolságfüggvények szokásos kritériumai: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Nemnegatív, és d(R,T)=0 akkor és csak akkor, ha R=T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Szimmetrikus   d(R,T)=d(T,R)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Teljesíti a háromszög-egyenlőtlenséget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távolságfüggvény problémája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636912"/>
            <a:ext cx="3413944" cy="1637129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7325" y="4681291"/>
            <a:ext cx="1512168" cy="180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5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két szó D(R,T) távolságát vektorpárok d(R(i), T(j)) elemi távolságaiból  fogjuk összerakni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Ideális esetben d kicsi, ha R(i) és T(j) ugyanolyan hanghoz tartozik, és nagy, ha különböző hangok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80-as években a különféle előfeldolgozási módszerekhez különböző távolságfüggvényeket javasoltak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 némelyike nem szimmetrikus – ezeket inkább „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distortion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hívják „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helyett</a:t>
            </a:r>
          </a:p>
          <a:p>
            <a:pPr lvl="1" eaLnBrk="1" hangingPunct="1"/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Kepsztrális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ektorok (c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[n], c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[n]) esetén például elég jól működik a (súlyozott) euklideszi távolság: 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Elemi</a:t>
            </a:r>
            <a:r>
              <a:rPr lang="hu-HU" altLang="hu-HU" sz="3600" dirty="0" smtClean="0">
                <a:solidFill>
                  <a:schemeClr val="tx1"/>
                </a:solidFill>
              </a:rPr>
              <a:t> távolságfüggvények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1988840"/>
            <a:ext cx="2160240" cy="1555161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469520"/>
              </p:ext>
            </p:extLst>
          </p:nvPr>
        </p:nvGraphicFramePr>
        <p:xfrm>
          <a:off x="3487663" y="5805264"/>
          <a:ext cx="2333377" cy="596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5" imgW="1676400" imgH="431800" progId="Equation.3">
                  <p:embed/>
                </p:oleObj>
              </mc:Choice>
              <mc:Fallback>
                <p:oleObj name="Equation" r:id="rId5" imgW="16764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663" y="5805264"/>
                        <a:ext cx="2333377" cy="5966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229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Hogyan definiáljuk a két vektorsorozat D(R,T) távolságát  a vektorpárok d(R(i), T(j)) elemi távolságai alapján?</a:t>
            </a: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Alapötlet: adjuk össze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elemi távolságokat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Probléma: a két minta nem feltétlenül egyforma hosszú, azaz N!=M</a:t>
            </a:r>
          </a:p>
          <a:p>
            <a:pPr lvl="2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Megoldási ötlet: lineárisan nyújtsuk meg a rövidebbet,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azaz R(i) párja legyen T(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(i*M/N))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Probléma: a beszédsebesség ingadozhat a szón belül, így lineáris nyújtás esetén két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azonos szó összemérésénél is megeshet, hogy nem azonos hangokhoz tartozó vektorokat mérünk egymáshoz (ld.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iros párok)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Így nagy távolságot kaphatunk akkor is, ha a két szó azonos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Lineáris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idővetemítés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04864"/>
            <a:ext cx="3456384" cy="1758511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3140968"/>
            <a:ext cx="1584176" cy="56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4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probléma: a szavakon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elül az egyes hangok pozícióját nem ismerjük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zonos szavak esetén nem tudjuk összepárosítani az azonos hangokhoz tartozó vektorokat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Megoldás: számoljuk ki a D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össztávolságot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MINDEN lehetséges párosítás mellett, És definiáljuk D(R,T)-t az így kapott távolságok minimumaként!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ennek az értelme?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a két szó azonos, akkor kapunk minimális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össztávolságot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amikor a rendszer azonos hangokat párosít össze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a két szó eltér, bárhogy is párosítjuk a vektorokat, sosem kapunk kicsi távolságot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Megj: visszatérünk az olyan esetekre, mint pl. „ökör” – „örök”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Az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idővetemítés</a:t>
            </a:r>
            <a:r>
              <a:rPr lang="hu-HU" altLang="hu-HU" sz="3600" dirty="0" smtClean="0">
                <a:solidFill>
                  <a:schemeClr val="tx1"/>
                </a:solidFill>
              </a:rPr>
              <a:t> alapötlete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1" y="4221089"/>
            <a:ext cx="2160240" cy="182919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615" y="4176347"/>
            <a:ext cx="2186665" cy="183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módszer formalizáláshoz bevezetünk egy közös időtengelyt,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k-t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(k=1…K)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összehasonlításban K darab vektorpár fog részt venni R-ből és T-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ből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i(k) és j(k) függvények fogják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megmondani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R-ből ill. T-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ből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kivett vektor indexét a k. pillanatban (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azaz                    és                   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 módon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lehetséges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vetemítési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párosítás definiálható az i(k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és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j(k) függvények megadásával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tengely mentén R, az y tengely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mentén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elemeit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elhelyezve, minden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lehetséges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vetemítés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egy K-lépéses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útvonalként jeleníthető meg az ábrán: 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Adott útvonal esetén a távolság:</a:t>
            </a: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két minta távolságának definíciója pedig: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Az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idővetemítés</a:t>
            </a:r>
            <a:r>
              <a:rPr lang="hu-HU" altLang="hu-HU" sz="3600" dirty="0" smtClean="0">
                <a:solidFill>
                  <a:schemeClr val="tx1"/>
                </a:solidFill>
              </a:rPr>
              <a:t> formalizálása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067944" y="256490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996831"/>
              </p:ext>
            </p:extLst>
          </p:nvPr>
        </p:nvGraphicFramePr>
        <p:xfrm>
          <a:off x="4067944" y="2564903"/>
          <a:ext cx="978525" cy="259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Equation" r:id="rId4" imgW="787058" imgH="203112" progId="Equation.3">
                  <p:embed/>
                </p:oleObj>
              </mc:Choice>
              <mc:Fallback>
                <p:oleObj name="Equation" r:id="rId4" imgW="787058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564903"/>
                        <a:ext cx="978525" cy="2593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364088" y="2569809"/>
            <a:ext cx="942650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500833"/>
              </p:ext>
            </p:extLst>
          </p:nvPr>
        </p:nvGraphicFramePr>
        <p:xfrm>
          <a:off x="5364088" y="2569810"/>
          <a:ext cx="973590" cy="254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6" imgW="837836" imgH="215806" progId="Equation.3">
                  <p:embed/>
                </p:oleObj>
              </mc:Choice>
              <mc:Fallback>
                <p:oleObj name="Equation" r:id="rId6" imgW="837836" imgH="21580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2569810"/>
                        <a:ext cx="973590" cy="254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Kép 13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3183" y="3284984"/>
            <a:ext cx="259516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763687" y="5085183"/>
            <a:ext cx="960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474532"/>
              </p:ext>
            </p:extLst>
          </p:nvPr>
        </p:nvGraphicFramePr>
        <p:xfrm>
          <a:off x="1615475" y="4941168"/>
          <a:ext cx="195644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9" imgW="1714500" imgH="508000" progId="Equation.3">
                  <p:embed/>
                </p:oleObj>
              </mc:Choice>
              <mc:Fallback>
                <p:oleObj name="Equation" r:id="rId9" imgW="1714500" imgH="508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5475" y="4941168"/>
                        <a:ext cx="195644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907704" y="5923485"/>
            <a:ext cx="10295612" cy="51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" name="Objektum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358878"/>
              </p:ext>
            </p:extLst>
          </p:nvPr>
        </p:nvGraphicFramePr>
        <p:xfrm>
          <a:off x="1979712" y="5802789"/>
          <a:ext cx="1954040" cy="457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11" imgW="1345616" imgH="317362" progId="Equation.3">
                  <p:embed/>
                </p:oleObj>
              </mc:Choice>
              <mc:Fallback>
                <p:oleObj name="Equation" r:id="rId11" imgW="1345616" imgH="31736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802789"/>
                        <a:ext cx="1954040" cy="4573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35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Formálisan minden lehetséges útvonalat végig kellene próbálgatnunk, de beszédjelek esetén egy csomó lehetséges párosításnak nincs értelme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(például R összes eleméhez T(1)-et rendelni)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értelmetlen lehetőségek kizárására megszorításokat vezetünk be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Végpontokra vonatkozó megkötések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első vektor párja a másik sorozat első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az utolsó vektor párja a másik sorozat utolsó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legyen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ábrán ez azt jelenti, hogy csak az (1,1)-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ből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induló és (N,M)-be érkező útvonalakat vizsgáljuk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Formálisan: 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Monotonitási megkötés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 lelassulhat és begyorsulhat, de nem fordulhat vissza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Azaz i(k) és j(k) is monoton növő (nem csökkenő) kell legyen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ábrán az útvonalak nem fordulhatnak vissza egyik tengely mentén sem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Formálisan: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Útvonal-megkötések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27783" y="4365103"/>
            <a:ext cx="92896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259419"/>
              </p:ext>
            </p:extLst>
          </p:nvPr>
        </p:nvGraphicFramePr>
        <p:xfrm>
          <a:off x="2627783" y="4410822"/>
          <a:ext cx="3744417" cy="308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4" imgW="2654300" imgH="215900" progId="Equation.3">
                  <p:embed/>
                </p:oleObj>
              </mc:Choice>
              <mc:Fallback>
                <p:oleObj name="Equation" r:id="rId4" imgW="2654300" imgH="215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3" y="4410822"/>
                        <a:ext cx="3744417" cy="3086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83767" y="6129792"/>
            <a:ext cx="9362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238370"/>
              </p:ext>
            </p:extLst>
          </p:nvPr>
        </p:nvGraphicFramePr>
        <p:xfrm>
          <a:off x="2483768" y="6129793"/>
          <a:ext cx="2300502" cy="260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6" imgW="1930400" imgH="215900" progId="Equation.3">
                  <p:embed/>
                </p:oleObj>
              </mc:Choice>
              <mc:Fallback>
                <p:oleObj name="Equation" r:id="rId6" imgW="19304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6129793"/>
                        <a:ext cx="2300502" cy="2606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183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Lokális folytonossági megkötések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 lelassulhat vagy felgyorsulhat, de a sebesség változása lassú. Ki lehet zárni az olyan útvonalakat, amelyek nem lassan változnak, például valamelyik tengely mentén nagyot ugranak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Ezeket a megkötéseket nehéz formalizálni, ezért a megengedett elemi lépések –rövid lépéssorozatok definiálásával szokás őket megadni,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lépések visszafele vannak megadva, tehát azt adjuk meg, hogy egy adott pontba honnan érkezhettünk – hamarosan kiderül, hogy miért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Útvonal-megkötések 2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67744" y="600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27783" y="4365103"/>
            <a:ext cx="92896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83767" y="6129792"/>
            <a:ext cx="9362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" name="Kép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7" y="3442690"/>
            <a:ext cx="3950096" cy="2298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198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22644</TotalTime>
  <Words>893</Words>
  <Application>Microsoft Office PowerPoint</Application>
  <PresentationFormat>Diavetítés a képernyőre (4:3 oldalarány)</PresentationFormat>
  <Paragraphs>149</Paragraphs>
  <Slides>14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3" baseType="lpstr">
      <vt:lpstr>Arial</vt:lpstr>
      <vt:lpstr>Calibri</vt:lpstr>
      <vt:lpstr>Constantia</vt:lpstr>
      <vt:lpstr>Sentinel Book</vt:lpstr>
      <vt:lpstr>Times New Roman</vt:lpstr>
      <vt:lpstr>Verdana</vt:lpstr>
      <vt:lpstr>Wingdings 2</vt:lpstr>
      <vt:lpstr>Áramlás</vt:lpstr>
      <vt:lpstr>Microsoft Equation 3.0</vt:lpstr>
      <vt:lpstr>Dinamikus idővetemítés</vt:lpstr>
      <vt:lpstr>Minták összehasonlításán alapuló alakfelismerés</vt:lpstr>
      <vt:lpstr>A távolságfüggvény problémája</vt:lpstr>
      <vt:lpstr>Elemi távolságfüggvények</vt:lpstr>
      <vt:lpstr>Lineáris idővetemítés</vt:lpstr>
      <vt:lpstr>Az idővetemítés alapötlete</vt:lpstr>
      <vt:lpstr>Az idővetemítés formalizálása</vt:lpstr>
      <vt:lpstr>Útvonal-megkötések</vt:lpstr>
      <vt:lpstr>Útvonal-megkötések 2</vt:lpstr>
      <vt:lpstr>Útvonal-megkötések 3</vt:lpstr>
      <vt:lpstr>A lépések súlyozása</vt:lpstr>
      <vt:lpstr>A DTW hatékony kiszámítása</vt:lpstr>
      <vt:lpstr>Referenciaminták képzése több mintából</vt:lpstr>
      <vt:lpstr>Referenciaminták képzése  több mintából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1325</cp:revision>
  <dcterms:created xsi:type="dcterms:W3CDTF">2011-08-30T15:18:14Z</dcterms:created>
  <dcterms:modified xsi:type="dcterms:W3CDTF">2020-10-09T14:22:57Z</dcterms:modified>
</cp:coreProperties>
</file>