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</p:sldIdLst>
  <p:sldSz cx="9144000" cy="6858000" type="screen4x3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96" autoAdjust="0"/>
    <p:restoredTop sz="94660"/>
  </p:normalViewPr>
  <p:slideViewPr>
    <p:cSldViewPr>
      <p:cViewPr varScale="1">
        <p:scale>
          <a:sx n="125" d="100"/>
          <a:sy n="125" d="100"/>
        </p:scale>
        <p:origin x="5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4EC5DCC-6AD2-43D5-B6CC-1A3FB035902F}" type="datetimeFigureOut">
              <a:rPr lang="hu-HU"/>
              <a:pPr>
                <a:defRPr/>
              </a:pPr>
              <a:t>2020. 12. 02.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A522061-0A73-4C95-BAE8-371F659A6A6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7C9E1D4-69CF-4A15-BD62-279D6296567E}" type="datetimeFigureOut">
              <a:rPr lang="hu-HU"/>
              <a:pPr>
                <a:defRPr/>
              </a:pPr>
              <a:t>2020. 12. 02.</a:t>
            </a:fld>
            <a:endParaRPr lang="hu-H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u-HU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u-HU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DD81709D-B61D-47E0-AED2-21059CFF7E8B}" type="slidenum">
              <a:rPr lang="hu-HU" altLang="hu-HU"/>
              <a:pPr/>
              <a:t>‹#›</a:t>
            </a:fld>
            <a:endParaRPr lang="hu-HU" alt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hu-HU"/>
              <a:t>Alcím mintájának szerkesztése</a:t>
            </a:r>
            <a:endParaRPr lang="en-US"/>
          </a:p>
        </p:txBody>
      </p:sp>
      <p:sp>
        <p:nvSpPr>
          <p:cNvPr id="4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649564-DE40-42A4-B64B-1824335B4479}" type="datetime1">
              <a:rPr lang="hu-HU"/>
              <a:pPr>
                <a:defRPr/>
              </a:pPr>
              <a:t>2020. 12. 02.</a:t>
            </a:fld>
            <a:endParaRPr lang="hu-HU"/>
          </a:p>
        </p:txBody>
      </p:sp>
      <p:sp>
        <p:nvSpPr>
          <p:cNvPr id="5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E9B829AB-074C-47E4-8EC5-7EBFE800CBC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6754182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AAAA8-F6FE-40F8-928D-35A5AE3884BF}" type="datetime1">
              <a:rPr lang="hu-HU"/>
              <a:pPr>
                <a:defRPr/>
              </a:pPr>
              <a:t>2020. 12. 02.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F6C5-69AA-430F-8F77-3084186AD2AE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77889455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49A972-E753-4D30-8509-5A615B500E43}" type="datetime1">
              <a:rPr lang="hu-HU"/>
              <a:pPr>
                <a:defRPr/>
              </a:pPr>
              <a:t>2020. 12. 02.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82E6B-4F59-4718-A4AE-97A6268DFE23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1883402419"/>
      </p:ext>
    </p:extLst>
  </p:cSld>
  <p:clrMapOvr>
    <a:masterClrMapping/>
  </p:clrMapOvr>
  <p:hf sldNum="0"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3DD0F-E52C-44F0-AEE8-89BE8391FE90}" type="datetime1">
              <a:rPr lang="hu-HU"/>
              <a:pPr>
                <a:defRPr/>
              </a:pPr>
              <a:t>2020. 12. 02.</a:t>
            </a:fld>
            <a:endParaRPr lang="hu-HU"/>
          </a:p>
        </p:txBody>
      </p:sp>
      <p:sp>
        <p:nvSpPr>
          <p:cNvPr id="5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08B6BF-E366-432A-850D-34B79889A2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536711862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66EE4-2AE4-4EE2-A08A-342DEF978330}" type="datetime1">
              <a:rPr lang="hu-HU"/>
              <a:pPr>
                <a:defRPr/>
              </a:pPr>
              <a:t>2020. 12. 02.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9F436322-CD5C-48A8-A621-98067E2F7437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9627191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F5807-DAEA-4D81-A265-B6A957B6D4E8}" type="datetime1">
              <a:rPr lang="hu-HU"/>
              <a:pPr>
                <a:defRPr/>
              </a:pPr>
              <a:t>2020. 12. 02.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DA865D-5C7C-44FF-B512-D77D3B31140B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5107834"/>
      </p:ext>
    </p:extLst>
  </p:cSld>
  <p:clrMapOvr>
    <a:masterClrMapping/>
  </p:clrMapOvr>
  <p:hf sldNum="0"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7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C427C2-6C6B-4513-A318-108DD0A3B720}" type="datetime1">
              <a:rPr lang="hu-HU"/>
              <a:pPr>
                <a:defRPr/>
              </a:pPr>
              <a:t>2020. 12. 02.</a:t>
            </a:fld>
            <a:endParaRPr lang="hu-HU"/>
          </a:p>
        </p:txBody>
      </p:sp>
      <p:sp>
        <p:nvSpPr>
          <p:cNvPr id="8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3F1CFD-484B-44D8-9E45-E5027DEEAB8C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3091567521"/>
      </p:ext>
    </p:extLst>
  </p:cSld>
  <p:clrMapOvr>
    <a:masterClrMapping/>
  </p:clrMapOvr>
  <p:hf sldNum="0"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CF468D-F9B5-46E0-AD69-24BE1DECE706}" type="datetime1">
              <a:rPr lang="hu-HU"/>
              <a:pPr>
                <a:defRPr/>
              </a:pPr>
              <a:t>2020. 12. 02.</a:t>
            </a:fld>
            <a:endParaRPr lang="hu-HU"/>
          </a:p>
        </p:txBody>
      </p:sp>
      <p:sp>
        <p:nvSpPr>
          <p:cNvPr id="4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ADD4A-6BFB-45A8-89C2-0FB577596FF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435730550"/>
      </p:ext>
    </p:extLst>
  </p:cSld>
  <p:clrMapOvr>
    <a:masterClrMapping/>
  </p:clrMapOvr>
  <p:hf sldNum="0"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2ECDC-236E-41B9-AC3C-C90CF011C813}" type="datetime1">
              <a:rPr lang="hu-HU"/>
              <a:pPr>
                <a:defRPr/>
              </a:pPr>
              <a:t>2020. 12. 02.</a:t>
            </a:fld>
            <a:endParaRPr lang="hu-HU"/>
          </a:p>
        </p:txBody>
      </p:sp>
      <p:sp>
        <p:nvSpPr>
          <p:cNvPr id="3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5CD83B-3C70-44B7-B8C4-8D976E0234C5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406413266"/>
      </p:ext>
    </p:extLst>
  </p:cSld>
  <p:clrMapOvr>
    <a:masterClrMapping/>
  </p:clrMapOvr>
  <p:hf sldNum="0"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/>
          </a:p>
        </p:txBody>
      </p:sp>
      <p:sp>
        <p:nvSpPr>
          <p:cNvPr id="5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F4A8F5-83AC-4ED0-97E8-9FD49C0A38DA}" type="datetime1">
              <a:rPr lang="hu-HU"/>
              <a:pPr>
                <a:defRPr/>
              </a:pPr>
              <a:t>2020. 12. 02.</a:t>
            </a:fld>
            <a:endParaRPr lang="hu-HU"/>
          </a:p>
        </p:txBody>
      </p:sp>
      <p:sp>
        <p:nvSpPr>
          <p:cNvPr id="6" name="Élőláb hely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DFD3E9-70DB-4912-A7B2-A41987F8913A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374723891"/>
      </p:ext>
    </p:extLst>
  </p:cSld>
  <p:clrMapOvr>
    <a:masterClrMapping/>
  </p:clrMapOvr>
  <p:hf sldNum="0"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gy sarkán kerekítve levágott téglalap 13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Derékszögű háromszög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Szabadkézi sokszög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hu-HU" noProof="0"/>
              <a:t>Kép beszúrásához kattintson az ikonra</a:t>
            </a:r>
            <a:endParaRPr lang="en-US" noProof="0" dirty="0"/>
          </a:p>
        </p:txBody>
      </p:sp>
      <p:sp>
        <p:nvSpPr>
          <p:cNvPr id="9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488A8-A055-497E-AC5E-046454789148}" type="datetime1">
              <a:rPr lang="hu-HU"/>
              <a:pPr>
                <a:defRPr/>
              </a:pPr>
              <a:t>2020. 12. 02.</a:t>
            </a:fld>
            <a:endParaRPr lang="hu-HU"/>
          </a:p>
        </p:txBody>
      </p:sp>
      <p:sp>
        <p:nvSpPr>
          <p:cNvPr id="10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1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DB8F4B52-FF9B-4D99-AC32-C4CFA322D116}" type="slidenum">
              <a:rPr lang="hu-HU" altLang="hu-HU"/>
              <a:pPr/>
              <a:t>‹#›</a:t>
            </a:fld>
            <a:endParaRPr lang="hu-HU" altLang="hu-HU"/>
          </a:p>
        </p:txBody>
      </p:sp>
    </p:spTree>
    <p:extLst>
      <p:ext uri="{BB962C8B-B14F-4D97-AF65-F5344CB8AC3E}">
        <p14:creationId xmlns:p14="http://schemas.microsoft.com/office/powerpoint/2010/main" val="2950559554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>
              <a:latin typeface="+mn-lt"/>
            </a:endParaRPr>
          </a:p>
        </p:txBody>
      </p:sp>
      <p:sp>
        <p:nvSpPr>
          <p:cNvPr id="1028" name="Cím hely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Mintacím szerkesztése</a:t>
            </a:r>
            <a:endParaRPr lang="en-US" altLang="hu-HU"/>
          </a:p>
        </p:txBody>
      </p:sp>
      <p:sp>
        <p:nvSpPr>
          <p:cNvPr id="1029" name="Szöveg hely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/>
              <a:t>Mintaszöveg szerkesztése</a:t>
            </a:r>
          </a:p>
          <a:p>
            <a:pPr lvl="1"/>
            <a:r>
              <a:rPr lang="hu-HU" altLang="hu-HU"/>
              <a:t>Második szint</a:t>
            </a:r>
          </a:p>
          <a:p>
            <a:pPr lvl="2"/>
            <a:r>
              <a:rPr lang="hu-HU" altLang="hu-HU"/>
              <a:t>Harmadik szint</a:t>
            </a:r>
          </a:p>
          <a:p>
            <a:pPr lvl="3"/>
            <a:r>
              <a:rPr lang="hu-HU" altLang="hu-HU"/>
              <a:t>Negyedik szint</a:t>
            </a:r>
          </a:p>
          <a:p>
            <a:pPr lvl="4"/>
            <a:r>
              <a:rPr lang="hu-HU" altLang="hu-HU"/>
              <a:t>Ötödik szint</a:t>
            </a:r>
            <a:endParaRPr lang="en-US" altLang="hu-HU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A07AE34A-622D-4DEC-B1B5-5BDF02A3D36B}" type="datetime1">
              <a:rPr lang="hu-HU"/>
              <a:pPr>
                <a:defRPr/>
              </a:pPr>
              <a:t>2020. 12. 02.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fld id="{2319844B-F395-4097-A726-583772F839E1}" type="slidenum">
              <a:rPr lang="hu-HU" altLang="hu-HU"/>
              <a:pPr/>
              <a:t>‹#›</a:t>
            </a:fld>
            <a:endParaRPr lang="hu-HU" altLang="hu-HU"/>
          </a:p>
        </p:txBody>
      </p:sp>
      <p:grpSp>
        <p:nvGrpSpPr>
          <p:cNvPr id="1033" name="Csoportba foglalás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1" r:id="rId1"/>
    <p:sldLayoutId id="2147484033" r:id="rId2"/>
    <p:sldLayoutId id="2147484042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43" r:id="rId9"/>
    <p:sldLayoutId id="2147484039" r:id="rId10"/>
    <p:sldLayoutId id="2147484040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11"/>
          <p:cNvSpPr>
            <a:spLocks noGrp="1"/>
          </p:cNvSpPr>
          <p:nvPr>
            <p:ph idx="1"/>
          </p:nvPr>
        </p:nvSpPr>
        <p:spPr>
          <a:xfrm>
            <a:off x="457200" y="2924175"/>
            <a:ext cx="8229600" cy="3400425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Tóth László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hu-HU" altLang="hu-HU" sz="2400" dirty="0">
                <a:latin typeface="Verdana" panose="020B0604030504040204" pitchFamily="34" charset="0"/>
              </a:rPr>
              <a:t>Számítógépes Algoritmusok és Mesterséges Intelligencia Tanszék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sz="2400" dirty="0">
              <a:latin typeface="Verdana" panose="020B0604030504040204" pitchFamily="34" charset="0"/>
            </a:endParaRPr>
          </a:p>
          <a:p>
            <a:pPr algn="ctr" eaLnBrk="1" hangingPunct="1">
              <a:buFont typeface="Arial" panose="020B0604020202020204" pitchFamily="34" charset="0"/>
              <a:buNone/>
            </a:pPr>
            <a:endParaRPr lang="hu-HU" altLang="hu-HU" dirty="0">
              <a:latin typeface="Sentinel Book"/>
            </a:endParaRPr>
          </a:p>
          <a:p>
            <a:pPr eaLnBrk="1" hangingPunct="1"/>
            <a:endParaRPr lang="hu-HU" altLang="hu-HU" dirty="0">
              <a:latin typeface="Sentinel Book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5124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Cím 8"/>
          <p:cNvSpPr>
            <a:spLocks noGrp="1"/>
          </p:cNvSpPr>
          <p:nvPr>
            <p:ph type="title"/>
          </p:nvPr>
        </p:nvSpPr>
        <p:spPr>
          <a:xfrm>
            <a:off x="468313" y="1844675"/>
            <a:ext cx="8229600" cy="649288"/>
          </a:xfrm>
        </p:spPr>
        <p:txBody>
          <a:bodyPr/>
          <a:lstStyle/>
          <a:p>
            <a:pPr algn="ctr" eaLnBrk="1" hangingPunct="1"/>
            <a:r>
              <a:rPr lang="hu-HU" altLang="hu-HU" sz="3200" dirty="0" smtClean="0"/>
              <a:t>Morfológiai elemzés és generálás</a:t>
            </a:r>
            <a:endParaRPr lang="hu-HU" altLang="hu-H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01829" y="1520825"/>
            <a:ext cx="8309123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Az end-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to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-end modellezéshez közelebb lennénk, ha eleve nem lenne annyi komponens (akusztikus modell, kiejtési szótár, nyelvi modell)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 történik, ha teljesen elhagyjuk a kiejtési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szótárat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Megpróbálhatunk hangok helyett közvetlenül betűket felismerni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angol nyelvben egyetlen betűből, a környezet ismerete nélkül megjósolhatatlan, hogy kiejtve mi lesz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Hosszabb szódarabokat kell használni, azoknak már megtanulható a kiejtésük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„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piece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modell esetén a felismerendő egységek hossza teljes szavak és egyetlen betű között ingadozik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End-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-end felismerőben, kiejtési szótár nélkül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Nagyon nagy adatbázison tanítva akár nyelvi modell nélkül is működhet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Hasonló elvek alapján képeznek „szódarabkákat”, mint a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Morfessor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Google cikk (12 000 órányi beszéden tanítva):</a:t>
            </a:r>
          </a:p>
          <a:p>
            <a:pPr lvl="1" eaLnBrk="1" hangingPunct="1"/>
            <a:r>
              <a:rPr lang="en-US" alt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hu-HU" altLang="hu-HU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tate</a:t>
            </a:r>
            <a:r>
              <a:rPr lang="en-US" alt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alt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alt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altLang="hu-HU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alt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u-HU" alt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</a:t>
            </a:r>
            <a:r>
              <a:rPr lang="en-US" alt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hu-HU" alt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recognition</a:t>
            </a:r>
            <a:r>
              <a:rPr lang="hu-HU" alt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hu-HU" alt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sequence-to-sequence</a:t>
            </a:r>
            <a:r>
              <a:rPr lang="hu-HU" alt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models</a:t>
            </a:r>
            <a:r>
              <a:rPr lang="hu-HU" altLang="hu-HU" sz="1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2018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Nyelvi modell nélkül 5,8%, nyelvi modellel 5,6% hiba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01829" y="665956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„Word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piece</a:t>
            </a:r>
            <a:r>
              <a:rPr lang="hu-HU" altLang="hu-HU" sz="3600" dirty="0" smtClean="0">
                <a:solidFill>
                  <a:schemeClr val="tx1"/>
                </a:solidFill>
              </a:rPr>
              <a:t>” modellek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482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47678" y="1268760"/>
            <a:ext cx="841681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természetes nyelvekben a szótövek száma kb. 100 000-es nagyságrendű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Pl.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Magyar értelmező kéziszótárban kb. 70 000 szó szerepel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szövegkorpuszokban előforduló szóalakok száma azonban jóval nagyobb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Ennek fő oka a toldalékolás (kisebb részben az összetett szavak képzésének lehetősége)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Angol nyelvben adott szótőből viszonylag kevés szóalak származtatható</a:t>
            </a:r>
          </a:p>
          <a:p>
            <a:pPr lvl="1" eaLnBrk="1" hangingPunct="1"/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Have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have, has, had; </a:t>
            </a:r>
            <a:r>
              <a:rPr lang="en-US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hathats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beszédfelismerők letudják a problémát a szóalakok felsorolásával (mindent szónak tekintünk, ami két szóköz között előfordulhat)</a:t>
            </a:r>
            <a:endParaRPr lang="en-US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en-US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nagyobb európai 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nyelvcsaládokban (germán, latin, szláv) ennél bőségesebb ragozás van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Még ezeknél is rosszab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a helyzet a magyarban, ahol pl. egy főnévnek akár 700 féle alakja is lehet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Hasonló a helyzet pl. a finnben vagy a törökben is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összes szóalak felsorolása nem célravezető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lehetne jobb nyelv modellt építeni a szavak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szótőre+toldalékokra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bontásával?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42722" y="563474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Szó és szóalakok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01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11349" y="1314590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szóalakok leírásával a nyelvészet morfológia nevű területe foglalkozik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magyar nyelv morfológiája azért gazdagabb, mint pl. a szláv vagy latin nyelveké, mert a szótőhöz háromféle toldalék is járulhat: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képző+jel+rag</a:t>
            </a:r>
            <a:endParaRPr lang="hu-HU" altLang="hu-H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jó+ság+om+at</a:t>
            </a:r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Megkérdőjelezhető, hogy pl. beszédfelismerési célból érdemes-e a képzőt „dinamikusan” kezelni, vagy a szótő részének tekinthetjük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képzett alakok pl. az értelmező kéziszótár szerint is külön szónak számítanak,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képzők kevésbé „produktívak” (ritkán képzünk új szót)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Viszont ha mégis képzek, akkor az érthető lesz a másik fél számára, pl. „asztalság”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„asztalú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</a:p>
          <a:p>
            <a:pPr eaLnBrk="1" hangingPunct="1"/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szótőhöz a toldalékok sajnos nem szimpla </a:t>
            </a:r>
            <a:r>
              <a:rPr lang="hu-HU" altLang="hu-H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konkatenációval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kapcsolódnak, pl. a többes szám </a:t>
            </a:r>
            <a:r>
              <a:rPr lang="hu-HU" altLang="hu-H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hu-HU" altLang="hu-H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jele esetén: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nő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n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ők (ez szimpla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konkatenálás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alma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almák (itt megváltozik a szótő utolsó hangja)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ház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házak (a szótő és a toldalék közé bejön egy ejtéskönnyítő magánhangzó)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kéz </a:t>
            </a:r>
            <a:r>
              <a:rPr lang="en-US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kezek (itt megváltozik a szótő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belseje, és más az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ejtéskönnyítő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hang is…)</a:t>
            </a: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93700" lvl="1" indent="0" eaLnBrk="1" hangingPunct="1">
              <a:buNone/>
            </a:pP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01829" y="540614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 magyar nyelv morfológiája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85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496893" y="1228476"/>
            <a:ext cx="8229600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 előbb látott probléma kezelésére javasolta </a:t>
            </a:r>
            <a:r>
              <a:rPr lang="hu-HU" altLang="hu-H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Koskenniemi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„kétszintes” morfológiai modelljét (eredetileg finnre, de magyarra is átültették)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Építőelemei: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lvl="2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Szótövek és toldalékok (morfémák) halmaza („lexikon”)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Szabályok</a:t>
            </a:r>
          </a:p>
          <a:p>
            <a:pPr lvl="1" eaLnBrk="1" hangingPunct="1"/>
            <a: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Lexikális (felső) szint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lexikon elemeiből </a:t>
            </a:r>
            <a: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álló 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sorozatok</a:t>
            </a:r>
          </a:p>
          <a:p>
            <a:pPr lvl="1" eaLnBrk="1" hangingPunct="1"/>
            <a: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Felszíni (alsó) szint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</a:t>
            </a:r>
            <a: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konkrét szóalakok</a:t>
            </a:r>
            <a:endParaRPr lang="hu-HU" alt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Szabályok</a:t>
            </a:r>
            <a:r>
              <a:rPr lang="hu-HU" altLang="hu-H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két szint kapcsolatát </a:t>
            </a:r>
            <a: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definiálják</a:t>
            </a:r>
          </a:p>
          <a:p>
            <a:pPr lvl="2" eaLnBrk="1" hangingPunct="1"/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ha szótő magánhangzóra végződik, akkor nem kell kötőhang a k elé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Előnyei:</a:t>
            </a:r>
          </a:p>
          <a:p>
            <a:pPr lvl="2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könnyen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implementálható</a:t>
            </a:r>
          </a:p>
          <a:p>
            <a:pPr lvl="2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kétirányú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azaz elemzésre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(szóalak visszafejtése) és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generálásra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(szótő elragozása) 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használható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eaLnBrk="1" hangingPunct="1"/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Szótövezésre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alkalmas, a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szótári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tő megtalálása 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módszer kiegészítésével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elérhető</a:t>
            </a:r>
          </a:p>
          <a:p>
            <a:pPr lvl="1" eaLnBrk="1" hangingPunct="1"/>
            <a: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Hátrány: nem tanuláson alapul, kézileg kell összerakni/javítgatni</a:t>
            </a:r>
            <a:endParaRPr lang="hu-HU" altLang="hu-H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Implementáció: véges állapotú átalakítóval (</a:t>
            </a:r>
            <a:r>
              <a:rPr lang="hu-HU" altLang="hu-H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finite-state</a:t>
            </a:r>
            <a: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u-HU" altLang="hu-H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transducer</a:t>
            </a:r>
            <a:r>
              <a:rPr lang="hu-HU" altLang="hu-H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FST)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611560" y="541338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Koskenniemi</a:t>
            </a:r>
            <a:r>
              <a:rPr lang="hu-HU" altLang="hu-HU" sz="3600" dirty="0" smtClean="0">
                <a:solidFill>
                  <a:schemeClr val="tx1"/>
                </a:solidFill>
              </a:rPr>
              <a:t>-féle kétszinte</a:t>
            </a:r>
            <a:r>
              <a:rPr lang="hu-HU" altLang="hu-HU" sz="3600" dirty="0" smtClean="0">
                <a:solidFill>
                  <a:schemeClr val="tx1"/>
                </a:solidFill>
              </a:rPr>
              <a:t>s morfológia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4128" y="2887856"/>
            <a:ext cx="2428875" cy="94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48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01829" y="1107351"/>
            <a:ext cx="8309123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Beszédfelismerő nyelvi modelljeként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Koskenniemi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-féle megoldás nehézkesen lenne használható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Pl. a kiejtési szótárba írnánk bele a kötőhangot, pl. 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+k toldalékhoz raknánk kiejtési variánsként, hogy k,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kimenetben mi kezelné le a felszíni alakra konvertálást, pl. ház +k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házak?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Ezért egyszerűsítési céllal visszatérünk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konkatenációs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szemlélethez</a:t>
            </a:r>
          </a:p>
          <a:p>
            <a:pPr lvl="1" eaLnBrk="1" hangingPunct="1"/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lexikális és a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felszíni szint közti átalakítási szabályokkal nem akarunk bajlódni, inkább külön alakként beveszünk minden variánst (ld. jobb oldalak:)</a:t>
            </a:r>
          </a:p>
          <a:p>
            <a:pPr lvl="2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nő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n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ő, +k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2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alma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alma,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almá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+, +k 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2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ház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ház, +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ak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2" eaLnBrk="1" hangingPunct="1"/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kéz 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kez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+, +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ek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Az így kapott </a:t>
            </a:r>
            <a:r>
              <a:rPr lang="hu-HU" altLang="hu-HU" sz="18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szótövek+toldalékok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persze nyelvészeti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értelemben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nem helyes 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morfémák (ezért gyakran inkább „morf”-ként emlegetik őket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), de egy beszédfelismerő nyelvi modelljénél nem is fontos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Persze meg fog nőni a komponensek száma (pl. +k helyett lesz +k, +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+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ek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…), de a szótövek százezres nagyságrendjéhez képest ez nem jelentős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kimenetben csak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konkatenálni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kell (+ jelöli, hogy mi nem állhat önállóan)</a:t>
            </a: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marL="393700" lvl="1" indent="0" eaLnBrk="1" hangingPunct="1">
              <a:buNone/>
            </a:pP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01829" y="436995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Statisztikai alapú szófelbontás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799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01829" y="1107351"/>
            <a:ext cx="8309123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Morfessor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statisztikai alapon tud szavakat rész-szavakra bontani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Finnek fejlesztették, ez az egyik legrégebbi rész-szavakat kereső implementáció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Vannak más hasonló rendszerek is, pl. MORSE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tanító adatbázis szavait rekurzívan bontja egyre kisebb részekre (bal oldali példa)</a:t>
            </a:r>
          </a:p>
          <a:p>
            <a:pPr lvl="1" eaLnBrk="1" hangingPunct="1"/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felbontást egyidejűleg kell az össze szóra végezni (jobb oldali példa)</a:t>
            </a:r>
          </a:p>
          <a:p>
            <a:pPr lvl="1" eaLnBrk="1" hangingPunct="1"/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5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5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5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5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5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hu-HU" altLang="hu-HU" sz="17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Milyen a jó felbontás (mi lesz matematikailag a célfüggvény)?</a:t>
            </a:r>
          </a:p>
          <a:p>
            <a:pPr lvl="1" eaLnBrk="1" hangingPunct="1"/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létrejövő elemkészletnek minél jobban le kell fednie az tanító adatbázist</a:t>
            </a:r>
          </a:p>
          <a:p>
            <a:pPr lvl="1" eaLnBrk="1" hangingPunct="1"/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lehető legkevesebb elemből kell állnia</a:t>
            </a:r>
          </a:p>
          <a:p>
            <a:pPr lvl="1" eaLnBrk="1" hangingPunct="1"/>
            <a:r>
              <a:rPr lang="hu-HU" altLang="hu-HU" sz="15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 akarjuk kerülni a túldarabolást: az elemek minél hosszabbak legyenek (a lehető legkevesebb legyen a darabolási lépések száma)</a:t>
            </a:r>
          </a:p>
          <a:p>
            <a:pPr marL="393700" lvl="1" indent="0" eaLnBrk="1" hangingPunct="1">
              <a:buNone/>
            </a:pPr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01829" y="436995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>
                <a:solidFill>
                  <a:schemeClr val="tx1"/>
                </a:solidFill>
              </a:rPr>
              <a:t>M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orfessor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7944" y="2773781"/>
            <a:ext cx="3219337" cy="1951363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43608" y="2773781"/>
            <a:ext cx="2031244" cy="1951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13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01829" y="1520825"/>
            <a:ext cx="8309123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1. probléma: ritkán látott szavakat hajlamos lesz túldarabolni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Lehetne rajta segíteni ismert szótövek bontásának megtiltásával (pl. berakhatnánk az értelmezők kéziszótárban szereplő 70 000 szótövet)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MORSE program szemantikai hasonlóság alapján enged vagy tilt meg bontásokat 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(pl.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locally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local+ly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felbont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ás megengedett, mert a local és a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locally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jelentése hasonló, 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de a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freshman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</a:t>
            </a:r>
            <a:r>
              <a:rPr lang="en-US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fresh+man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felbontást nem engedi, mert a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freshman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jelentésének nincs köze se a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fresh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se a man jelentéséhez)</a:t>
            </a: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2. probléma: nem veszi figyelembe, hogy bizonyos komponensek csak szótövek, mások meg csak toldalékok lehetnek (azaz pl. egy szó nem kezdődhet toldalékkal)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Van egy továbbfejlesztett változata, amely a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prefix+stem+suffix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kategóriákat vezeti be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Pl.: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el+megy+ek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Megj: mi van összetett szavakkal?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probléma: magyar nyelvre alkalmazva nem ismeri fel a kettős betűket </a:t>
            </a:r>
            <a:b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(pl.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sz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gyakran azokat is szétvágja</a:t>
            </a:r>
            <a:endParaRPr lang="hu-HU" altLang="hu-H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/>
            <a:endParaRPr lang="hu-HU" altLang="hu-H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01829" y="665956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A 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M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orfessor</a:t>
            </a:r>
            <a:r>
              <a:rPr lang="hu-HU" altLang="hu-HU" sz="3600" dirty="0" smtClean="0">
                <a:solidFill>
                  <a:schemeClr val="tx1"/>
                </a:solidFill>
              </a:rPr>
              <a:t> gyenge pontjai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94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01829" y="1484784"/>
            <a:ext cx="8309123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Nyelvi modell készítése a </a:t>
            </a:r>
            <a:r>
              <a:rPr lang="hu-HU" altLang="hu-H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Morfessorral</a:t>
            </a:r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szavakat kisebb egységekre „morfokra” bontjuk a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Morfessorral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Az így kapott egységeken tanítunk n-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gramot</a:t>
            </a:r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kimenetben a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szótöveket+toldalékokat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össze kell fűzni, de ez megoldható, pl. ha a toldalékokat speciális kezdőkarakterrel jelöljük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Előnyök: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Jóval kisebb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szótárkisebb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keresési tér,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g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y</a:t>
            </a:r>
            <a:r>
              <a:rPr lang="en-US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orsabb</a:t>
            </a:r>
            <a:r>
              <a:rPr lang="en-US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felismer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és, kisebb memóriaigény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Jóval kevesebb OOV szó, kisebb perplexitás</a:t>
            </a:r>
          </a:p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Hátrányok: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Jóval magasabb rendű n-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gramokat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kell tanítani (hogy lássa az előző szó/szavak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szótövét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</a:t>
            </a:r>
          </a:p>
          <a:p>
            <a:pPr lvl="1"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kimenetben lehetnek hibás szóalakok is </a:t>
            </a:r>
          </a:p>
          <a:p>
            <a:pPr lvl="2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 tanítóadatban elvileg nincsenek helytelen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szótő+toldalék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kombinációk</a:t>
            </a:r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2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Viszont a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simitás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ezekhez is kicsi, de nullánál nagyobb valószínűséget rendel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01829" y="691049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err="1" smtClean="0">
                <a:solidFill>
                  <a:schemeClr val="tx1"/>
                </a:solidFill>
              </a:rPr>
              <a:t>M</a:t>
            </a:r>
            <a:r>
              <a:rPr lang="hu-HU" altLang="hu-HU" sz="3600" dirty="0" err="1" smtClean="0">
                <a:solidFill>
                  <a:schemeClr val="tx1"/>
                </a:solidFill>
              </a:rPr>
              <a:t>orfessor</a:t>
            </a:r>
            <a:r>
              <a:rPr lang="hu-HU" altLang="hu-HU" sz="3600" dirty="0" smtClean="0">
                <a:solidFill>
                  <a:schemeClr val="tx1"/>
                </a:solidFill>
              </a:rPr>
              <a:t> a beszédfelismerésben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37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Content Placeholder 11"/>
          <p:cNvSpPr>
            <a:spLocks noGrp="1"/>
          </p:cNvSpPr>
          <p:nvPr>
            <p:ph idx="1"/>
          </p:nvPr>
        </p:nvSpPr>
        <p:spPr>
          <a:xfrm>
            <a:off x="501829" y="1107351"/>
            <a:ext cx="8309123" cy="4479925"/>
          </a:xfrm>
        </p:spPr>
        <p:txBody>
          <a:bodyPr/>
          <a:lstStyle/>
          <a:p>
            <a:pPr eaLnBrk="1" hangingPunct="1"/>
            <a:r>
              <a:rPr lang="hu-HU" altLang="hu-HU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Híradós felismerés (Grósz Tamás, 2020):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OOV arányok és felismerési hibaarány különböző erősségű szófelbontás mellett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VariKN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Kneser-Ney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n-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gram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simítás):</a:t>
            </a: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600" dirty="0" smtClean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lvl="1" eaLnBrk="1" hangingPunct="1"/>
            <a:endParaRPr lang="hu-HU" altLang="hu-HU" sz="1600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  <a:p>
            <a:pPr eaLnBrk="1" hangingPunct="1"/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Telefonos ügyfélszolgálati beszélgetések (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Mihajlik</a:t>
            </a:r>
            <a:r>
              <a:rPr lang="hu-HU" altLang="hu-HU" sz="18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és </a:t>
            </a:r>
            <a:r>
              <a:rPr lang="hu-HU" altLang="hu-HU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tsai</a:t>
            </a:r>
            <a:r>
              <a:rPr lang="hu-HU" altLang="hu-HU" sz="1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2019)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Szószintű OOV 3% körül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Szószintű modell: 100 000 szó; 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morf-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model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 30 000 morf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Nyelvi modell: back-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off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n-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gram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</a:t>
            </a:r>
            <a: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/>
            </a:r>
            <a:br>
              <a:rPr lang="hu-HU" altLang="hu-HU" sz="16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transformer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neuronhálóval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hu-HU" altLang="hu-H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augmentált</a:t>
            </a: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tanítóadatokon</a:t>
            </a:r>
          </a:p>
          <a:p>
            <a:pPr lvl="1" eaLnBrk="1" hangingPunct="1"/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Kétféle memóriaigényű nyelvi modellt </a:t>
            </a:r>
            <a:b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</a:br>
            <a:r>
              <a:rPr lang="hu-HU" altLang="hu-HU" sz="16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próbáltak, a simítás erősségét állítva</a:t>
            </a: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-642938" y="5429250"/>
            <a:ext cx="8229601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hu-HU" sz="4400" dirty="0">
              <a:latin typeface="Verdana" pitchFamily="34" charset="0"/>
              <a:ea typeface="+mj-ea"/>
              <a:cs typeface="+mj-cs"/>
            </a:endParaRPr>
          </a:p>
        </p:txBody>
      </p:sp>
      <p:pic>
        <p:nvPicPr>
          <p:cNvPr id="6148" name="Picture 12" descr="szte_cimer.t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33375"/>
            <a:ext cx="776287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Cím 8"/>
          <p:cNvSpPr>
            <a:spLocks noGrp="1"/>
          </p:cNvSpPr>
          <p:nvPr>
            <p:ph type="title"/>
          </p:nvPr>
        </p:nvSpPr>
        <p:spPr>
          <a:xfrm>
            <a:off x="501829" y="436995"/>
            <a:ext cx="8229600" cy="566737"/>
          </a:xfrm>
        </p:spPr>
        <p:txBody>
          <a:bodyPr/>
          <a:lstStyle/>
          <a:p>
            <a:pPr algn="ctr" eaLnBrk="1" hangingPunct="1"/>
            <a:r>
              <a:rPr lang="hu-HU" altLang="hu-HU" sz="3600" dirty="0" smtClean="0">
                <a:solidFill>
                  <a:schemeClr val="tx1"/>
                </a:solidFill>
              </a:rPr>
              <a:t>Magyar nyelvű eredmények</a:t>
            </a:r>
            <a:endParaRPr lang="hu-HU" altLang="hu-HU" sz="3600" dirty="0">
              <a:solidFill>
                <a:schemeClr val="tx1"/>
              </a:solidFill>
            </a:endParaRP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607" y="2193540"/>
            <a:ext cx="2790825" cy="771525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9767" y="1969907"/>
            <a:ext cx="3371850" cy="1457325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9992" y="3933056"/>
            <a:ext cx="3741217" cy="2413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37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Áramlás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25225</TotalTime>
  <Words>901</Words>
  <Application>Microsoft Office PowerPoint</Application>
  <PresentationFormat>Diavetítés a képernyőre (4:3 oldalarány)</PresentationFormat>
  <Paragraphs>130</Paragraphs>
  <Slides>10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10</vt:i4>
      </vt:variant>
    </vt:vector>
  </HeadingPairs>
  <TitlesOfParts>
    <vt:vector size="19" baseType="lpstr">
      <vt:lpstr>Arial</vt:lpstr>
      <vt:lpstr>Calibri</vt:lpstr>
      <vt:lpstr>Constantia</vt:lpstr>
      <vt:lpstr>Sentinel Book</vt:lpstr>
      <vt:lpstr>Times New Roman</vt:lpstr>
      <vt:lpstr>Verdana</vt:lpstr>
      <vt:lpstr>Wingdings</vt:lpstr>
      <vt:lpstr>Wingdings 2</vt:lpstr>
      <vt:lpstr>Áramlás</vt:lpstr>
      <vt:lpstr>Morfológiai elemzés és generálás</vt:lpstr>
      <vt:lpstr>Szó és szóalakok</vt:lpstr>
      <vt:lpstr>A magyar nyelv morfológiája</vt:lpstr>
      <vt:lpstr>Koskenniemi-féle kétszintes morfológia</vt:lpstr>
      <vt:lpstr>Statisztikai alapú szófelbontás</vt:lpstr>
      <vt:lpstr>Morfessor</vt:lpstr>
      <vt:lpstr>A Morfessor gyenge pontjai</vt:lpstr>
      <vt:lpstr>Morfessor a beszédfelismerésben</vt:lpstr>
      <vt:lpstr>Magyar nyelvű eredmények</vt:lpstr>
      <vt:lpstr>„Word piece” modellek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Horváth Alexandra</dc:creator>
  <cp:lastModifiedBy>Lajszlo</cp:lastModifiedBy>
  <cp:revision>1359</cp:revision>
  <dcterms:created xsi:type="dcterms:W3CDTF">2011-08-30T15:18:14Z</dcterms:created>
  <dcterms:modified xsi:type="dcterms:W3CDTF">2020-12-03T13:37:18Z</dcterms:modified>
</cp:coreProperties>
</file>