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1" r:id="rId3"/>
    <p:sldId id="280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22" d="100"/>
          <a:sy n="122" d="100"/>
        </p:scale>
        <p:origin x="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2020. 11. 27.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4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2.png"/><Relationship Id="rId3" Type="http://schemas.openxmlformats.org/officeDocument/2006/relationships/image" Target="../media/image4.png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png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17.wmf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P-CFG és </a:t>
            </a:r>
            <a:r>
              <a:rPr lang="hu-HU" altLang="hu-HU" sz="3200" dirty="0" err="1" smtClean="0"/>
              <a:t>treebank</a:t>
            </a:r>
            <a:r>
              <a:rPr lang="hu-HU" altLang="hu-HU" sz="3200" dirty="0" smtClean="0"/>
              <a:t> alapú </a:t>
            </a:r>
            <a:br>
              <a:rPr lang="hu-HU" altLang="hu-HU" sz="3200" dirty="0" smtClean="0"/>
            </a:br>
            <a:r>
              <a:rPr lang="hu-HU" altLang="hu-HU" sz="3200" dirty="0" smtClean="0"/>
              <a:t>természetes nyelvi modellezés</a:t>
            </a:r>
            <a:endParaRPr lang="hu-HU" alt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P-CFG a szintek között modellez jól, de a szinteken belül nem (hiszen környezetfüggetlen)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P-CFG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meg tudja tanulni, hogy a sárga szín valószínűbb, mint a piros,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illetve hogy az alma gyakoribb, mint a banán, de azt nem, hogy a sárga banán gyakoribb, mint a piros banán</a:t>
            </a:r>
          </a:p>
          <a:p>
            <a:pPr lvl="2" eaLnBrk="1" hangingPunct="1"/>
            <a:endParaRPr lang="hu-HU" altLang="hu-H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környezet modellezésében az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hu-HU" altLang="hu-HU" sz="16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jobb, de az meg nem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modellezi a hierarchiát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P-CFG-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kapott szabályok nem hasonlítanak a nyelvészeti szabályokra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Miért is hasonlítanának, hiszen a modell nem látott tanítópéldákat arra,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hogy hogyan épül fel egy „igazi”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 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fenti problémákat igyekeznek orvosolni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(„fáskamra”) alapú megoldások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P-CFG problémái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352" y="2892395"/>
            <a:ext cx="3285592" cy="149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3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alapú módszerek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fákat tartalmazó adatbázisokon tanulnak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Ehhez nyilván ilyet tartalmazó adatbázisok kellenek, pl. angolra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Magyarra is készült ilyen, a Szegeden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tanulás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részfáin fog tanulni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Pontosabban a tanulás gyakorlatilag a részfák kigyűjtéséből áll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 a kigyűjtött részfák fogják képezni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-et („fáskamra”)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kiértékelés/elemzés során az adott szósorozathoz megpróbáljuk összerakni az összes lehetséges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fát a fáskamra alapján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elemzés a cél, megkereshetjük a legnagyobb valószínűségű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fát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nyelvi modellezés a cél, az összes lehetséges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fát megvizsgálva kiszámíthatjuk a szósorozat valószínűségét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Mivel közvetlenül a tanítópéldák alapján elemzünk, nincs különösebb modellépítési/absztrakciós lépés, a módszert úgy is hívják, hogy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data-oriented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parsing”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Treebank</a:t>
            </a:r>
            <a:r>
              <a:rPr lang="hu-HU" altLang="hu-HU" sz="3600" dirty="0" smtClean="0">
                <a:solidFill>
                  <a:schemeClr val="tx1"/>
                </a:solidFill>
              </a:rPr>
              <a:t> alapú modellezés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34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a kiindulási adatbázis két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fából állt: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Ebből a fáskamrát úgy kapjuk meg, hogy kigyűjtünk minden lehetséges részfát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illetve számoljuk ezek előfordulási gyakoriságát, a gyakoriságok alapján fogunk tudni valószínűségeket becsülni!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fenti két fából kigyűjtött fáskamrát mutatja a következő oldal ábrája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Treebank</a:t>
            </a:r>
            <a:r>
              <a:rPr lang="hu-HU" altLang="hu-HU" sz="3600" dirty="0" smtClean="0">
                <a:solidFill>
                  <a:schemeClr val="tx1"/>
                </a:solidFill>
              </a:rPr>
              <a:t>-építés: példa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025898"/>
            <a:ext cx="421957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Treebank</a:t>
            </a:r>
            <a:r>
              <a:rPr lang="hu-HU" altLang="hu-HU" sz="3600" dirty="0" smtClean="0">
                <a:solidFill>
                  <a:schemeClr val="tx1"/>
                </a:solidFill>
              </a:rPr>
              <a:t>-építés: példa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977" y="188640"/>
            <a:ext cx="6649247" cy="640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59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6178" y="1340768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Hogyan tudunk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segítségével levezetni egy szósorozatot?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evezetjük a fahelyettesítő nyelvtan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fogalmát: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G=&lt;N,T,S,R,P&gt;,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ahol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nemterminálisok véges halmaza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T: terminálisok végez halmaza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S: kezdőszimbólum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R: a fáskamra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P: helyettesítési valószínűségek minden fáskamra-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részfához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működése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az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kezdőszimbólumból elindulva mindig a legbaloldalibb R nemterminálist helyettesítjük egy R gyökerű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fáskamra-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részfával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mindaddig, amíg a leveleken csak terminálisok maradnak 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R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részfa helyettesítés valószínűségének becslése: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kétféle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gyökerű részfa van,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T1 és T2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tanító adatbázisban az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egyik 3-szor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fordult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elő, a másik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7-szer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Akkor az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T1 helyettesítés valószínűsége 0.3,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R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T2 helyettesítésé 0.7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6285" y="54929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fahelyettesítő nyelvtan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777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6178" y="1340768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Deriváció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valószínűsége: az elvégzett helyettesítő lépések valószínűségeinek szorzata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Szósorozat valószínűsége: a sorozat lehetséges levezetései valószínűségeinek összege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Hogyan számolható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Ehhez az összes lehetséges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valószínűségét ki kellene számolni,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mivel ezek száma m-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exponenciálisan nő, ezért a feladat NP-nehéz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P-CFG-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látott dinamikus programozási megoldás itt nem működik 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Vannak közelítő megoldások, amelyekkel kis hibával, közelítőleg tudják kiszámolni a valószínűséget (de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polinomiális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idejűek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6285" y="54929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fahelyettesítő nyelvtan 2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844503"/>
              </p:ext>
            </p:extLst>
          </p:nvPr>
        </p:nvGraphicFramePr>
        <p:xfrm>
          <a:off x="2987824" y="2684464"/>
          <a:ext cx="111918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4" imgW="685800" imgH="253800" progId="Equation.3">
                  <p:embed/>
                </p:oleObj>
              </mc:Choice>
              <mc:Fallback>
                <p:oleObj name="Equation" r:id="rId4" imgW="685800" imgH="253800" progId="Equation.3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684464"/>
                        <a:ext cx="1119188" cy="40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75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6178" y="1340768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tesztadabázisban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előfordulhatnak olyan szavak, amelyek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adat-bázisban nem szerepeltek, tehát a fásamra fáinak levelein sem fordulnak elő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ilyen szavakat tartalmazó mondatokat nem fogjuk tudni elemezni</a:t>
            </a:r>
          </a:p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Tfh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van egy szótárunk, ennek a szavaira akarjuk a rendszert felkészíteni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Feltesszük, hogy a leveleiken csak nemterminálist tartalmazó fákból minden szükséges esetet láttunk, ezekhez nem nyúlunk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legalább egy terminális levelet tartalmazó fákból új fákat kreálunk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terminális levelek helyére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beillesztjük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szótár összes szavát minden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lehetséges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kombinációban, pl.: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újonnan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mesterségesen előállított fákhoz valószínűséget is kell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rendelni!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Ezt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n-grammoknál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látott számlálócsökkentéses módszerhez nagyon hasonló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módon lehet megtenni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6285" y="54929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Az OOV szavak problémája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4077072"/>
            <a:ext cx="30289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8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6178" y="1340768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treebank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alapú megoldás a 2000-es évek környékén volt népszerű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(nem a beszédfelismerésben, hanem pl. a gépi fordításban próbálták használni)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gyakorlatban azt találták, hogy a P-CFG-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sokkal jobban működik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Még akkor is jobb elemzéseket ad, ha a fáskamrába csak az 1-2 él magasságú részfákat vesszük be</a:t>
            </a: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6285" y="54929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Gyakorlati tapasztalatok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1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n-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modellel szembeni fő kritikák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Csak pár közvetlenül megelőző szót tud vizsgál, de azokat viszont mind nézi, pedig néha a távolabbi kontextus fontosabb lenne </a:t>
            </a: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pl.: Nem </a:t>
            </a:r>
            <a:r>
              <a:rPr lang="hu-HU" altLang="hu-H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adtam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még igazából teljesen </a:t>
            </a:r>
            <a:r>
              <a:rPr lang="hu-HU" altLang="hu-H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„fel” az „adtam” szóhoz szorosabban kapcsolódik, mint a kettő közé ékelt szavakhoz</a:t>
            </a:r>
          </a:p>
          <a:p>
            <a:pPr lvl="1" eaLnBrk="1" hangingPunct="1"/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képes hierarchikusan modellezni egy mondat szerkezetét, ahogy pl. egy nyelvtan esetén a </a:t>
            </a:r>
            <a:r>
              <a:rPr lang="hu-HU" altLang="hu-H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</a:t>
            </a: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Bizonyos részek szorosabban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összetartoznak, mint mások,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 alanyi rész, állítmányi rész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tárgy, határozók, …</a:t>
            </a: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Viszont a szorosabb kapcsolatban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lévő szavak nem feltétlenül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egymás mellett vannak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Az N-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gram</a:t>
            </a:r>
            <a:r>
              <a:rPr lang="hu-HU" altLang="hu-HU" sz="3600" dirty="0" smtClean="0">
                <a:solidFill>
                  <a:schemeClr val="tx1"/>
                </a:solidFill>
              </a:rPr>
              <a:t> problémái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3501008"/>
            <a:ext cx="21526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Felvetődött, hogy próbáljuk egyesíteni a formális nyelvtanok és a statisztikai modellek előnyeit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Vegyünk egy hagyományos környezetfüggetlen (CFG) nyelvtant, de egészítsük ki valószínűségekkel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Így kapjuk a P-CFG (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probabilistic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CFG) nyelvi modellt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Hasonlóan az n-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gramhoz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P-CFG is képes valószínűséget rendelni tetszőleges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,…,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szósorozathoz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Hogyan lesz egy CFG-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ből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P-CFG?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Minden szabály esetén valószínűségeket rendelünk a jobboldal egyes változataihoz, pl.: 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Adott baloldal esetén a jobb oldali esetek valószínűségének összege 1 legyen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(ekkor kapunk szabályos valószínűségi eloszlást)</a:t>
            </a:r>
          </a:p>
          <a:p>
            <a:pPr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P-CFG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4365104"/>
            <a:ext cx="40290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9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Hogyan tudjuk a P-CFG modellben kiszámolni egy szósorozat valószínűségét?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nyelvtanban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szósorozatot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S kezdőszimbólumból levezetés útján (szabályok sorozatát alkalmazva) kapunk meg</a:t>
            </a: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yellow banana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zetése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AN,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Ayellow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Nbanana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lépéseket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derivációs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fán is megjeleníthetjük: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Egy levezetés valószínűségét úgy definiáljuk, mint az alkalmazott szabályok valószínűségének szorzata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Egy szósorozatnak akár több levezetése is lehet. Ezért a szósorozat valószínűségét úgy definiáljuk, mint a lehetséges levezetései valószínűségeinek összege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Szósorozat, ill.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deriváció</a:t>
            </a:r>
            <a:r>
              <a:rPr lang="hu-HU" altLang="hu-HU" sz="3600" dirty="0" smtClean="0">
                <a:solidFill>
                  <a:schemeClr val="tx1"/>
                </a:solidFill>
              </a:rPr>
              <a:t> valószínűsége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52" y="3501008"/>
            <a:ext cx="98571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8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Adott w</a:t>
            </a:r>
            <a:r>
              <a:rPr lang="hu-HU" altLang="hu-HU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szósorozat és G nyelvtan esetén mi a valószínűsége, hogy a szósorozatot a nyelvtan generálta?</a:t>
            </a: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Ezt ki kell tudnunk számolni, ha G-t nyelvi modellként akarjuk használni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Adott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szósorozat és G nyelvtan esetén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melyik lehet a mondathoz tartozó legvalószínűbb t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fa?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akkor kell, ha G segítségével nyelvi elemzést akarunk végezni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Adott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tanítókorpusz esetén hogyan tudjuk G paramétereit (valószínűségeit) úgy beállítani, hogy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–re nagy valószínűséget adjon?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pedig a betanításhoz kell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Vegyük észre az analógiát a HMM-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Itt a rejtett változó, az állapotsorozat szerepét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 tölti be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Megválaszolandó kérdések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523733"/>
              </p:ext>
            </p:extLst>
          </p:nvPr>
        </p:nvGraphicFramePr>
        <p:xfrm>
          <a:off x="3419873" y="2204864"/>
          <a:ext cx="1368151" cy="404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Equation" r:id="rId4" imgW="837836" imgH="253890" progId="Equation.3">
                  <p:embed/>
                </p:oleObj>
              </mc:Choice>
              <mc:Fallback>
                <p:oleObj name="Equation" r:id="rId4" imgW="837836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3" y="2204864"/>
                        <a:ext cx="1368151" cy="4042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144105"/>
              </p:ext>
            </p:extLst>
          </p:nvPr>
        </p:nvGraphicFramePr>
        <p:xfrm>
          <a:off x="3419873" y="3573016"/>
          <a:ext cx="1880679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Equation" r:id="rId6" imgW="1409088" imgH="330057" progId="Equation.3">
                  <p:embed/>
                </p:oleObj>
              </mc:Choice>
              <mc:Fallback>
                <p:oleObj name="Equation" r:id="rId6" imgW="1409088" imgH="33005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3" y="3573016"/>
                        <a:ext cx="1880679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925749"/>
              </p:ext>
            </p:extLst>
          </p:nvPr>
        </p:nvGraphicFramePr>
        <p:xfrm>
          <a:off x="3275856" y="4968989"/>
          <a:ext cx="180443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Equation" r:id="rId8" imgW="1345616" imgH="317362" progId="Equation.3">
                  <p:embed/>
                </p:oleObj>
              </mc:Choice>
              <mc:Fallback>
                <p:oleObj name="Equation" r:id="rId8" imgW="1345616" imgH="3173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968989"/>
                        <a:ext cx="1804436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409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421766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Tegyük fel, hogy a nyelvtan Chomsky-normálformában van, azaz csak az alábbi kétfajta alakú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szabály lehetséges.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jelöli a nemterminálisokat, x a terminálisokat (szavakat). A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kezdőszimbólumot N</a:t>
            </a:r>
            <a:r>
              <a:rPr lang="hu-HU" altLang="hu-H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fogja jelölni, a nemterminálisok számát pedig n. 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összes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lehetséges levezetés valószínűségeinek összegét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kell kiszámolnunk.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lehetséges levezetések száma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exponenciálisan </a:t>
            </a:r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nőhet </a:t>
            </a:r>
            <a:r>
              <a:rPr lang="hu-HU" alt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függvényében. 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Létezik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gyors számolási módszer, amely dinamikus programozást használva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időben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kiszámolja az eredményt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hasonlít a HMM „előre-hátra”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algoritmusára 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csak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„külső-belső” valószínűségeket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számol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Szósorozat valószínűségének kiszámolása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938007"/>
              </p:ext>
            </p:extLst>
          </p:nvPr>
        </p:nvGraphicFramePr>
        <p:xfrm>
          <a:off x="4355976" y="2555319"/>
          <a:ext cx="1157544" cy="28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4" imgW="799753" imgH="203112" progId="Equation.3">
                  <p:embed/>
                </p:oleObj>
              </mc:Choice>
              <mc:Fallback>
                <p:oleObj name="Equation" r:id="rId4" imgW="799753" imgH="20311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555319"/>
                        <a:ext cx="1157544" cy="2893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15489"/>
              </p:ext>
            </p:extLst>
          </p:nvPr>
        </p:nvGraphicFramePr>
        <p:xfrm>
          <a:off x="4355976" y="2880865"/>
          <a:ext cx="886198" cy="30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6" imgW="583947" imgH="203112" progId="Equation.3">
                  <p:embed/>
                </p:oleObj>
              </mc:Choice>
              <mc:Fallback>
                <p:oleObj name="Equation" r:id="rId6" imgW="583947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880865"/>
                        <a:ext cx="886198" cy="305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269954"/>
              </p:ext>
            </p:extLst>
          </p:nvPr>
        </p:nvGraphicFramePr>
        <p:xfrm>
          <a:off x="1979712" y="4264381"/>
          <a:ext cx="615528" cy="259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8" imgW="545863" imgH="228501" progId="Equation.3">
                  <p:embed/>
                </p:oleObj>
              </mc:Choice>
              <mc:Fallback>
                <p:oleObj name="Equation" r:id="rId8" imgW="545863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264381"/>
                        <a:ext cx="615528" cy="259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745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421766" cy="4479925"/>
          </a:xfrm>
        </p:spPr>
        <p:txBody>
          <a:bodyPr/>
          <a:lstStyle/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Tekinsük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1,m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szósorozat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fáját, illetve egy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p,q</a:t>
            </a:r>
            <a:r>
              <a:rPr lang="hu-HU" altLang="hu-HU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részsorozat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derivációját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valamely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20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nemterminálisból: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Definiáljuk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l-GR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belső valószínűséget: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annak a valószínűsége, hogy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pq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vezetjük le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16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ből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általunk kiszámolandó valószínűség pedig: 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Az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inside-outside</a:t>
            </a:r>
            <a:r>
              <a:rPr lang="hu-HU" altLang="hu-HU" sz="3600" dirty="0" smtClean="0">
                <a:solidFill>
                  <a:schemeClr val="tx1"/>
                </a:solidFill>
              </a:rPr>
              <a:t> algoritmus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47" y="2162627"/>
            <a:ext cx="2523809" cy="2180952"/>
          </a:xfrm>
          <a:prstGeom prst="rect">
            <a:avLst/>
          </a:prstGeom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941457" y="4719583"/>
            <a:ext cx="9781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525626"/>
              </p:ext>
            </p:extLst>
          </p:nvPr>
        </p:nvGraphicFramePr>
        <p:xfrm>
          <a:off x="1979712" y="4682033"/>
          <a:ext cx="1910463" cy="3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5" imgW="1562100" imgH="279400" progId="Equation.3">
                  <p:embed/>
                </p:oleObj>
              </mc:Choice>
              <mc:Fallback>
                <p:oleObj name="Equation" r:id="rId5" imgW="1562100" imgH="279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682033"/>
                        <a:ext cx="1910463" cy="34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716016" y="4984880"/>
            <a:ext cx="96761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756406"/>
              </p:ext>
            </p:extLst>
          </p:nvPr>
        </p:nvGraphicFramePr>
        <p:xfrm>
          <a:off x="4716016" y="4984880"/>
          <a:ext cx="1516124" cy="312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7" imgW="1205977" imgH="253890" progId="Equation.3">
                  <p:embed/>
                </p:oleObj>
              </mc:Choice>
              <mc:Fallback>
                <p:oleObj name="Equation" r:id="rId7" imgW="1205977" imgH="25389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984880"/>
                        <a:ext cx="1516124" cy="3128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414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421766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rekurzívan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számolható az alábbiak szerint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p=q, azaz a levezetendő sorozat egyetlen szóból áll:</a:t>
            </a: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Ekkor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16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hu-HU" altLang="hu-HU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altLang="hu-HU" sz="16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ből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egyetlen módon lehet levezetni: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van egy                 szabály. Azaz: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p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&lt;q,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azaz a levezetendő sorozat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öbb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szóból áll:</a:t>
            </a:r>
          </a:p>
          <a:p>
            <a:pPr lvl="2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Ekkor az első alkalmazott szabálynak                        alakúnak kellett lennie</a:t>
            </a:r>
          </a:p>
          <a:p>
            <a:pPr lvl="2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Azaz a </a:t>
            </a:r>
            <a:r>
              <a:rPr lang="hu-HU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derivációs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részfa így épül fel: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Itt az össze lehetséges d pozíció, valamint                       alakú szabály szóba jöhet, ezért: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Az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inside-outside</a:t>
            </a:r>
            <a:r>
              <a:rPr lang="hu-HU" altLang="hu-HU" sz="3600" dirty="0" smtClean="0">
                <a:solidFill>
                  <a:schemeClr val="tx1"/>
                </a:solidFill>
              </a:rPr>
              <a:t> algoritmus 2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941457" y="4719583"/>
            <a:ext cx="978166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716016" y="4984880"/>
            <a:ext cx="96761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827584" y="164565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794611"/>
              </p:ext>
            </p:extLst>
          </p:nvPr>
        </p:nvGraphicFramePr>
        <p:xfrm>
          <a:off x="827584" y="1604614"/>
          <a:ext cx="736834" cy="312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" name="Equation" r:id="rId4" imgW="558558" imgH="241195" progId="Equation.3">
                  <p:embed/>
                </p:oleObj>
              </mc:Choice>
              <mc:Fallback>
                <p:oleObj name="Equation" r:id="rId4" imgW="558558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04614"/>
                        <a:ext cx="736834" cy="3122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Kép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366" y="1337338"/>
            <a:ext cx="2444790" cy="2112668"/>
          </a:xfrm>
          <a:prstGeom prst="rect">
            <a:avLst/>
          </a:prstGeom>
        </p:spPr>
      </p:pic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429915" y="279109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9" name="Objektum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13905"/>
              </p:ext>
            </p:extLst>
          </p:nvPr>
        </p:nvGraphicFramePr>
        <p:xfrm>
          <a:off x="2476333" y="2513307"/>
          <a:ext cx="773948" cy="290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1" name="Equation" r:id="rId7" imgW="685800" imgH="254000" progId="Equation.3">
                  <p:embed/>
                </p:oleObj>
              </mc:Choice>
              <mc:Fallback>
                <p:oleObj name="Equation" r:id="rId7" imgW="685800" imgH="254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333" y="2513307"/>
                        <a:ext cx="773948" cy="2902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2429915" y="2797980"/>
            <a:ext cx="93915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2" name="Objektum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149236"/>
              </p:ext>
            </p:extLst>
          </p:nvPr>
        </p:nvGraphicFramePr>
        <p:xfrm>
          <a:off x="2429915" y="2797981"/>
          <a:ext cx="2191679" cy="342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" name="Equation" r:id="rId9" imgW="1651000" imgH="254000" progId="Equation.3">
                  <p:embed/>
                </p:oleObj>
              </mc:Choice>
              <mc:Fallback>
                <p:oleObj name="Equation" r:id="rId9" imgW="1651000" imgH="254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9915" y="2797981"/>
                        <a:ext cx="2191679" cy="3420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4442775" y="3444898"/>
            <a:ext cx="905925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4" name="Objektum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324161"/>
              </p:ext>
            </p:extLst>
          </p:nvPr>
        </p:nvGraphicFramePr>
        <p:xfrm>
          <a:off x="4424870" y="3399402"/>
          <a:ext cx="1124112" cy="262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Equation" r:id="rId11" imgW="850531" imgH="203112" progId="Equation.3">
                  <p:embed/>
                </p:oleObj>
              </mc:Choice>
              <mc:Fallback>
                <p:oleObj name="Equation" r:id="rId11" imgW="850531" imgH="20311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4870" y="3399402"/>
                        <a:ext cx="1124112" cy="2622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Kép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986" y="3629107"/>
            <a:ext cx="2295238" cy="2180952"/>
          </a:xfrm>
          <a:prstGeom prst="rect">
            <a:avLst/>
          </a:prstGeom>
        </p:spPr>
      </p:pic>
      <p:graphicFrame>
        <p:nvGraphicFramePr>
          <p:cNvPr id="29" name="Objektum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244047"/>
              </p:ext>
            </p:extLst>
          </p:nvPr>
        </p:nvGraphicFramePr>
        <p:xfrm>
          <a:off x="4355976" y="5716455"/>
          <a:ext cx="1124112" cy="262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4" name="Equation" r:id="rId14" imgW="850531" imgH="203112" progId="Equation.3">
                  <p:embed/>
                </p:oleObj>
              </mc:Choice>
              <mc:Fallback>
                <p:oleObj name="Equation" r:id="rId14" imgW="850531" imgH="203112" progId="Equation.3">
                  <p:embed/>
                  <p:pic>
                    <p:nvPicPr>
                      <p:cNvPr id="24" name="Objektum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716455"/>
                        <a:ext cx="1124112" cy="2622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2565903" y="6048573"/>
            <a:ext cx="929383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7" name="Objektum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472634"/>
              </p:ext>
            </p:extLst>
          </p:nvPr>
        </p:nvGraphicFramePr>
        <p:xfrm>
          <a:off x="2565903" y="5980871"/>
          <a:ext cx="4553734" cy="597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" name="Equation" r:id="rId15" imgW="3479800" imgH="457200" progId="Equation.3">
                  <p:embed/>
                </p:oleObj>
              </mc:Choice>
              <mc:Fallback>
                <p:oleObj name="Equation" r:id="rId15" imgW="34798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903" y="5980871"/>
                        <a:ext cx="4553734" cy="5972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533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2722" y="1520825"/>
            <a:ext cx="8349758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legvalószínűbb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derviációs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 megtalálásához a fenti algoritmust kell úgy módosítanunk, hogy összegzés helyett maximumot számoljon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Illetve 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legnagyobb értéket adó komponenst mindig könyvelni kell, hogy a számolás végén visszakövethessük a legnagyobb valószínűséget adó fát. 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modell betanítása: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Feltesszük, hogy a szabályok rögzítettek, csak a valószínűségeket akarjuk tanulni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HMM-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látott EM-algoritmus levezethető a P-CFG-k re is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Gyakorlati tapasztalatok a P-CFG-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tanítása viszonylag lassú, egy iteráció időigénye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Sajnos nagyon könnyel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lakad lokális optimumban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nyelvészek által használthoz képest sokkal több nemterminális kell felvenni ahhoz, hogy elfogadható eredményt adjon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tanítás után kapott szabályok egyáltalán nem hasonlítanak ahhoz, mint amit a nyelvészek vártak volna (azaz a kapott szabályok nehezen interpretálhatók)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sajnos a valószínűségi becslések is pontatlanabbak, mint egy n-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esetén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2. és a 3. kérdés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75856" y="5013175"/>
            <a:ext cx="102231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79911" y="2492895"/>
            <a:ext cx="98753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79911" y="2821846"/>
            <a:ext cx="113324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907704" y="42930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2159" y="4228442"/>
            <a:ext cx="109148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552517"/>
              </p:ext>
            </p:extLst>
          </p:nvPr>
        </p:nvGraphicFramePr>
        <p:xfrm>
          <a:off x="6012160" y="4228443"/>
          <a:ext cx="759744" cy="319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4" imgW="545863" imgH="228501" progId="Equation.3">
                  <p:embed/>
                </p:oleObj>
              </mc:Choice>
              <mc:Fallback>
                <p:oleObj name="Equation" r:id="rId4" imgW="545863" imgH="22850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228443"/>
                        <a:ext cx="759744" cy="3198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14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24331</TotalTime>
  <Words>1219</Words>
  <Application>Microsoft Office PowerPoint</Application>
  <PresentationFormat>Diavetítés a képernyőre (4:3 oldalarány)</PresentationFormat>
  <Paragraphs>162</Paragraphs>
  <Slides>17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7" baseType="lpstr">
      <vt:lpstr>Arial</vt:lpstr>
      <vt:lpstr>Calibri</vt:lpstr>
      <vt:lpstr>Constantia</vt:lpstr>
      <vt:lpstr>Sentinel Book</vt:lpstr>
      <vt:lpstr>Times New Roman</vt:lpstr>
      <vt:lpstr>Verdana</vt:lpstr>
      <vt:lpstr>Wingdings</vt:lpstr>
      <vt:lpstr>Wingdings 2</vt:lpstr>
      <vt:lpstr>Áramlás</vt:lpstr>
      <vt:lpstr>Equation</vt:lpstr>
      <vt:lpstr>P-CFG és treebank alapú  természetes nyelvi modellezés</vt:lpstr>
      <vt:lpstr>Az N-gram problémái</vt:lpstr>
      <vt:lpstr>P-CFG</vt:lpstr>
      <vt:lpstr>Szósorozat, ill. deriváció valószínűsége</vt:lpstr>
      <vt:lpstr>Megválaszolandó kérdések</vt:lpstr>
      <vt:lpstr>Szósorozat valószínűségének kiszámolása</vt:lpstr>
      <vt:lpstr>Az inside-outside algoritmus</vt:lpstr>
      <vt:lpstr>Az inside-outside algoritmus 2</vt:lpstr>
      <vt:lpstr>A 2. és a 3. kérdés</vt:lpstr>
      <vt:lpstr>A P-CFG problémái</vt:lpstr>
      <vt:lpstr>Treebank alapú modellezés</vt:lpstr>
      <vt:lpstr>Treebank-építés: példa</vt:lpstr>
      <vt:lpstr>Treebank-építés: példa</vt:lpstr>
      <vt:lpstr>A fahelyettesítő nyelvtan</vt:lpstr>
      <vt:lpstr>A fahelyettesítő nyelvtan 2</vt:lpstr>
      <vt:lpstr>Az OOV szavak problémája</vt:lpstr>
      <vt:lpstr>Gyakorlati tapasztalatok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1357</cp:revision>
  <dcterms:created xsi:type="dcterms:W3CDTF">2011-08-30T15:18:14Z</dcterms:created>
  <dcterms:modified xsi:type="dcterms:W3CDTF">2020-11-27T14:40:53Z</dcterms:modified>
</cp:coreProperties>
</file>