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A HMM beszédhang-modellek</a:t>
            </a:r>
            <a:br>
              <a:rPr lang="hu-HU" altLang="hu-HU" sz="3200" dirty="0"/>
            </a:br>
            <a:r>
              <a:rPr lang="hu-HU" altLang="hu-HU" sz="3200" dirty="0"/>
              <a:t>finomítása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 hangonként külön-külön fogjuk végezni az állapotkapcsolást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az 1-2-3 állapotokra is külön-külön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még egyetlen modell egyetlen állapota esetén is túl sok lehetséges részhalmazokra osztás van ahhoz, hogy mindet meg tudjuk vizsgálni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hierarchikus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klaszterezést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fogunk végezni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lehet összevonó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agglomeratív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vagy felosztó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felosztót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fogjuk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használni: kiinduláskor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állapotot egy halmazba rakunk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lépésben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valamelyik részhalmazt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 részhalmazra osztjuk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Előnyei: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Lépésenként egyszerűbb döntést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kell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hozni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(melyik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halmazt osszuk fel és hogyan)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lépés után eldönthetjük,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 megálljunk vagy menjünk tovább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Összevonás hierarchikus </a:t>
            </a:r>
            <a:r>
              <a:rPr lang="hu-HU" altLang="hu-HU" sz="3600" dirty="0" err="1">
                <a:solidFill>
                  <a:schemeClr val="tx1"/>
                </a:solidFill>
              </a:rPr>
              <a:t>klaszterezéssel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008601"/>
            <a:ext cx="3453375" cy="237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3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alapján döntsük el, hogy két állapotot (állapothalmazt) érdemes-e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öszevonni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Történhet fonetikai tudás alapján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(pl. az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hasonló képzésű, vonjuk össze)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Vagy matematikai mérték (pl. az eloszlások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hasonlósága) alapján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HTK kombinálja a kettőt, az ún.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döntésifa-alapú állapotkapcsolás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(decision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tree-based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tying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módszerben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döntési fa lépésenként osztja az adott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állapotok halmazát egyre kisebb halmazokra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csúcsban kétfelé hasítás történik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példán az /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hang középső állapotára)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bal-jobb szomszédra (L,R) vonatkozó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fonetikai kérdés alapján (pl. Mássalhangzó?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Nazális? Zárhang?)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 levelein az egy levélbe eső állapotok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lesznek összekapcsolva</a:t>
            </a:r>
          </a:p>
          <a:p>
            <a:pPr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döntési fákat viszont nem nekünk kell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elkészítenünk, hanem automatikusan épül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Döntésifa-alapú állapotkapcsolás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008187"/>
            <a:ext cx="34194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faépítéshez lehetséges nyelvtani kérdéseket kell felsorolnunk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segítségével a döntési fát a HTK maga építi fel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csomópontba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végigpróbálja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 összes kérdést a kérdéshalmazból, és a legoptimálisabbnak ígérkezőt választja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baj,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sok kérdést adunk meg,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vagy értelmetleneket, az csak lassítja a fa építését, de nem rontja az eredményt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Kétfelé osztás hasznosságának mérése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likelihood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-növekedés alapján: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Megnézzük, hogy az adott példahalmaz mennyire jól írható le egyetlen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Gauss-eloszlással (bal), vagy kétfele hasítva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Gauss-eloszlással (jobb)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Amelyik kérdés legjobban növeli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modell illeszkedését, azt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választjuk az adott csúcspontba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Gyorsan számolható (Gauss-eloszlást könnyű illeszteni)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Majd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klaszterezés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után lehet növelni a Gauss-komponensek számát, hogy GMM-et kapjunk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Megállási feltételek: túl kevés tanítópélda,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vagy túl kicsi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likelihood-gain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Döntésifa-alapú </a:t>
            </a:r>
            <a:r>
              <a:rPr lang="hu-HU" altLang="hu-HU" sz="3600" dirty="0" smtClean="0">
                <a:solidFill>
                  <a:schemeClr val="tx1"/>
                </a:solidFill>
              </a:rPr>
              <a:t>állapotkapcsolás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4509120"/>
            <a:ext cx="1944216" cy="77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52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állapotkapcsolás nagy előnye, hogy a megtartott állapotok, az ún.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”-ok számát, és ezzel a tanulandó paraméterek számát az aktuális tanítóadat mennyiségéhez tudjuk igazítani</a:t>
            </a: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tanítóadat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mono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fón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modellek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állapot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tanítóadat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≈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500-1000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tanítóadat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≈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1000-3000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tanítóadat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≈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5000-10000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Gauss-komponensek számát hogyan érdemes megválasztani?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tanítóadat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4-8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 /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órányi tanítóadat: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8-16 gauss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órányi tanítóadat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≈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32-64 gauss /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Érdekes tervezési kérdés, hogy több adat esetén inkább a komponensek számát, vagy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senonok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számát növeljük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Döntésifa-alapú </a:t>
            </a:r>
            <a:r>
              <a:rPr lang="hu-HU" altLang="hu-HU" sz="3600" dirty="0" smtClean="0">
                <a:solidFill>
                  <a:schemeClr val="tx1"/>
                </a:solidFill>
              </a:rPr>
              <a:t>állapotkapcsolás 3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5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döntésifa-alapú megoldás előnye még, hogy ha van olyan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amelyre egyáltalán nem volt tanítópélda az adatbázisban, de előfordul a tesztelés során, a döntési fa ahhoz is meg fogja tudni találni a leghasonlóbb létező modellt 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Nagy hátránya viszont, hogy valamennyi nyelvi tudás azért kell a kérdések kialakításához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Újabb rendszerek (pl.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már megoldották a teljesen automatizált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allapotkapcsolást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kapcsolt állapotok használata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HMM-alapú rendszerekben teljesen standardnak számít, és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monofón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modellezéshez képest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10-30%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csökkenést tud eredményezni a felismerési hibában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Döntésifa-alapú </a:t>
            </a:r>
            <a:r>
              <a:rPr lang="hu-HU" altLang="hu-HU" sz="3600" dirty="0" smtClean="0">
                <a:solidFill>
                  <a:schemeClr val="tx1"/>
                </a:solidFill>
              </a:rPr>
              <a:t>állapotkapcsolás 4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4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előző órán megnéztük, hogyan lehet a HMM-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folyamatos beszéd felismerésére felhasználni. A mai órán a modellek két további finomításáról lesz szó. Az egyik ilyen javítanivaló a szavak közti csend modellezése.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 beszédben a szavak közt általában nem tartunk szünetet, de néha igen (pl. tagmondatok között)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„Megmondtam, késni fog” – „megmondtam [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késni fog”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inkább stilisztikai, hangsúlyozási kérdés, mindkét változat helyes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fel kell készítenünk a felismerőt mindkét változatra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szavak és a beszédhangok közti megfeleltetést a kiejtési szótár definiálja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megoldás lenne minden szót két változatban felvenni, csend nélkül és csenddel is a végén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jelöli a csendet):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ezer  E z E r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ezer E z E r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HTK-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viszont ennél trükkösebb megoldása van, az ún. rövid szünet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A szavak közti csend problémája</a:t>
            </a: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HTK a mondat eleji és végi csend modellezésére hagyományos,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állapotú modellt használ (pont olyat, mint az összes beszédhangra)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modellen való áthaladás során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3 megfigyelési vektort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 generálni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szavak közti opcionális csend modellezésére viszont egy speciális, rövid szünet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nevű modellt vezet be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Ennek a szokásos 3 helyett 1 kibocsátó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állapota van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Viszont egy útvonal megengedi ennek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állapotnak az átugrását is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a rendszer 0,1,2,3… vektor generálásával is áthaladhat a modellen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modellt ezek után minden szó végére odarakhatjuk a kiejtési szótárban: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ezer   E z E r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A rövid szünet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5DF4AC3B-2222-40D5-836B-32DF45DC9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424" y="2286546"/>
            <a:ext cx="3305175" cy="838200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BA46F213-BF68-438A-B5C3-AB375674D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3907200"/>
            <a:ext cx="1800200" cy="9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8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Mindeddig azt feltételeztük, hogy minden beszédhanghoz egy-egy (háromállapotú balról-jobbra) modellt rendelünk, azaz a modellek száma egyenlő a beszédhangok számával (átlagos nyelvben kb. 50)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Ezeket a modelleket környezetfüggetlen (context-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CI),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vagy más néven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modelleknek hívjuk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beszéltünk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koartikuláció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jelenségéről is, azaz hogy a hang eleje a megelőző hanghoz, a hang vége a következő hanghoz idomul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Azaz a hang eleje-vége kicsit megváltozik, méghozzá a szomszédos hangok függvényében mindig máshogy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modellezés esetén ezeket a különféle változatokat mind egyetlen modellnek kellene modelleznie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környezetfüggő (context-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CD), másnéven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modellezés alapötlete, hogy készítsünk a hang különféle változatainak (szomszédságtól függően) külön-külön modelleket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Környezetfüggetlen beszédhang-modellek</a:t>
            </a:r>
          </a:p>
        </p:txBody>
      </p:sp>
    </p:spTree>
    <p:extLst>
      <p:ext uri="{BB962C8B-B14F-4D97-AF65-F5344CB8AC3E}">
        <p14:creationId xmlns:p14="http://schemas.microsoft.com/office/powerpoint/2010/main" val="153600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Eddig tehát egyetlen modellünk volt az [a] hangra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CD-modellezés esetén viszont külön modellünk lesz minden lehetséges szomszédságra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megelőző szomszédot -, a rákövetkezőt + jellel jelölve külön modellje lesz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b-a+b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c-a+b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 stb. eseteknek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Figyelem! A jelölés megtévesztő, nem három hangot modellezünk egyben, ezek továbbra is az [a] modelljei, csak különböző kontextusokban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az ezer szó fonetikus átirata ilyesmi lesz: …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sil-E+z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E-z+E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z-E+r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E-r+sil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...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Környezetfüggő beszédhang-modellek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4223B0C2-93DD-4F31-B64E-F9B813E77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3" y="4176017"/>
            <a:ext cx="5439977" cy="227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1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50 beszédhangunk van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Ebben az esetben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modellek száma 50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modellek száma viszont kb. 50</a:t>
            </a:r>
            <a:r>
              <a:rPr lang="hu-HU" alt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=125 000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Hány tanulandó paraméterünk lesz?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39 jellemzőnk van, és 3 állapotú modelljeink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állapotonként 5 Gauss-komponenst használunk, diagonális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kovariancimátrixszal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Ekkor 1 Gauss görbéhez kell 39+39+1 paraméter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állapothoz kell 5*(39+39+1)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modellhez kell 3*5*(39+39+1)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modellek számával szorozva 50*3*5*(39+39+1) = 59 250 kibocsátási paraméter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állapotátmenet-paraméterek száma ehhez képest elhanyagolható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Környezetfüggő modellek esetén: 125000*3*5*(39+39+1)=148 millió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paraméter!</a:t>
            </a: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Környezetfüggő beszédhang-modellek</a:t>
            </a:r>
          </a:p>
        </p:txBody>
      </p:sp>
    </p:spTree>
    <p:extLst>
      <p:ext uri="{BB962C8B-B14F-4D97-AF65-F5344CB8AC3E}">
        <p14:creationId xmlns:p14="http://schemas.microsoft.com/office/powerpoint/2010/main" val="18359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adott mennyiségű tanítóadatunk van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modellt használunk: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Kevés modell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egy modellre sok példa esik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Pár órányi hanganyagban is minden hangra lesz elég példa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Viszont egyetlen modellnek sokfajta kontextust kell modelleznie  nehéz tanulási feladat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modellt használunk: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Minden modellnek egyfajta kontextust kell csak leírnia  könnyű tanulási feladat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Viszont rengeteg modell van  egy modellre kevés példa esik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Ritkább hangkapcsolatokra akár száz órányi hanganyagban sem lesz példa!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Ezeket a modelleket nem fogjuk tudni betanítani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Átmenet kellene a két szélsőség,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monofón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és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modellezés között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Erre ad megoldást a HMM modellek paraméterkapcsolása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parameter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tying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Monofón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vs</a:t>
            </a:r>
            <a:r>
              <a:rPr lang="hu-HU" altLang="hu-HU" sz="3600" dirty="0">
                <a:solidFill>
                  <a:schemeClr val="tx1"/>
                </a:solidFill>
              </a:rPr>
              <a:t>. </a:t>
            </a:r>
            <a:r>
              <a:rPr lang="hu-HU" altLang="hu-HU" sz="3600" dirty="0" err="1">
                <a:solidFill>
                  <a:schemeClr val="tx1"/>
                </a:solidFill>
              </a:rPr>
              <a:t>trifón</a:t>
            </a:r>
            <a:r>
              <a:rPr lang="hu-HU" altLang="hu-HU" sz="3600" dirty="0">
                <a:solidFill>
                  <a:schemeClr val="tx1"/>
                </a:solidFill>
              </a:rPr>
              <a:t> modellek</a:t>
            </a:r>
          </a:p>
        </p:txBody>
      </p:sp>
    </p:spTree>
    <p:extLst>
      <p:ext uri="{BB962C8B-B14F-4D97-AF65-F5344CB8AC3E}">
        <p14:creationId xmlns:p14="http://schemas.microsoft.com/office/powerpoint/2010/main" val="152316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Alapötlet: végezzünk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klaszterezést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egyes beszédhangok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trifónjai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felett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egy klaszterbe eső modelleket összevonjuk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Mindent összevonunk 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monofón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Semmit nem vonunk össze 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kettő között  kapcsolt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Általánosítás: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nem csak teljes modelleket vonhatunk össze, hanem általánosíthatjuk bizonyos fajta paraméterek összekapcsolásaként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parameter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tying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Például összekapcsolhatjuk két állapot Gauss-eloszlásainak paramétereit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Vagy csak a szórásokat, de a várható értékeket nem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Vagy két modell állapotátmeneti valószínűségeit…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legelterjedtebb megoldás az ún. állapotkapcsolás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tying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trifón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modellek 1-2-3 állapotaira külön-külön végezzük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klaszterezést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Csak a Gauss-eloszlásokat vonjuk össze, mert azok adják a sok paramétert</a:t>
            </a:r>
          </a:p>
          <a:p>
            <a:pPr lvl="1" eaLnBrk="1" hangingPunct="1"/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Paraméterkapcsolás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18BA58A-D644-4713-8826-CDA589C98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988840"/>
            <a:ext cx="1872208" cy="166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Alaphelyzetben minden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miden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állapotához külön-külön kibocsátási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eloszlások tartoznak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összekapcsolással több állapothoz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rendelhetjük ugyanazt a közös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eloszlást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Technikai megoldás: az eloszlások paramétereit tömbökben tároljuk, az állapotok pedig egy pointerrel mutatnak a hozzájuk tartozó paraméter-tömbre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Összevonás után több állapot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pointere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ugyanarra az eloszlásra fog mutatni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két eloszlást összevonunk, akkor tanítás során a hozzájuk rendelt tanítópéldákat is összevonjuk!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pl. két eloszlás paramétereit kellett becsülni 100-100 példa alapján, akkor összevonás után 1 eloszlás paramétereit becsüljük 200 példa lapján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csökken a paraméterek száma, nő az egy eloszlásra eső példaszám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Állapotkapcsolás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2180673-76BD-496D-BF4E-2A4F30A5060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5223" y="1403497"/>
            <a:ext cx="3501193" cy="238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2986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24207</TotalTime>
  <Words>1005</Words>
  <Application>Microsoft Office PowerPoint</Application>
  <PresentationFormat>Diavetítés a képernyőre (4:3 oldalarány)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A HMM beszédhang-modellek finomítása</vt:lpstr>
      <vt:lpstr>A szavak közti csend problémája</vt:lpstr>
      <vt:lpstr>A rövid szünet</vt:lpstr>
      <vt:lpstr>Környezetfüggetlen beszédhang-modellek</vt:lpstr>
      <vt:lpstr>Környezetfüggő beszédhang-modellek</vt:lpstr>
      <vt:lpstr>Környezetfüggő beszédhang-modellek</vt:lpstr>
      <vt:lpstr>Monofón vs. trifón modellek</vt:lpstr>
      <vt:lpstr>Paraméterkapcsolás</vt:lpstr>
      <vt:lpstr>Állapotkapcsolás</vt:lpstr>
      <vt:lpstr>Összevonás hierarchikus klaszterezéssel</vt:lpstr>
      <vt:lpstr>Döntésifa-alapú állapotkapcsolás</vt:lpstr>
      <vt:lpstr>Döntésifa-alapú állapotkapcsolás 2</vt:lpstr>
      <vt:lpstr>Döntésifa-alapú állapotkapcsolás 3</vt:lpstr>
      <vt:lpstr>Döntésifa-alapú állapotkapcsolás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1485</cp:revision>
  <dcterms:created xsi:type="dcterms:W3CDTF">2011-08-30T15:18:14Z</dcterms:created>
  <dcterms:modified xsi:type="dcterms:W3CDTF">2020-11-02T08:39:48Z</dcterms:modified>
</cp:coreProperties>
</file>