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85" r:id="rId2"/>
    <p:sldId id="275" r:id="rId3"/>
    <p:sldId id="286" r:id="rId4"/>
    <p:sldId id="287" r:id="rId5"/>
    <p:sldId id="288" r:id="rId6"/>
    <p:sldId id="289" r:id="rId7"/>
    <p:sldId id="290" r:id="rId8"/>
    <p:sldId id="291" r:id="rId9"/>
    <p:sldId id="295" r:id="rId10"/>
    <p:sldId id="292" r:id="rId11"/>
    <p:sldId id="294" r:id="rId1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2022. 02. 06.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/>
              <a:t>Valószínűség-számítási fogalmak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435280" cy="4479925"/>
              </a:xfrm>
            </p:spPr>
            <p:txBody>
              <a:bodyPr/>
              <a:lstStyle/>
              <a:p>
                <a:pPr eaLnBrk="1" hangingPunct="1"/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Példa: P(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cough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dry|fever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eaLnBrk="1" hangingPunct="1"/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vonal mögött levő rész (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fever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a feltétel</a:t>
                </a:r>
              </a:p>
              <a:p>
                <a:pPr eaLnBrk="1" hangingPunct="1"/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Pl. ha a fenti valószínűséget akarjuk becsülni, akkor ugyanúgy kell eljárni, mint korábban, de csak a feltételnek megfelelő sorokkal dolgozva:</a:t>
                </a: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Egyszerűsítő jelöléssel gyakran ezt fogom írni: P(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cough|fever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Teljes valószínűség tétele:</a:t>
                </a:r>
                <a14:m>
                  <m:oMath xmlns:m="http://schemas.openxmlformats.org/officeDocument/2006/math">
                    <m:r>
                      <a:rPr lang="hu-HU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Ezt gyakran a feltétel (az egyik változó) „eltüntetésére” fogjuk használni</a:t>
                </a:r>
                <a:endParaRPr lang="en-US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435280" cy="4479925"/>
              </a:xfrm>
              <a:blipFill>
                <a:blip r:embed="rId2"/>
                <a:stretch>
                  <a:fillRect l="-434" t="-8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Feltételes valószínűség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E2FB1D3A-30AE-4EC0-BD7E-7111C4103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27055"/>
              </p:ext>
            </p:extLst>
          </p:nvPr>
        </p:nvGraphicFramePr>
        <p:xfrm>
          <a:off x="2267744" y="3429000"/>
          <a:ext cx="3960440" cy="1440162"/>
        </p:xfrm>
        <a:graphic>
          <a:graphicData uri="http://schemas.openxmlformats.org/drawingml/2006/table">
            <a:tbl>
              <a:tblPr firstRow="1" firstCol="1" bandRow="1"/>
              <a:tblGrid>
                <a:gridCol w="1234045">
                  <a:extLst>
                    <a:ext uri="{9D8B030D-6E8A-4147-A177-3AD203B41FA5}">
                      <a16:colId xmlns:a16="http://schemas.microsoft.com/office/drawing/2014/main" val="2501961603"/>
                    </a:ext>
                  </a:extLst>
                </a:gridCol>
                <a:gridCol w="1135089">
                  <a:extLst>
                    <a:ext uri="{9D8B030D-6E8A-4147-A177-3AD203B41FA5}">
                      <a16:colId xmlns:a16="http://schemas.microsoft.com/office/drawing/2014/main" val="796508547"/>
                    </a:ext>
                  </a:extLst>
                </a:gridCol>
                <a:gridCol w="927716">
                  <a:extLst>
                    <a:ext uri="{9D8B030D-6E8A-4147-A177-3AD203B41FA5}">
                      <a16:colId xmlns:a16="http://schemas.microsoft.com/office/drawing/2014/main" val="914257239"/>
                    </a:ext>
                  </a:extLst>
                </a:gridCol>
                <a:gridCol w="663590">
                  <a:extLst>
                    <a:ext uri="{9D8B030D-6E8A-4147-A177-3AD203B41FA5}">
                      <a16:colId xmlns:a16="http://schemas.microsoft.com/office/drawing/2014/main" val="1742781125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name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fever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cough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5106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942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J.F.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4487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9065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8842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02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82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feltételes valószínűségekre vonatkozó nagyon fontos  szabály:</a:t>
                </a:r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Nekünk ez arra lesz jó, hogy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é</m:t>
                    </m:r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között  tudjunk váltani, át tudjuk őket egymásba konvertálni</a:t>
                </a:r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3"/>
                <a:stretch>
                  <a:fillRect l="-441" t="-95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Bayes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tétele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991136"/>
              </p:ext>
            </p:extLst>
          </p:nvPr>
        </p:nvGraphicFramePr>
        <p:xfrm>
          <a:off x="3125788" y="2420938"/>
          <a:ext cx="25892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1676160" imgH="419040" progId="Equation.3">
                  <p:embed/>
                </p:oleObj>
              </mc:Choice>
              <mc:Fallback>
                <p:oleObj name="Equation" r:id="rId5" imgW="1676160" imgH="419040" progId="Equation.3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2420938"/>
                        <a:ext cx="25892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062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gépi tanulásban nagy adattáblázatokkal fogunk dolgozni, pl.: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mérési adatokat (beteg neve,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fever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cough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 jellemzőnek hívjuk 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 esetekben (itt: páciensek esetén) más-más értéket vesznek fel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Matematikailag valószínűségi változóként tudjuk őket kezelni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valószínűségi változó olyan változó, amelynek értéke valamilyen véletlenszerű(n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tűnő) jelenségtől függ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Diszkrét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változó: véges számú különböző értéke lehet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Folytonos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változó: végtelen sok lehetséges értéke van</a:t>
            </a: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600" dirty="0">
                <a:solidFill>
                  <a:schemeClr val="bg1"/>
                </a:solidFill>
                <a:latin typeface="Calibri" panose="020F0502020204030204" pitchFamily="34" charset="0"/>
              </a:rPr>
              <a:t>Valószínűségi változók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4F870ED3-B37C-4FFB-816C-4F29BDECC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09313"/>
              </p:ext>
            </p:extLst>
          </p:nvPr>
        </p:nvGraphicFramePr>
        <p:xfrm>
          <a:off x="2339752" y="2420888"/>
          <a:ext cx="3960440" cy="1440162"/>
        </p:xfrm>
        <a:graphic>
          <a:graphicData uri="http://schemas.openxmlformats.org/drawingml/2006/table">
            <a:tbl>
              <a:tblPr firstRow="1" firstCol="1" bandRow="1"/>
              <a:tblGrid>
                <a:gridCol w="1234045">
                  <a:extLst>
                    <a:ext uri="{9D8B030D-6E8A-4147-A177-3AD203B41FA5}">
                      <a16:colId xmlns:a16="http://schemas.microsoft.com/office/drawing/2014/main" val="2501961603"/>
                    </a:ext>
                  </a:extLst>
                </a:gridCol>
                <a:gridCol w="1135089">
                  <a:extLst>
                    <a:ext uri="{9D8B030D-6E8A-4147-A177-3AD203B41FA5}">
                      <a16:colId xmlns:a16="http://schemas.microsoft.com/office/drawing/2014/main" val="796508547"/>
                    </a:ext>
                  </a:extLst>
                </a:gridCol>
                <a:gridCol w="927716">
                  <a:extLst>
                    <a:ext uri="{9D8B030D-6E8A-4147-A177-3AD203B41FA5}">
                      <a16:colId xmlns:a16="http://schemas.microsoft.com/office/drawing/2014/main" val="914257239"/>
                    </a:ext>
                  </a:extLst>
                </a:gridCol>
                <a:gridCol w="663590">
                  <a:extLst>
                    <a:ext uri="{9D8B030D-6E8A-4147-A177-3AD203B41FA5}">
                      <a16:colId xmlns:a16="http://schemas.microsoft.com/office/drawing/2014/main" val="1742781125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name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fever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cough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5106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8942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J.F.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moderate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4487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09065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8842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0274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Példa #1: pénzdobálás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2 lehetséges kimenet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Példa #2: kockadobás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lehetséges kimenet</a:t>
                </a: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 a valószínűsége, hogy a kockával 6-ot dobunk?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Jelölés: P(kocka=6) = ?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„valószínűség” egy absztrakt fogalom</a:t>
                </a: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gyakoriságon alapuló értelmezés szerint valószínűségről csak olyan jelenségek esetében van értelme beszélni, amelyek tetszőleges számban ismételhetők</a:t>
                </a: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Például a kockadobást meg tudjuk csinálni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-szer</a:t>
                </a:r>
                <a:endParaRPr lang="en-US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Ilyenkor 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(kocka=6)  becsülhető így: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á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𝑛𝑦𝑠𝑧𝑜𝑟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𝑑𝑜𝑏𝑡𝑢𝑛𝑘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6−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𝑜𝑡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 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∞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, 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á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𝑛𝑦𝑠𝑧𝑜𝑟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𝑑𝑜𝑏𝑡𝑢𝑛𝑘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6−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𝑜𝑡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P(kocka=6)</a:t>
                </a: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Azaz minél több példa alapján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becslünk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, annál pontosabb becslést fogunk kapni</a:t>
                </a:r>
                <a:endParaRPr lang="hu-HU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 r="-66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Események valószínűsége</a:t>
            </a:r>
          </a:p>
        </p:txBody>
      </p:sp>
    </p:spTree>
    <p:extLst>
      <p:ext uri="{BB962C8B-B14F-4D97-AF65-F5344CB8AC3E}">
        <p14:creationId xmlns:p14="http://schemas.microsoft.com/office/powerpoint/2010/main" val="16899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Példa #1: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fedobunk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 érmét 10-szer, 6 fej és 4 írás jön ki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Ekkor a becslésünk P(érme=fej)   = 6/10 = 0.6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Ekkor a becslésünk P(érme=írás) = 4/10 = 0.4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Könnyű belátni, hogy diszkrét  változó esetén az egyes kimenetek való-színűsége mindig 0 és 1 közé esik, és az összes kimenet valószínűségének összege 1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Példa #2: kockadobás 100-szor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kapott értékekből hisztogramot készítünk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6 lehetséges érték – 6 oszlop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oszlopokban kapott esetszámokat 100-zal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elosztva megkapjuk a valószínűségek becsléseit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Események valószínűsége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9EFEC42-68EB-4ED0-BFB8-0200A7890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858372"/>
            <a:ext cx="2820309" cy="246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5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Sok lehetséges érték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sok oszlop a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hisztogramban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Minél több lehetséges érték van, annál több adat kell a pontos becsléshez (különben a legtöbb oszlopban 0-t vagy nagyon kicsi értékeket kapunk)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Folytonos valószínűségi változó: végtelen sok lehetséges értéke van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hisztogram-készítés (esetek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leszámolása) már nem működik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(esetleg az adott pont helyett egy kis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környezetét tudjuk nézni)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Ilyenkor feltesszük, hogy az esetek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eloszlása valamilyen egyszerű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folytonos görbével közelíthető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(ld. lila görbe az ábrán)</a:t>
            </a:r>
          </a:p>
          <a:p>
            <a:pPr marL="0" indent="0" eaLnBrk="1" hangingPunct="1">
              <a:buNone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 dirty="0">
                <a:solidFill>
                  <a:schemeClr val="bg1"/>
                </a:solidFill>
                <a:latin typeface="Calibri" panose="020F0502020204030204" pitchFamily="34" charset="0"/>
              </a:rPr>
              <a:t>Folytonos valószínűségi változók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4CE20C0-66C3-4157-B822-7438FA4BA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816100"/>
            <a:ext cx="2304256" cy="1437565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8F96B448-F124-450A-B518-AAD45BB67E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2832" y="4395426"/>
            <a:ext cx="3888432" cy="19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3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legismertebb folytonos eloszlás: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 (vagy normál) eloszlás: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Egyenletes eloszlás: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diszkrét eloszláshoz képest van pár furcsa tulajdonságuk: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görbe alatti területnek itt is 1-nek kell lenni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szumma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helyett integrálással)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az egyes konkrét értékek felvételének valószínűsége P(x=…) nulla!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fenti görbék nem a valószínűséget, hanem a sűrűségfüggvényt mutatják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eltérés hangsúlyozására P(x) helyett gyakran p(x)-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írnak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diáimon ez nem mindig teljesül…)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görbék paramétereinek becslése adatokból nem triviális 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egyik óra erről fog szólni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 dirty="0">
                <a:solidFill>
                  <a:schemeClr val="bg1"/>
                </a:solidFill>
                <a:latin typeface="Calibri" panose="020F0502020204030204" pitchFamily="34" charset="0"/>
              </a:rPr>
              <a:t>Folytonos valószínűségi változók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05726E4-8F43-417A-B41A-74074B2BF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992610"/>
            <a:ext cx="2725862" cy="211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8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Menjünk vissza az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érmedobálós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példához</a:t>
                </a:r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Jelölje a fejet 0, az írást 1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10-szer dobtunk, 6 fejet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(0)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és 4 írást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Számoljuk ki a dobott értékek átlagát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„empirikus” várható érték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6∙0+4∙1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∙0+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∙1</m:t>
                    </m:r>
                  </m:oMath>
                </a14:m>
                <a:r>
                  <a:rPr lang="hu-H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eaLnBrk="1" hangingPunct="1"/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 kísérletek száma végtelenben tart, megkapjuk a várható értéket: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=0)∙0+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=1)∙1</m:t>
                    </m:r>
                  </m:oMath>
                </a14:m>
                <a:endParaRPr lang="hu-HU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Általánosabban, ha az X változó lehetséges értékeit x jelöli: 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Megj. 1: folytonos változókra is működik, de a </a:t>
                </a:r>
                <a:r>
                  <a:rPr lang="hu-HU" sz="1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szummából</a:t>
                </a:r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integrál lesz</a:t>
                </a:r>
              </a:p>
              <a:p>
                <a:pPr eaLnBrk="1" hangingPunct="1"/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Megj.</a:t>
                </a:r>
                <a:r>
                  <a:rPr lang="hu-H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 A várható érték nem feltétlenül szerepel a lehetséges értékek között, például a kockadobálás esetén </a:t>
                </a:r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 a várható érték</a:t>
                </a:r>
                <a:endParaRPr lang="hu-H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 r="-5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Várható érték</a:t>
            </a:r>
          </a:p>
        </p:txBody>
      </p:sp>
    </p:spTree>
    <p:extLst>
      <p:ext uri="{BB962C8B-B14F-4D97-AF65-F5344CB8AC3E}">
        <p14:creationId xmlns:p14="http://schemas.microsoft.com/office/powerpoint/2010/main" val="392777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Definiáljunk egy f(x) függvényt, aminek az x bemenete egy valószínűségi változó</a:t>
                </a:r>
              </a:p>
              <a:p>
                <a:pPr eaLnBrk="1" hangingPunct="1"/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Ekkor az f(x) várható értékét ugyanúgy definiáljuk, mint az x várható értékét, csak a formulában x helyére f(x)-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et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írunk:</a:t>
                </a:r>
              </a:p>
              <a:p>
                <a:pPr eaLnBrk="1" hangingPunct="1"/>
                <a:r>
                  <a:rPr lang="hu-H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Függvény várható értéke</a:t>
            </a:r>
          </a:p>
        </p:txBody>
      </p:sp>
    </p:spTree>
    <p:extLst>
      <p:ext uri="{BB962C8B-B14F-4D97-AF65-F5344CB8AC3E}">
        <p14:creationId xmlns:p14="http://schemas.microsoft.com/office/powerpoint/2010/main" val="362158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395536" y="1844675"/>
            <a:ext cx="8568952" cy="4479925"/>
          </a:xfrm>
        </p:spPr>
        <p:txBody>
          <a:bodyPr/>
          <a:lstStyle/>
          <a:p>
            <a:pPr eaLnBrk="1" hangingPunct="1"/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Általában egyidejűleg több változót mérünk, nem csak egyet</a:t>
            </a:r>
          </a:p>
          <a:p>
            <a:pPr eaLnBrk="1" hangingPunct="1"/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Kockadobálós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példa: egyszerre két kockával dobunk</a:t>
            </a:r>
          </a:p>
          <a:p>
            <a:pPr lvl="1" eaLnBrk="1" hangingPunct="1"/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két értéke együttes valószínűsége P(k1=x, k2=y)</a:t>
            </a:r>
          </a:p>
          <a:p>
            <a:pPr lvl="1" eaLnBrk="1" hangingPunct="1"/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lehetséges értékek eloszlása egy többváltozós eloszlással írható le</a:t>
            </a: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Események együttes valószínűsége számolható így, ha a két esemény független: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fever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∙ 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fever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nagyon gyakran fel fogjuk tenni, hogy két változó független, mert ekkor használhatjuk a fenti formulát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Sajnos gyakran akkor is így teszünk, mikor a valóságban tudjuk, hogy nem függetlenek…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Többváltozós eloszlás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41D19BA-7418-49D1-B830-99C05FB75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12976"/>
            <a:ext cx="1728192" cy="1415868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70A92466-92B7-40B0-8739-7233831D4E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3" y="3284984"/>
            <a:ext cx="1800200" cy="134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18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25463</TotalTime>
  <Words>978</Words>
  <Application>Microsoft Office PowerPoint</Application>
  <PresentationFormat>Diavetítés a képernyőre (4:3 oldalarány)</PresentationFormat>
  <Paragraphs>153</Paragraphs>
  <Slides>11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Constantia</vt:lpstr>
      <vt:lpstr>Times New Roman</vt:lpstr>
      <vt:lpstr>Wingdings 2</vt:lpstr>
      <vt:lpstr>Áramlás</vt:lpstr>
      <vt:lpstr>Equation</vt:lpstr>
      <vt:lpstr>Valószínűség-számítási fogalmak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775</cp:revision>
  <dcterms:created xsi:type="dcterms:W3CDTF">2011-08-30T15:18:14Z</dcterms:created>
  <dcterms:modified xsi:type="dcterms:W3CDTF">2022-02-06T20:33:11Z</dcterms:modified>
</cp:coreProperties>
</file>