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85" r:id="rId2"/>
    <p:sldId id="275" r:id="rId3"/>
    <p:sldId id="298" r:id="rId4"/>
    <p:sldId id="299" r:id="rId5"/>
    <p:sldId id="300" r:id="rId6"/>
    <p:sldId id="296" r:id="rId7"/>
    <p:sldId id="297" r:id="rId8"/>
    <p:sldId id="301" r:id="rId9"/>
    <p:sldId id="294" r:id="rId10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125" d="100"/>
          <a:sy n="125" d="100"/>
        </p:scale>
        <p:origin x="6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2019. 11. 20.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Regresszió, </a:t>
            </a:r>
            <a:r>
              <a:rPr lang="hu-HU" dirty="0" err="1" smtClean="0"/>
              <a:t>autoencoder</a:t>
            </a:r>
            <a:r>
              <a:rPr lang="hu-HU" dirty="0" smtClean="0"/>
              <a:t> hálók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Eddigi mindig osztályozási feladatról beszéltünk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az volt a célunk, hogy a háló segítségével besoroljuk az inputot előre adott C</a:t>
            </a:r>
            <a:r>
              <a:rPr lang="hu-HU" altLang="hu-H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altLang="hu-HU" sz="2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osztályok valamelyikébe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háló output rétegét és hibafüggvényét is ehhez igazítottuk: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Ahány osztály, annyi kimeneti neuron</a:t>
            </a: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kimeneti aktivá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ció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 kimenetek valószínűségként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értelmezhetőek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(minden kimenet [0,1] között, összegük 1)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Keresztentrópia hibafüggvény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a neuronháló kimenete(i) használható(k) folytonos értékek közelítésére is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ilyen,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ún. regressziós feladatokról fogunk beszélni ma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 dirty="0">
                <a:solidFill>
                  <a:schemeClr val="bg1"/>
                </a:solidFill>
                <a:latin typeface="Calibri" panose="020F0502020204030204" pitchFamily="34" charset="0"/>
              </a:rPr>
              <a:t>Emlékeztető</a:t>
            </a:r>
            <a:endParaRPr lang="hu-HU" altLang="hu-HU" sz="5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Gyakorlatilag egy függvényt kell közelíteni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megtanulandó érték(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tetszőleges tartományban mozoghatnak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Általában egy kimenet van, de lehet több is (ha párhuzamosan több értéket kell megbecsülni)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ilyen feladatot regressziós feladatnak hívják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 regressziós feladat</a:t>
            </a:r>
            <a:endParaRPr lang="hu-HU" altLang="hu-HU" sz="5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3933056"/>
            <a:ext cx="3240360" cy="258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4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67544" y="154271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kimenettel: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 vagy használt autó árának megbecslése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tulajdonságai alapján (márka, gyártás éve,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futott kilométer, stb.)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 kimenettel: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zajtalanítása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conversion: beszélő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hangjának imitálása a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tartalom változatlanul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hagyása mellett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-99392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Példák regressziós feladatra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284984"/>
            <a:ext cx="5131767" cy="142743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4869160"/>
            <a:ext cx="4693930" cy="145288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4088" y="1330310"/>
            <a:ext cx="3319264" cy="179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91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Regressziós feladatra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ugyanúgy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készítenünk 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hálót,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mint osztályozáshoz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alapvető különbség a megtanulandó célértékekben lesz, így a kimeneti réteget és az alkalmazott hibafüggvényt kell módosítanunk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célértékek tetszőleges tartományba eshetnek, így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ill.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 nem jó 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 célérték esetén az összegüknek nem kell 1-et adni, így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softmax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megint kilőve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 a kimeneti rétegben lineáris aktivációt használni (tetszőleges értéket föl tud venni)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célértékeket az inputhoz hasonlóan érdemes standardizálni, hogy egységes tartományba ([-1,1] környékére) essenek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Hibafüggvénynek legegyszerűbb az átlagos négyzetes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hibát (MSE) használni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Kivéve, ha van valami feladatspecifikus hibafüggvényünk</a:t>
            </a: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713" y="117475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5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Regressziós háló</a:t>
            </a:r>
            <a:endParaRPr lang="hu-HU" altLang="hu-HU" sz="5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5229200"/>
            <a:ext cx="1944216" cy="126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9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1"/>
          <p:cNvSpPr>
            <a:spLocks noGrp="1"/>
          </p:cNvSpPr>
          <p:nvPr>
            <p:ph idx="1"/>
          </p:nvPr>
        </p:nvSpPr>
        <p:spPr>
          <a:xfrm>
            <a:off x="395288" y="1412875"/>
            <a:ext cx="8135937" cy="3960813"/>
          </a:xfrm>
        </p:spPr>
        <p:txBody>
          <a:bodyPr/>
          <a:lstStyle/>
          <a:p>
            <a:pPr eaLnBrk="1" hangingPunct="1"/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regresszió egy speciális esete az 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ún. </a:t>
            </a:r>
            <a:r>
              <a:rPr lang="hu-HU" alt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háló: </a:t>
            </a:r>
          </a:p>
          <a:p>
            <a:pPr lvl="1"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megtanulandó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célértékek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megegyeznek az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inputtal!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háló az inputját igyekszik rekonstruálni az outputon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háló tipikusan homokóra alakú (az egyre kisebb rétegekkel próbáljuk rákényszeríteni a tömörítésre)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középső, legkisebb réteget hívják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bottleneck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rétegnek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bottleneck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előtti rétegek neve: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encoder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utána levő rész: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decoder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17412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01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Cím 8"/>
          <p:cNvSpPr>
            <a:spLocks noGrp="1"/>
          </p:cNvSpPr>
          <p:nvPr>
            <p:ph type="title"/>
          </p:nvPr>
        </p:nvSpPr>
        <p:spPr>
          <a:xfrm>
            <a:off x="755650" y="1889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Egy speciális feladat: </a:t>
            </a:r>
            <a:r>
              <a:rPr lang="hu-HU" altLang="hu-HU" sz="3600" dirty="0" err="1" smtClean="0">
                <a:solidFill>
                  <a:schemeClr val="bg1"/>
                </a:solidFill>
              </a:rPr>
              <a:t>autoencoder</a:t>
            </a:r>
            <a:endParaRPr lang="hu-HU" altLang="hu-HU" sz="3600" dirty="0" smtClean="0">
              <a:solidFill>
                <a:schemeClr val="bg1"/>
              </a:solidFill>
            </a:endParaRPr>
          </a:p>
        </p:txBody>
      </p:sp>
      <p:pic>
        <p:nvPicPr>
          <p:cNvPr id="17414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15594"/>
            <a:ext cx="5545137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70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31800" y="1489418"/>
            <a:ext cx="8280400" cy="3960812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 tulajdonképpen tömöríteni tanul: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tanulás során rákényszerítjük a hálót, hogy találjon egy tömör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reprezentációt, amiből az input minél pontosabban rekonstruálható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Felhasználás jellemzőtér-redukcióra: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Túl sok dimenziós az input vektor, kényelmetlen vele dolgozni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Betanítunk egy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hálót, ahol a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bottleneck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réteg jóval keskenyebb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az input rétegnél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Betanítás után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decoder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részt eldobjuk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továbbiakban az eredeti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jellemzők helyett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bottleneck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réteg kimenetét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használjuk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18436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01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Cím 8"/>
          <p:cNvSpPr>
            <a:spLocks noGrp="1"/>
          </p:cNvSpPr>
          <p:nvPr>
            <p:ph type="title"/>
          </p:nvPr>
        </p:nvSpPr>
        <p:spPr>
          <a:xfrm>
            <a:off x="755650" y="1889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bg1"/>
                </a:solidFill>
              </a:rPr>
              <a:t>Autoencoder</a:t>
            </a:r>
            <a:r>
              <a:rPr lang="hu-HU" altLang="hu-HU" sz="3600" dirty="0" smtClean="0">
                <a:solidFill>
                  <a:schemeClr val="bg1"/>
                </a:solidFill>
              </a:rPr>
              <a:t> hálózatok</a:t>
            </a:r>
          </a:p>
        </p:txBody>
      </p:sp>
      <p:pic>
        <p:nvPicPr>
          <p:cNvPr id="18438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97152"/>
            <a:ext cx="3456384" cy="19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11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68313" y="1604963"/>
            <a:ext cx="8280400" cy="3960812"/>
          </a:xfrm>
        </p:spPr>
        <p:txBody>
          <a:bodyPr/>
          <a:lstStyle/>
          <a:p>
            <a:pPr eaLnBrk="1" hangingPunct="1"/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háló felügyelet nélküli tanításra: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Vegyük észre, hogy az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háló nem igényel tanítócímkéket, azaz bármilyen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címkézetlen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adaton is tanítható! – ezt hívják felügyelet nélkül tanításnak</a:t>
            </a:r>
          </a:p>
          <a:p>
            <a:pPr eaLnBrk="1" hangingPunct="1"/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Autoencoder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háló felügyelet nélküli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előtanításra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sok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címkézetlen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adatunk van, és kevés címkézett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felügyelt és a felügyelet nélküli tanítást kombinálni tudjuk: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címkézelten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adatokkal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betanítjuk az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autoencodert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(„előtanítás”)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decoder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részt eldobjuk, és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osztályozáshoz egy új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kimeneti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réteget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felvéve innen kezdjük a felügyelt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tanítást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18436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01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Cím 8"/>
          <p:cNvSpPr>
            <a:spLocks noGrp="1"/>
          </p:cNvSpPr>
          <p:nvPr>
            <p:ph type="title"/>
          </p:nvPr>
        </p:nvSpPr>
        <p:spPr>
          <a:xfrm>
            <a:off x="755650" y="1889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smtClean="0">
                <a:solidFill>
                  <a:schemeClr val="bg1"/>
                </a:solidFill>
              </a:rPr>
              <a:t>Autoencoder hálózatok</a:t>
            </a:r>
          </a:p>
        </p:txBody>
      </p:sp>
    </p:spTree>
    <p:extLst>
      <p:ext uri="{BB962C8B-B14F-4D97-AF65-F5344CB8AC3E}">
        <p14:creationId xmlns:p14="http://schemas.microsoft.com/office/powerpoint/2010/main" val="201829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/>
          <p:cNvSpPr>
            <a:spLocks noGrp="1"/>
          </p:cNvSpPr>
          <p:nvPr>
            <p:ph idx="1"/>
          </p:nvPr>
        </p:nvSpPr>
        <p:spPr>
          <a:xfrm>
            <a:off x="468313" y="16541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neuronhálókat nem csak osztályozásra, hanem regressziós feladatok megoldására is lehet használni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Mivel ebben az esetben a tanító célértékek tetszőleges értéktartományba eshetnek, ehhez a háló kimeneti rétegét, illetve a tanító hibafüggvényt kell csak megváltoztatni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Kimeneti réteg: lineáris aktivációkkal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Tanító célfüggvény: a legegyszerűbb az MSE hibafüggvényt használni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Emellett érdemes lehet még a tanító célértékeket standardizálni, hogy egységes skálára essenek</a:t>
            </a:r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763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Cím 3"/>
          <p:cNvSpPr txBox="1">
            <a:spLocks/>
          </p:cNvSpPr>
          <p:nvPr/>
        </p:nvSpPr>
        <p:spPr bwMode="auto">
          <a:xfrm>
            <a:off x="1403350" y="117475"/>
            <a:ext cx="7200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Összegzés</a:t>
            </a:r>
            <a:endParaRPr lang="hu-HU" altLang="hu-HU" sz="4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1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24876</TotalTime>
  <Words>443</Words>
  <Application>Microsoft Office PowerPoint</Application>
  <PresentationFormat>Diavetítés a képernyőre (4:3 oldalarány)</PresentationFormat>
  <Paragraphs>64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Verdana</vt:lpstr>
      <vt:lpstr>Wingdings</vt:lpstr>
      <vt:lpstr>Wingdings 2</vt:lpstr>
      <vt:lpstr>Áramlás</vt:lpstr>
      <vt:lpstr>Regresszió, autoencoder hálók</vt:lpstr>
      <vt:lpstr>PowerPoint-bemutató</vt:lpstr>
      <vt:lpstr>PowerPoint-bemutató</vt:lpstr>
      <vt:lpstr>PowerPoint-bemutató</vt:lpstr>
      <vt:lpstr>PowerPoint-bemutató</vt:lpstr>
      <vt:lpstr>Egy speciális feladat: autoencoder</vt:lpstr>
      <vt:lpstr>Autoencoder hálózatok</vt:lpstr>
      <vt:lpstr>Autoencoder hálózatok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690</cp:revision>
  <dcterms:created xsi:type="dcterms:W3CDTF">2011-08-30T15:18:14Z</dcterms:created>
  <dcterms:modified xsi:type="dcterms:W3CDTF">2019-11-27T11:00:25Z</dcterms:modified>
</cp:coreProperties>
</file>