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7"/>
  </p:notesMasterIdLst>
  <p:handoutMasterIdLst>
    <p:handoutMasterId r:id="rId18"/>
  </p:handoutMasterIdLst>
  <p:sldIdLst>
    <p:sldId id="285" r:id="rId2"/>
    <p:sldId id="317" r:id="rId3"/>
    <p:sldId id="320" r:id="rId4"/>
    <p:sldId id="321" r:id="rId5"/>
    <p:sldId id="322" r:id="rId6"/>
    <p:sldId id="323" r:id="rId7"/>
    <p:sldId id="324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16" r:id="rId16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4" autoAdjust="0"/>
    <p:restoredTop sz="94660"/>
  </p:normalViewPr>
  <p:slideViewPr>
    <p:cSldViewPr>
      <p:cViewPr varScale="1">
        <p:scale>
          <a:sx n="125" d="100"/>
          <a:sy n="125" d="100"/>
        </p:scale>
        <p:origin x="6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39277F69-C376-45AA-8B05-4FCDFB11275D}" type="datetimeFigureOut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D13A24-DFBA-4B7A-9D03-49393218129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3C3B156-DDA3-497C-BD7E-EC3BAEFE2B53}" type="datetimeFigureOut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1869541-9967-48A6-939C-9AA3F55EF26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6722CA-476E-42CE-A4DE-DDC2645A1393}" type="slidenum">
              <a:rPr lang="hu-HU" altLang="hu-HU" smtClean="0">
                <a:latin typeface="Calibri" panose="020F0502020204030204" pitchFamily="34" charset="0"/>
              </a:rPr>
              <a:pPr/>
              <a:t>1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1741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1AC064-7ACC-4A3A-AC88-E42154893C61}" type="slidenum">
              <a:rPr lang="hu-HU" altLang="hu-HU" smtClean="0">
                <a:latin typeface="Calibri" panose="020F0502020204030204" pitchFamily="34" charset="0"/>
              </a:rPr>
              <a:pPr/>
              <a:t>7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842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27652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A96C2A-6208-4176-B248-DB370A2EB8A9}" type="slidenum">
              <a:rPr lang="hu-HU" altLang="hu-HU" smtClean="0">
                <a:latin typeface="Calibri" panose="020F0502020204030204" pitchFamily="34" charset="0"/>
              </a:rPr>
              <a:pPr/>
              <a:t>8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224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29700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523311-4D01-4151-A690-C5B255748023}" type="slidenum">
              <a:rPr lang="hu-HU" altLang="hu-HU" smtClean="0">
                <a:latin typeface="Calibri" panose="020F0502020204030204" pitchFamily="34" charset="0"/>
              </a:rPr>
              <a:pPr/>
              <a:t>9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295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Jegyzetek hely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altLang="hu-HU" smtClean="0"/>
          </a:p>
        </p:txBody>
      </p:sp>
      <p:sp>
        <p:nvSpPr>
          <p:cNvPr id="35844" name="Dia számának hely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DCD6FA-4F66-44A6-8E4C-EE574A7DA67B}" type="slidenum">
              <a:rPr lang="hu-HU" altLang="hu-HU" smtClean="0">
                <a:latin typeface="Calibri" panose="020F0502020204030204" pitchFamily="34" charset="0"/>
              </a:rPr>
              <a:pPr/>
              <a:t>14</a:t>
            </a:fld>
            <a:endParaRPr lang="hu-HU" altLang="hu-H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009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61A278-1943-4DF1-96C7-E3E663224393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126C6CD8-36CE-4CE3-A706-8AEA3FBD66A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90583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88B56-9271-4586-BD3F-571C889E3E76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652F8-A2B0-4171-B209-727FF6B2573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50802785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A275C-2BF7-4F42-A2A1-608147653D5E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D8620-75F0-413C-9145-58294A5CC35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856351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4495800" y="3886200"/>
            <a:ext cx="4343400" cy="914400"/>
          </a:xfrm>
        </p:spPr>
        <p:txBody>
          <a:bodyPr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</p:txBody>
      </p:sp>
    </p:spTree>
    <p:extLst>
      <p:ext uri="{BB962C8B-B14F-4D97-AF65-F5344CB8AC3E}">
        <p14:creationId xmlns:p14="http://schemas.microsoft.com/office/powerpoint/2010/main" val="418521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2A25-E47B-4E74-8C2E-177DD6F85A06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EEB3-6CC0-494C-9B1B-5287E7803B1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408740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75726-557E-41DD-B147-59D293FBADEA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4D552727-3E33-4ADA-BE7E-109755FB170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1890356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B86F6-9357-4524-B719-D0F824A642ED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2A0EF-631F-47FA-AFED-9B932F706EC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1522923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D054E-6E2E-45CA-85B6-741DD79C2926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0EC0-E1AC-49D9-B576-E0BAE8E54707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695658774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FBC1F-391B-44DD-BFDF-CAB6AD342974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672E-6A6D-45E3-BED1-9563ED4B045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7729336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413B-A6BF-4EDF-A1E1-B166A873B037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ABB9-99EE-41B4-9F5F-3F4078DD5B9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8108513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E0D0-CFFA-4F5A-B258-DBF3F679FB13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B1401-3DFD-48CA-BC72-AC33F93656E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81897779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448A4-1055-4BC3-95C9-5CE65C967A2C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581AC-85B9-4C99-ABC9-4099DBABC23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001115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93931EB-CF5E-4D32-8591-7F259DF445BB}" type="datetime1">
              <a:rPr lang="hu-HU"/>
              <a:pPr>
                <a:defRPr/>
              </a:pPr>
              <a:t>2019. 09. 13.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7B8BA022-7243-4AD9-B9C9-D5A75DF6F49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7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7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2988" y="1412875"/>
            <a:ext cx="6769100" cy="1439863"/>
          </a:xfrm>
        </p:spPr>
        <p:txBody>
          <a:bodyPr/>
          <a:lstStyle/>
          <a:p>
            <a:pPr>
              <a:defRPr/>
            </a:pPr>
            <a:r>
              <a:rPr lang="hu-HU" dirty="0" smtClean="0"/>
              <a:t>Mély Neuronálók tanítása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1"/>
          <p:cNvSpPr>
            <a:spLocks noGrp="1"/>
          </p:cNvSpPr>
          <p:nvPr>
            <p:ph idx="1"/>
          </p:nvPr>
        </p:nvSpPr>
        <p:spPr>
          <a:xfrm>
            <a:off x="527050" y="1620838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 módszer nem a tanításba nyúl bele, hanem lecseréli az aktivációs függvényt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alábbi ábra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rectifier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aktivációs függvényt mutatja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Képlete: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Összehasonlítva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tanh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aktivációs függvénnyel: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Pozitív inputra lineáris, negatívra fix 0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Pozitív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inputra a deriváltja mindig 1, sehol sem tűnik el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Negatív inputra a kimenet és a derivált is 0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2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Cím 8"/>
          <p:cNvSpPr>
            <a:spLocks noGrp="1"/>
          </p:cNvSpPr>
          <p:nvPr>
            <p:ph type="title"/>
          </p:nvPr>
        </p:nvSpPr>
        <p:spPr>
          <a:xfrm>
            <a:off x="527050" y="2397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 rectifier aktivációs függvény</a:t>
            </a:r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072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307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551238"/>
            <a:ext cx="2879725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852738"/>
            <a:ext cx="16478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517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Előnye: pozitív inputra sosem 0 a derivált</a:t>
            </a: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Hátrányok: 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Negatív inputra viszont mindig 0</a:t>
            </a:r>
          </a:p>
          <a:p>
            <a:pPr lvl="2" eaLnBrk="1" hangingPunct="1"/>
            <a: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gyakorlatban úgy tűnik, hogy ez nem okoz nagy problémát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szimmetrikus (csak nemnegatív outputot ad)</a:t>
            </a:r>
          </a:p>
          <a:p>
            <a:pPr lvl="2" eaLnBrk="1" hangingPunct="1"/>
            <a: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gyakorlatban ez se nagy probléma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korlátos a kimenete, azaz végtelen nagy kimenetet is adhat</a:t>
            </a:r>
          </a:p>
          <a:p>
            <a:pPr lvl="2" eaLnBrk="1" hangingPunct="1"/>
            <a: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Vannak trükkök ennek a kezelésére, például a súlyok nagyságának időnkénti normalizálása</a:t>
            </a: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1747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Cím 8"/>
          <p:cNvSpPr>
            <a:spLocks noGrp="1"/>
          </p:cNvSpPr>
          <p:nvPr>
            <p:ph type="title"/>
          </p:nvPr>
        </p:nvSpPr>
        <p:spPr>
          <a:xfrm>
            <a:off x="684213" y="30480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400" smtClean="0">
                <a:solidFill>
                  <a:schemeClr val="bg1"/>
                </a:solidFill>
              </a:rPr>
              <a:t>A rectifier aktivációs függvény</a:t>
            </a:r>
          </a:p>
        </p:txBody>
      </p:sp>
      <p:sp>
        <p:nvSpPr>
          <p:cNvPr id="3174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175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175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17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175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6721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Kísérleti összehasonlítás beszédfelismerési adatokon  a </a:t>
            </a:r>
            <a:b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dev-test halmazokon</a:t>
            </a:r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DBN: DBN-előtanítás, DPT: diszkriminatív előtanítás, RECT: rectifier háló</a:t>
            </a: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771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158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Cím 8"/>
          <p:cNvSpPr>
            <a:spLocks noGrp="1"/>
          </p:cNvSpPr>
          <p:nvPr>
            <p:ph type="title"/>
          </p:nvPr>
        </p:nvSpPr>
        <p:spPr>
          <a:xfrm>
            <a:off x="827088" y="21907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 három módszer összehasonlítása</a:t>
            </a:r>
          </a:p>
        </p:txBody>
      </p:sp>
      <p:sp>
        <p:nvSpPr>
          <p:cNvPr id="3277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277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277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27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277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32778" name="Picture 2" descr="D:\Egyetem\publication\TSD2013\presentation\HiradoResult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2857500"/>
            <a:ext cx="5870575" cy="396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733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háromféle tanítási módszer futásideje a korábbi feladatra </a:t>
            </a:r>
            <a:b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(öt rejtett réteg esetén):</a:t>
            </a: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Míg a három módszerrel kapott eredmények elég hasonlóak voltak, </a:t>
            </a:r>
            <a:b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rectifier háló tanítása sokkal kisebb időigényű, mivel nem kell előtanítani</a:t>
            </a:r>
            <a:endParaRPr lang="hu-HU" altLang="hu-H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„rectified linear” (ReLU) neuronokra épülő háló jelenleg a de facto standard a mély tanulásban</a:t>
            </a: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795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Cím 8"/>
          <p:cNvSpPr>
            <a:spLocks noGrp="1"/>
          </p:cNvSpPr>
          <p:nvPr>
            <p:ph type="title"/>
          </p:nvPr>
        </p:nvSpPr>
        <p:spPr>
          <a:xfrm>
            <a:off x="684213" y="2000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 tanítási idők összehasonlítása</a:t>
            </a:r>
          </a:p>
        </p:txBody>
      </p:sp>
      <p:sp>
        <p:nvSpPr>
          <p:cNvPr id="3379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379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379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38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380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33802" name="Kép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213" y="2720975"/>
            <a:ext cx="650557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07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Vannak javaslatok még újabb aktivációs függvényekre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 a korábban említett hátrányokat próbálják korrigálni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Lásd még: https://en.wikipedia.org/wiki/Activation_function</a:t>
            </a: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Példák: ELU, SELU, Softplus…</a:t>
            </a: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Ezekkel néha kicsit jobb eredmények jönnek ki, mint a rectifier függvénnyel, de általános áttörést egyik sem hozott eddig</a:t>
            </a: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819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158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Cím 8"/>
          <p:cNvSpPr>
            <a:spLocks noGrp="1"/>
          </p:cNvSpPr>
          <p:nvPr>
            <p:ph type="title"/>
          </p:nvPr>
        </p:nvSpPr>
        <p:spPr>
          <a:xfrm>
            <a:off x="827088" y="2016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Még újabb aktivációs függvények</a:t>
            </a:r>
          </a:p>
        </p:txBody>
      </p:sp>
      <p:sp>
        <p:nvSpPr>
          <p:cNvPr id="3482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482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48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48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3482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348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3632200"/>
            <a:ext cx="61531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652963"/>
            <a:ext cx="695325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77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1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5041429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módszer elvileg alkalmas mély hálók tanítására is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gyakorlatban azonban problémák vannak vele, a mélyebben lévő rétegek nem tanulnak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Ennek oka alapvetően az, hogy a hiba-visszaterjesztés során a hiba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kinullázódik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„elvész” („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vanishing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gradient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”)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Háromféle megoldást is javasoltak erre: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Más tanítóalgoritmusok használata a háló „előtanítására”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háló rétegről-rétegre való felépítése és tanítása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sigmoid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aktivációs függvény lecserélése pl.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rectifier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függvényre, illetve még újabb függvényekre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Mivel az aktivációs függvény lecserélése a legegyszerűbb, alapvetően ezt </a:t>
            </a:r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fogjuk használni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gyakorlaton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536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ím 8"/>
          <p:cNvSpPr>
            <a:spLocks noGrp="1"/>
          </p:cNvSpPr>
          <p:nvPr>
            <p:ph type="title"/>
          </p:nvPr>
        </p:nvSpPr>
        <p:spPr>
          <a:xfrm>
            <a:off x="543719" y="2254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Összegzés</a:t>
            </a:r>
          </a:p>
        </p:txBody>
      </p:sp>
      <p:sp>
        <p:nvSpPr>
          <p:cNvPr id="15365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6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7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8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9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5316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1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5041429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múlt órán megismerkedtünk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algoritmussal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Véletlen súlyértékekből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indul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ki, a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súlyokat apró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lépésekben változtatja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Kell hozzá a hibafüggvény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deriváltja és egy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learning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rate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paraméter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derivált a rétegeken visszafele lépkedve számolható, innen a név (hiba-visszaterjesztés)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algoritmus elakadha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t, ezért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fontosak a különféle tippek-trükkök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Korábban láttuk, hogy a mély háló alapvetően csak annyiban különbözik a „hagyományos” hálótól, hogy sokkal több rétege van</a:t>
            </a: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Ma megnézzük, hogy ilyenkor működik-e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backpropagation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illetve milyen módosítások, trükkök kellenek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pic>
        <p:nvPicPr>
          <p:cNvPr id="1536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15888"/>
            <a:ext cx="776288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ím 8"/>
          <p:cNvSpPr>
            <a:spLocks noGrp="1"/>
          </p:cNvSpPr>
          <p:nvPr>
            <p:ph type="title"/>
          </p:nvPr>
        </p:nvSpPr>
        <p:spPr>
          <a:xfrm>
            <a:off x="543719" y="2254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bg1"/>
                </a:solidFill>
              </a:rPr>
              <a:t>Emlékeztető</a:t>
            </a:r>
          </a:p>
        </p:txBody>
      </p:sp>
      <p:sp>
        <p:nvSpPr>
          <p:cNvPr id="15365" name="AutoShape 2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6" name="AutoShape 4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7" name="AutoShape 6" descr="Képtalálat a következ&amp;odblac;re: „multilayer perceptron”"/>
          <p:cNvSpPr>
            <a:spLocks noChangeAspect="1" noChangeArrowheads="1"/>
          </p:cNvSpPr>
          <p:nvPr/>
        </p:nvSpPr>
        <p:spPr bwMode="auto">
          <a:xfrm>
            <a:off x="155575" y="-1500188"/>
            <a:ext cx="4457700" cy="313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8" name="AutoShape 8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9" name="AutoShape 10" descr="https://www.researchgate.net/profile/Abdelazim_Negm/publication/273768094/figure/fig2/AS:294800436809735@1447297309947/Figure-4-A-hypothetical-example-of-Multilayer-Perceptron-Network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235151"/>
            <a:ext cx="14414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177208"/>
            <a:ext cx="2808288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31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1"/>
          <p:cNvSpPr>
            <a:spLocks noGrp="1"/>
          </p:cNvSpPr>
          <p:nvPr>
            <p:ph idx="1"/>
          </p:nvPr>
        </p:nvSpPr>
        <p:spPr>
          <a:xfrm>
            <a:off x="395288" y="1844675"/>
            <a:ext cx="8424862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hálók tanítása sajnos nehezebb, mint a hagyományos hálóé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Ennek fő oka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algoritmus működési elve, illetve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függvény alakja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algoritmus a kimeneti rétegtől terjeszti vissza a hibát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Minél több réteget megyünk visszafele, annál nagyobb az esélye, hogy a gradiens „eltűnik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(apró értékeket szorzunk össze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láncszabály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miatt)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az 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vanishing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gradient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effektus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gyakorlatban ez azt eredményezi, hogy a mély háló egyre mélyebben levő rétegei egyre kevésbé tanulnak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Azaz hiába adunk újabb rétegeket a hálóhoz, az eredmények nem javulnak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(sőt esetleg romlanak is)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33350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Cím 8"/>
          <p:cNvSpPr>
            <a:spLocks noGrp="1"/>
          </p:cNvSpPr>
          <p:nvPr>
            <p:ph type="title"/>
          </p:nvPr>
        </p:nvSpPr>
        <p:spPr>
          <a:xfrm>
            <a:off x="590550" y="18415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A mély háló tanítása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4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229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309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1"/>
          <p:cNvSpPr>
            <a:spLocks noGrp="1"/>
          </p:cNvSpPr>
          <p:nvPr>
            <p:ph idx="1"/>
          </p:nvPr>
        </p:nvSpPr>
        <p:spPr>
          <a:xfrm>
            <a:off x="395288" y="1844675"/>
            <a:ext cx="8424862" cy="4608661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probléma egyik fő oka a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en-US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függvény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alakja: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függvény bemenete az aktiváció: 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az aktiváció értéke nagyon nagy vagy kicsi, a bemenet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„lapos” részeire esik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Itt a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derivált </a:t>
            </a:r>
            <a:r>
              <a:rPr lang="en-US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null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ához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közeli, „eltűnik”, így a tanulás se fog működni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 ellen próbáltunk védekezni a súlyok inicializálása ill. az input normalizálása során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is (w és x is legyen kicsi, 0 közeli)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rejtett rétegek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kimeneti értékeinek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„kordában tartására” azonban ez már kevés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Minél több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rejtett réteg, annál nehezebb a háló tanítása</a:t>
            </a:r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87313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Cím 8"/>
          <p:cNvSpPr>
            <a:spLocks noGrp="1"/>
          </p:cNvSpPr>
          <p:nvPr>
            <p:ph type="title"/>
          </p:nvPr>
        </p:nvSpPr>
        <p:spPr>
          <a:xfrm>
            <a:off x="755650" y="20796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Miért nehéz a mély háló tanítása?</a:t>
            </a: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33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332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332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349500"/>
            <a:ext cx="3024187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323" name="Object 6"/>
          <p:cNvGraphicFramePr>
            <a:graphicFrameLocks noChangeAspect="1"/>
          </p:cNvGraphicFramePr>
          <p:nvPr/>
        </p:nvGraphicFramePr>
        <p:xfrm>
          <a:off x="5795963" y="3675063"/>
          <a:ext cx="835025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5" imgW="710891" imgH="431613" progId="Equation.3">
                  <p:embed/>
                </p:oleObj>
              </mc:Choice>
              <mc:Fallback>
                <p:oleObj name="Equation" r:id="rId5" imgW="710891" imgH="431613" progId="Equation.3">
                  <p:embed/>
                  <p:pic>
                    <p:nvPicPr>
                      <p:cNvPr id="13323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3675063"/>
                        <a:ext cx="835025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09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1"/>
          <p:cNvSpPr>
            <a:spLocks noGrp="1"/>
          </p:cNvSpPr>
          <p:nvPr>
            <p:ph idx="1"/>
          </p:nvPr>
        </p:nvSpPr>
        <p:spPr>
          <a:xfrm>
            <a:off x="395288" y="1844675"/>
            <a:ext cx="8424862" cy="4479925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ábra egy beszédfelismerési feladaton kapott eredményeket mutatja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Függőleges tengely: felismerési hiba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Víszintes tengely: rejtett rétegek száma a hálóban</a:t>
            </a: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lila görbe mutatja ez eredményeket backpropagation tanítás esetén</a:t>
            </a:r>
          </a:p>
          <a:p>
            <a:pPr lvl="2" eaLnBrk="1" hangingPunct="1"/>
            <a:r>
              <a:rPr lang="hu-HU" altLang="hu-HU" sz="17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rétegek hozzáadásával egyre kisebb a javulás, 4-5 rétegnél már romlás van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kék görbe az egyik legkorábban javasolt megoldással (előtanítás) kapott eredményeket mutatja</a:t>
            </a: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Cím 8"/>
          <p:cNvSpPr>
            <a:spLocks noGrp="1"/>
          </p:cNvSpPr>
          <p:nvPr>
            <p:ph type="title"/>
          </p:nvPr>
        </p:nvSpPr>
        <p:spPr>
          <a:xfrm>
            <a:off x="755650" y="20796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Mély háló tanítása - szemléltetés</a:t>
            </a:r>
          </a:p>
        </p:txBody>
      </p:sp>
      <p:sp>
        <p:nvSpPr>
          <p:cNvPr id="1434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43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43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434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14346" name="Kép 7" descr="timiteredmen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2978150"/>
            <a:ext cx="4248150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408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hálók hatékony tanításához módosítanunk kell a tanító algoritmust és/vagy az aktivációs függvényt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legismertebb módosítási lehetőségek az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alábbiak (időrendben)</a:t>
            </a:r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Előtanítás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címkézetlen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adatokkal (DBN-előtanítás kontrasztív divergencia (CD)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hibafüggvénnyel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volt az első ötlet, elég lassú és matematikailag bonyolult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hálózat rétegről-rétegre való felépítése és tanítása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Jóval egyszerűbb, csak </a:t>
            </a:r>
            <a:r>
              <a:rPr lang="hu-HU" alt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kell hozzá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Újfajta aktivációs függvények használata</a:t>
            </a:r>
          </a:p>
          <a:p>
            <a:pPr lvl="2"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legegyszerűbb, de legkésőbbi 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megoldás,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leginkább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fogjuk </a:t>
            </a:r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használni</a:t>
            </a:r>
            <a:endParaRPr lang="hu-HU" alt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mély hálók tanításában további trükkök is segíthetnek (batch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normalization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highway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stb. ) – ezekről később…</a:t>
            </a: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3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Cím 8"/>
          <p:cNvSpPr>
            <a:spLocks noGrp="1"/>
          </p:cNvSpPr>
          <p:nvPr>
            <p:ph type="title"/>
          </p:nvPr>
        </p:nvSpPr>
        <p:spPr>
          <a:xfrm>
            <a:off x="611188" y="660400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Megoldások a mély </a:t>
            </a:r>
            <a:r>
              <a:rPr lang="en-US" altLang="hu-HU" sz="4000" smtClean="0">
                <a:solidFill>
                  <a:schemeClr val="bg1"/>
                </a:solidFill>
              </a:rPr>
              <a:t>neuronh</a:t>
            </a:r>
            <a:r>
              <a:rPr lang="hu-HU" altLang="hu-HU" sz="4000" smtClean="0">
                <a:solidFill>
                  <a:schemeClr val="bg1"/>
                </a:solidFill>
              </a:rPr>
              <a:t>áló tanítására</a:t>
            </a:r>
          </a:p>
        </p:txBody>
      </p:sp>
      <p:sp>
        <p:nvSpPr>
          <p:cNvPr id="1536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5369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249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Történetileg ez volt a legelső mélyháló-tanító algoritmus (2006)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előtanítási és egy finomhangolási lépésből áll, ahol a finomhangolás megfelel a már ismert </a:t>
            </a:r>
            <a:r>
              <a:rPr lang="hu-HU" altLang="hu-HU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tanításnak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Előtanítási lépés: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Konstruál egy ún.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deep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belief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DBN” hálót (ebben a neuronok némileg másként működnek, mint az általunk ismert neuronok)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tanítja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backpropagationtól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teljesen eltérő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algoritmussal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contrastive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divergence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CD algoritmus)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Tanítási lépés: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betanított DBN hálót átkonvertálja hagyományos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sigmoidos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neuronhálóvá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már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algoritmussal, hagyományosan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tanítja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Ezt a lépést „finomhangolásnak (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fine-tuning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)” nevezi</a:t>
            </a: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387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0318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Cím 8"/>
          <p:cNvSpPr>
            <a:spLocks noGrp="1"/>
          </p:cNvSpPr>
          <p:nvPr>
            <p:ph type="title"/>
          </p:nvPr>
        </p:nvSpPr>
        <p:spPr>
          <a:xfrm>
            <a:off x="457200" y="21272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DBN-előtanítás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639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63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1639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1910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 a módszer is a mély háló nehéz taníthatóságát igyekszik orvosolni</a:t>
            </a:r>
          </a:p>
          <a:p>
            <a:pPr eaLnBrk="1" hangingPunct="1"/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hálót nem rögtön egyben tanítja, hanem a rétegeket egyenként adja hozzá</a:t>
            </a:r>
          </a:p>
          <a:p>
            <a:pPr lvl="1"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tanításhoz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backpropagation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algoritmust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használ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627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25413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Cím 8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566738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Diszkriminatív előtanítás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0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6633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pic>
        <p:nvPicPr>
          <p:cNvPr id="26634" name="Picture 9" descr="D:\Egyetem\publications\TSD2013\presentation\DP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000375"/>
            <a:ext cx="5294312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83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1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módszer előnye: nagyon egyszerű implementálni, nem kell új tanítóalgoritmus, csak a backpropagation</a:t>
            </a: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Hátrány:</a:t>
            </a:r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megnövekedett tanítási idő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Bár a tapasztalatok szerint az egyes rétegek hozzáadása után nem kell teljes konvergenciáig tanítani, elég pár iteráció („előtanítás”)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Teljes tanítást csak az utolsó rejtett réteg hozzáadása után végzünk</a:t>
            </a:r>
          </a:p>
          <a:p>
            <a:pPr eaLnBrk="1" hangingPunct="1"/>
            <a:r>
              <a:rPr lang="hu-HU" altLang="hu-HU" sz="22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tapasztalatok szerint az „előtanítás” hatására a súlyok jobb kezdőértéket vesznek fel, mint ha véletlenszerűen incializálnánk őket</a:t>
            </a:r>
          </a:p>
          <a:p>
            <a:pPr lvl="1" eaLnBrk="1" hangingPunct="1"/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Ezért az utolsó, „teljes” tanítási lépés kisebb eséllyel akad el lokális optimumban</a:t>
            </a:r>
            <a:endParaRPr lang="hu-HU" altLang="hu-H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hu-HU" altLang="hu-HU" sz="2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75" name="Picture 12" descr="szte_cimer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47638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6" name="Cím 8"/>
          <p:cNvSpPr>
            <a:spLocks noGrp="1"/>
          </p:cNvSpPr>
          <p:nvPr>
            <p:ph type="title"/>
          </p:nvPr>
        </p:nvSpPr>
        <p:spPr>
          <a:xfrm>
            <a:off x="611188" y="252413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4000" smtClean="0">
                <a:solidFill>
                  <a:schemeClr val="bg1"/>
                </a:solidFill>
              </a:rPr>
              <a:t>Diszkriminatív előtanítás (2)</a:t>
            </a:r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78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  <p:sp>
        <p:nvSpPr>
          <p:cNvPr id="2868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5772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15061</TotalTime>
  <Words>996</Words>
  <Application>Microsoft Office PowerPoint</Application>
  <PresentationFormat>Diavetítés a képernyőre (4:3 oldalarány)</PresentationFormat>
  <Paragraphs>147</Paragraphs>
  <Slides>15</Slides>
  <Notes>5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Constantia</vt:lpstr>
      <vt:lpstr>Times New Roman</vt:lpstr>
      <vt:lpstr>Wingdings</vt:lpstr>
      <vt:lpstr>Wingdings 2</vt:lpstr>
      <vt:lpstr>Áramlás</vt:lpstr>
      <vt:lpstr>Microsoft Equation 3.0</vt:lpstr>
      <vt:lpstr>Mély Neuronálók tanítása</vt:lpstr>
      <vt:lpstr>Emlékeztető</vt:lpstr>
      <vt:lpstr>A mély háló tanítása</vt:lpstr>
      <vt:lpstr>Miért nehéz a mély háló tanítása?</vt:lpstr>
      <vt:lpstr>Mély háló tanítása - szemléltetés</vt:lpstr>
      <vt:lpstr>Megoldások a mély neuronháló tanítására</vt:lpstr>
      <vt:lpstr>DBN-előtanítás</vt:lpstr>
      <vt:lpstr>Diszkriminatív előtanítás</vt:lpstr>
      <vt:lpstr>Diszkriminatív előtanítás (2)</vt:lpstr>
      <vt:lpstr>A rectifier aktivációs függvény</vt:lpstr>
      <vt:lpstr>A rectifier aktivációs függvény</vt:lpstr>
      <vt:lpstr>A három módszer összehasonlítása</vt:lpstr>
      <vt:lpstr>A tanítási idők összehasonlítása</vt:lpstr>
      <vt:lpstr>Még újabb aktivációs függvények</vt:lpstr>
      <vt:lpstr>Összegzés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707</cp:revision>
  <dcterms:created xsi:type="dcterms:W3CDTF">2011-08-30T15:18:14Z</dcterms:created>
  <dcterms:modified xsi:type="dcterms:W3CDTF">2019-09-13T13:26:00Z</dcterms:modified>
</cp:coreProperties>
</file>