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85" r:id="rId2"/>
    <p:sldId id="317" r:id="rId3"/>
    <p:sldId id="314" r:id="rId4"/>
    <p:sldId id="318" r:id="rId5"/>
    <p:sldId id="319" r:id="rId6"/>
    <p:sldId id="320" r:id="rId7"/>
    <p:sldId id="321" r:id="rId8"/>
    <p:sldId id="323" r:id="rId9"/>
    <p:sldId id="324" r:id="rId10"/>
    <p:sldId id="325" r:id="rId11"/>
    <p:sldId id="326" r:id="rId12"/>
    <p:sldId id="327" r:id="rId13"/>
    <p:sldId id="328" r:id="rId14"/>
    <p:sldId id="316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125" d="100"/>
          <a:sy n="125" d="100"/>
        </p:scale>
        <p:origin x="6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2019. 09. 23.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Neuronálók tanítása – A </a:t>
            </a:r>
            <a:r>
              <a:rPr lang="hu-HU" dirty="0" err="1" smtClean="0"/>
              <a:t>backpropagation</a:t>
            </a:r>
            <a:r>
              <a:rPr lang="hu-HU" dirty="0" smtClean="0"/>
              <a:t> algoritmus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Tanítás előtt érdemes az egyes jellemzők értéktartományát egységes skálára hozni</a:t>
            </a:r>
          </a:p>
          <a:p>
            <a:pPr lvl="1" eaLnBrk="1" hangingPunct="1"/>
            <a:endParaRPr lang="hu-HU" altLang="hu-HU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=-1</a:t>
            </a: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ax=1</a:t>
            </a: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annyira jó ötlet, egyetlen kilógó adat („outlier”) hazavághatja</a:t>
            </a:r>
          </a:p>
          <a:p>
            <a:pPr lvl="1" eaLnBrk="1" hangingPunct="1"/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Szokásos megoldás: az egyes jellemzők átlaga 0, szórása 1 legyen</a:t>
            </a:r>
          </a:p>
          <a:p>
            <a:pPr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segít az egységes skála?</a:t>
            </a:r>
          </a:p>
          <a:p>
            <a:pPr lvl="1" eaLnBrk="1" hangingPunct="1"/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súlyokat egységes tartományban inicializáljuk. Ha a jellemzők más-más skálára esnének, egyes jellemzők elnyomnának másokat az aktivációban: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1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Cím 8"/>
          <p:cNvSpPr>
            <a:spLocks noGrp="1"/>
          </p:cNvSpPr>
          <p:nvPr>
            <p:ph type="title"/>
          </p:nvPr>
        </p:nvSpPr>
        <p:spPr>
          <a:xfrm>
            <a:off x="958850" y="20796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Adatok normalizálása (standardizálása)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76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1979613" y="2636838"/>
          <a:ext cx="5276850" cy="1097280"/>
        </p:xfrm>
        <a:graphic>
          <a:graphicData uri="http://schemas.openxmlformats.org/drawingml/2006/table">
            <a:tbl>
              <a:tblPr/>
              <a:tblGrid>
                <a:gridCol w="1174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Láz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Ízületi_fájdalom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Köhögés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Influenzás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36,7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Száraz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41,2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Nyákos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38,5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Száraz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Lefelé nyíl 13"/>
          <p:cNvSpPr/>
          <p:nvPr/>
        </p:nvSpPr>
        <p:spPr>
          <a:xfrm>
            <a:off x="2268538" y="28527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6" name="Lefelé nyíl 15"/>
          <p:cNvSpPr/>
          <p:nvPr/>
        </p:nvSpPr>
        <p:spPr>
          <a:xfrm>
            <a:off x="3563938" y="28527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7" name="Lefelé nyíl 16"/>
          <p:cNvSpPr/>
          <p:nvPr/>
        </p:nvSpPr>
        <p:spPr>
          <a:xfrm>
            <a:off x="5148263" y="28527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aphicFrame>
        <p:nvGraphicFramePr>
          <p:cNvPr id="27708" name="Object 6"/>
          <p:cNvGraphicFramePr>
            <a:graphicFrameLocks noChangeAspect="1"/>
          </p:cNvGraphicFramePr>
          <p:nvPr/>
        </p:nvGraphicFramePr>
        <p:xfrm>
          <a:off x="3630613" y="5757863"/>
          <a:ext cx="8350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4" imgW="710891" imgH="431613" progId="Equation.3">
                  <p:embed/>
                </p:oleObj>
              </mc:Choice>
              <mc:Fallback>
                <p:oleObj name="Equation" r:id="rId4" imgW="710891" imgH="431613" progId="Equation.3">
                  <p:embed/>
                  <p:pic>
                    <p:nvPicPr>
                      <p:cNvPr id="2770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5757863"/>
                        <a:ext cx="8350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8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0 környékére normalizálunk?</a:t>
            </a:r>
          </a:p>
          <a:p>
            <a:pPr lvl="1"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Idézzük fel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aktivációs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fügvényt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            túl nagy van túl kicsi, akkor a </a:t>
            </a:r>
            <a:r>
              <a:rPr lang="hu-HU" alt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„lapos” részére esik 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itt a derivált lényegében 0, a rendszer nem fog tanulni („elhaló gradiens” problémája)</a:t>
            </a:r>
          </a:p>
          <a:p>
            <a:pPr lvl="1"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Erre még visszatérünk a mély hálók tanításakor, illetve az újabb aktivációs függvények bemutatásakor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2713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Cím 8"/>
          <p:cNvSpPr>
            <a:spLocks noGrp="1"/>
          </p:cNvSpPr>
          <p:nvPr>
            <p:ph type="title"/>
          </p:nvPr>
        </p:nvSpPr>
        <p:spPr>
          <a:xfrm>
            <a:off x="323850" y="35560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Adatok normalizálása (2)</a:t>
            </a: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8685" name="Object 6"/>
          <p:cNvGraphicFramePr>
            <a:graphicFrameLocks noChangeAspect="1"/>
          </p:cNvGraphicFramePr>
          <p:nvPr/>
        </p:nvGraphicFramePr>
        <p:xfrm>
          <a:off x="1258888" y="3860800"/>
          <a:ext cx="8334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4" imgW="710891" imgH="431613" progId="Equation.3">
                  <p:embed/>
                </p:oleObj>
              </mc:Choice>
              <mc:Fallback>
                <p:oleObj name="Equation" r:id="rId4" imgW="710891" imgH="431613" progId="Equation.3">
                  <p:embed/>
                  <p:pic>
                    <p:nvPicPr>
                      <p:cNvPr id="2868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860800"/>
                        <a:ext cx="8334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8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3024188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6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súlyokat kis random értékekkel inicializáljuk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en-US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[-0.1, 0.1] k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özötti véletlenszámokkal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Különösen mély (sok rejtett réteget tartalmazó) hálók esetén fontos, hogy hogyan inicializálunk</a:t>
            </a:r>
            <a:endParaRPr lang="en-US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inicializálás segíti a hiba visszaterjesztését a legalsó rétegig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 stratégiák léteznek az inicializálásra, ez a használt aktivációs függvénytől is függhet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Pl: a súlyok legyenek Gauss-eloszlású véletlenszámok 0 várható értékkel és 1/inputszám szórással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magyarázat ugyanaz, mint az input normalizálásánál: szeretnénk az</a:t>
            </a:r>
            <a:b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szorzatot egységesen ugyanabban a tartományban tartani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699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1430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Cím 8"/>
          <p:cNvSpPr>
            <a:spLocks noGrp="1"/>
          </p:cNvSpPr>
          <p:nvPr>
            <p:ph type="title"/>
          </p:nvPr>
        </p:nvSpPr>
        <p:spPr>
          <a:xfrm>
            <a:off x="563563" y="21907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400" smtClean="0">
                <a:solidFill>
                  <a:schemeClr val="bg1"/>
                </a:solidFill>
              </a:rPr>
              <a:t>Súlyok inicializálása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97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9709" name="Object 6"/>
          <p:cNvGraphicFramePr>
            <a:graphicFrameLocks noChangeAspect="1"/>
          </p:cNvGraphicFramePr>
          <p:nvPr/>
        </p:nvGraphicFramePr>
        <p:xfrm>
          <a:off x="7596188" y="4865688"/>
          <a:ext cx="8334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4" imgW="710891" imgH="431613" progId="Equation.3">
                  <p:embed/>
                </p:oleObj>
              </mc:Choice>
              <mc:Fallback>
                <p:oleObj name="Equation" r:id="rId4" imgW="710891" imgH="431613" progId="Equation.3">
                  <p:embed/>
                  <p:pic>
                    <p:nvPicPr>
                      <p:cNvPr id="2970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4865688"/>
                        <a:ext cx="8334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2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362950" cy="4608513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learning rate értékét általában tapasztalat alapján lőjük be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Bár vannak automatikus optimalizálási próbálkozások is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Túl nagy learn rate: nincs tanulás, ugrálás a hibafelületen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Túl kicsi learn rate: lassú tanulás, könnyebb elakadás lokális optimumban</a:t>
            </a: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Szokásos általános heurisztika:</a:t>
            </a:r>
          </a:p>
          <a:p>
            <a:pPr lvl="2" eaLnBrk="1" hangingPunct="1"/>
            <a:r>
              <a:rPr lang="hu-HU" altLang="hu-HU" sz="1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Indítsunk olyan nagy learn rate-tel, amekkorával csak lehet (van tanulás)</a:t>
            </a:r>
          </a:p>
          <a:p>
            <a:pPr lvl="2" eaLnBrk="1" hangingPunct="1"/>
            <a:r>
              <a:rPr lang="hu-HU" altLang="hu-HU" sz="1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idő után (ha már nem csökken a hiba) kezdjük el csökkenteni (pl. felezgetni)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ím 8"/>
          <p:cNvSpPr>
            <a:spLocks noGrp="1"/>
          </p:cNvSpPr>
          <p:nvPr>
            <p:ph type="title"/>
          </p:nvPr>
        </p:nvSpPr>
        <p:spPr>
          <a:xfrm>
            <a:off x="539750" y="24447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400" smtClean="0">
                <a:solidFill>
                  <a:schemeClr val="bg1"/>
                </a:solidFill>
              </a:rPr>
              <a:t>A learning rate beállítása</a:t>
            </a: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3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07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429000"/>
            <a:ext cx="381635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7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gradient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descent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módszer neuronhálók betanítására is használható , a hálókhoz igazított változatát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algoritmusnak hívják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Kell hozzá a hibafüggvény deriváltja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derivált a rétegeken visszafele lépkedve számolható, innen a név (hiba-visszaterjesztés)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Fontos paraméter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lesz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keresési lépésköz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mérete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(„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learning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rate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algoritmus elakadhat lokális optimumban, fontos szerepe lesz a különféle tanítási trükköknek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Adatok standardizálása,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randomizálása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Iniciális súlyértékek ügyes megválasztása</a:t>
            </a:r>
          </a:p>
          <a:p>
            <a:pPr lvl="1"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Learning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jó megválasztása, tanítás közbeni állítgatása (csökkentése)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Összegzés</a:t>
            </a: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31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tanítás során az adott tanítópéldákhoz olyan </a:t>
            </a:r>
            <a:r>
              <a:rPr lang="hu-HU" altLang="hu-H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súlyokat keresünk, amely mellett a hibafüggvény értéke minimális lesz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 egy sokváltozós globális optimalizálási feladatra vezet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legegyszerűbb ilyen módszer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gradient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descent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gradiens-alapú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csökkentés módszere)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Véletlenszerű súlyértékekből indul ki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súlyokat apró lépéseket ismételgetve változtatja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lépés mérete fontos paraméter lesz („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learning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optimális lépés irányát a hibafüggvény deriváltja alapján tippeli meg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ez csak tipp, nem garantált, hogy a hiba minden lépésben csökkenni fog, illetve az eljárás előbb-utóbb elakad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Múlt órán egyetlen neuronból álló „háló” esetén néztük meg, most látni fogjuk, hogy háló esetén is ugyanazt kell csinálni – csak a képletek lesznek csúnyábbak</a:t>
            </a: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Emlékeztető</a:t>
            </a: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231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Egyetlen 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aktivációs) neuron MSE hibafüggvénye: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Ezeket egymásba ágyazva kapjuk meg, hogyan függ E(w) egy konkrét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-től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Deriválás: ezek deriváltjai láncszabállyal összerakva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Súlyok frissítése minden lépésben: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Ahol </a:t>
            </a:r>
            <a:r>
              <a:rPr lang="el-GR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egy kis pozitív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kontans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Cím 8"/>
          <p:cNvSpPr>
            <a:spLocks noGrp="1"/>
          </p:cNvSpPr>
          <p:nvPr>
            <p:ph type="title"/>
          </p:nvPr>
        </p:nvSpPr>
        <p:spPr>
          <a:xfrm>
            <a:off x="539750" y="581025"/>
            <a:ext cx="8229600" cy="566738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 smtClean="0">
                <a:solidFill>
                  <a:schemeClr val="bg1">
                    <a:lumMod val="95000"/>
                  </a:schemeClr>
                </a:solidFill>
              </a:rPr>
              <a:t>A derivált számítása egyetlen neuron </a:t>
            </a:r>
            <a:br>
              <a:rPr lang="hu-HU" altLang="hu-HU" sz="3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hu-HU" altLang="hu-HU" sz="3600" dirty="0" smtClean="0">
                <a:solidFill>
                  <a:schemeClr val="bg1">
                    <a:lumMod val="95000"/>
                  </a:schemeClr>
                </a:solidFill>
              </a:rPr>
              <a:t>esetén (emlékeztető)</a:t>
            </a: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8682" name="Object 11"/>
          <p:cNvGraphicFramePr>
            <a:graphicFrameLocks noChangeAspect="1"/>
          </p:cNvGraphicFramePr>
          <p:nvPr/>
        </p:nvGraphicFramePr>
        <p:xfrm>
          <a:off x="1908175" y="2276475"/>
          <a:ext cx="33401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" imgW="2806700" imgH="1028700" progId="Equation.3">
                  <p:embed/>
                </p:oleObj>
              </mc:Choice>
              <mc:Fallback>
                <p:oleObj name="Equation" r:id="rId4" imgW="2806700" imgH="1028700" progId="Equation.3">
                  <p:embed/>
                  <p:pic>
                    <p:nvPicPr>
                      <p:cNvPr id="2868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276475"/>
                        <a:ext cx="33401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8684" name="Object 5"/>
          <p:cNvGraphicFramePr>
            <a:graphicFrameLocks noChangeAspect="1"/>
          </p:cNvGraphicFramePr>
          <p:nvPr/>
        </p:nvGraphicFramePr>
        <p:xfrm>
          <a:off x="2700338" y="4868863"/>
          <a:ext cx="2497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6" imgW="2159000" imgH="431800" progId="Equation.3">
                  <p:embed/>
                </p:oleObj>
              </mc:Choice>
              <mc:Fallback>
                <p:oleObj name="Equation" r:id="rId6" imgW="2159000" imgH="431800" progId="Equation.3">
                  <p:embed/>
                  <p:pic>
                    <p:nvPicPr>
                      <p:cNvPr id="2868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868863"/>
                        <a:ext cx="24971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Egyenes összekötő 17"/>
          <p:cNvCxnSpPr/>
          <p:nvPr/>
        </p:nvCxnSpPr>
        <p:spPr>
          <a:xfrm>
            <a:off x="3708400" y="5300663"/>
            <a:ext cx="50323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284663" y="5300663"/>
            <a:ext cx="6477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V="1">
            <a:off x="5003800" y="5300663"/>
            <a:ext cx="136525" cy="9525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5003800" y="2492375"/>
            <a:ext cx="5048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>
            <a:off x="5364163" y="2924175"/>
            <a:ext cx="6477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5292725" y="3213100"/>
            <a:ext cx="134938" cy="7938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8692" name="Object 7"/>
          <p:cNvGraphicFramePr>
            <a:graphicFrameLocks noChangeAspect="1"/>
          </p:cNvGraphicFramePr>
          <p:nvPr/>
        </p:nvGraphicFramePr>
        <p:xfrm>
          <a:off x="5003800" y="5516563"/>
          <a:ext cx="122396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8" imgW="977900" imgH="431800" progId="Equation.3">
                  <p:embed/>
                </p:oleObj>
              </mc:Choice>
              <mc:Fallback>
                <p:oleObj name="Equation" r:id="rId8" imgW="977900" imgH="431800" progId="Equation.3">
                  <p:embed/>
                  <p:pic>
                    <p:nvPicPr>
                      <p:cNvPr id="2869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516563"/>
                        <a:ext cx="1223963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2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eset: több kimenő neuron, többrétegű hálózat, MSE hiba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deriváláskor ugyanúgy a láncszabályt kell alkalmazni,  de több lépésen keresztül, a deriváltat rétegről rétegre visszafelé „propagálva”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felső neuronok bemenete nem x, hanem az alatta levő réteg kimenete)</a:t>
            </a:r>
          </a:p>
          <a:p>
            <a:pPr lvl="2" eaLnBrk="1" hangingPunct="1"/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(az egyszerűség kedvéért a D-re összegzést kihagyjuk a levezetésből)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deriváltat (röviden: „hibát”) először levezetjük a kimeneti rétegre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Majd rétegről rétegre terjesztjük vissza (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az alsóbb rétegekre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Értelmezés: adott rejtett neuron hibája az ő kimenetét </a:t>
            </a:r>
            <a:b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felhasználó neuronok hibájának súlyozott összegével arányos</a:t>
            </a:r>
          </a:p>
          <a:p>
            <a:pPr lvl="3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Ahol a súlyok megegyeznek az adott kapcsolat súlyával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3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Cím 8"/>
          <p:cNvSpPr>
            <a:spLocks noGrp="1"/>
          </p:cNvSpPr>
          <p:nvPr>
            <p:ph type="title"/>
          </p:nvPr>
        </p:nvSpPr>
        <p:spPr>
          <a:xfrm>
            <a:off x="914400" y="2222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A </a:t>
            </a:r>
            <a:r>
              <a:rPr lang="hu-HU" altLang="hu-HU" sz="3600" dirty="0" err="1" smtClean="0">
                <a:solidFill>
                  <a:schemeClr val="bg1"/>
                </a:solidFill>
              </a:rPr>
              <a:t>backpropagation</a:t>
            </a:r>
            <a:r>
              <a:rPr lang="hu-HU" altLang="hu-HU" sz="3600" dirty="0" smtClean="0">
                <a:solidFill>
                  <a:schemeClr val="bg1"/>
                </a:solidFill>
              </a:rPr>
              <a:t> algoritmus általánosan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9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04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04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87714"/>
              </p:ext>
            </p:extLst>
          </p:nvPr>
        </p:nvGraphicFramePr>
        <p:xfrm>
          <a:off x="2771800" y="1988840"/>
          <a:ext cx="19589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4" imgW="1866900" imgH="431800" progId="Equation.3">
                  <p:embed/>
                </p:oleObj>
              </mc:Choice>
              <mc:Fallback>
                <p:oleObj name="Equation" r:id="rId4" imgW="1866900" imgH="431800" progId="Equation.3">
                  <p:embed/>
                  <p:pic>
                    <p:nvPicPr>
                      <p:cNvPr id="204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988840"/>
                        <a:ext cx="19589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437063"/>
            <a:ext cx="43624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292600"/>
            <a:ext cx="15843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Összegezve,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tanítás fő lépései: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Inputtól az output felé haladva kiszámoljuk az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egyes neuronok kimeneteit a D tanítópéldákon</a:t>
            </a:r>
          </a:p>
          <a:p>
            <a:pPr lvl="2" eaLnBrk="1" hangingPunct="1"/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hibafüggvényhez kell tudnunk a kimeneteket!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outputtól az input felé haladva kiszámoljuk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egyes neuronok hibáit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Frissítjük a súlyokat: </a:t>
            </a:r>
          </a:p>
          <a:p>
            <a:pPr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Megjegyzés: a hiba-visszaterjesztés megengedi a ritka </a:t>
            </a:r>
            <a:r>
              <a:rPr lang="en-US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(“sparse”) 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hálózatot, vagy a rétegek közötti ugrást  tartalmazó hálózatot is. Az egyetlen lényeges megkötés a hálózati struktúrára, hogy ne legyen visszacsatolás (kör)</a:t>
            </a:r>
          </a:p>
          <a:p>
            <a:pPr lvl="1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nincs, akkor topológiai rendezés sorrendjében lehet frissíteni</a:t>
            </a:r>
          </a:p>
          <a:p>
            <a:pPr lvl="1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van, akkor visszacsatolt (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rekurrens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hálózatot kapunk – ezek tanítása jóval komplikáltabb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Cím 8"/>
          <p:cNvSpPr>
            <a:spLocks noGrp="1"/>
          </p:cNvSpPr>
          <p:nvPr>
            <p:ph type="title"/>
          </p:nvPr>
        </p:nvSpPr>
        <p:spPr>
          <a:xfrm>
            <a:off x="536575" y="5953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smtClean="0">
                <a:solidFill>
                  <a:schemeClr val="bg1"/>
                </a:solidFill>
              </a:rPr>
              <a:t>A backpropagation algoritmus </a:t>
            </a:r>
            <a:br>
              <a:rPr lang="hu-HU" altLang="hu-HU" sz="3600" smtClean="0">
                <a:solidFill>
                  <a:schemeClr val="bg1"/>
                </a:solidFill>
              </a:rPr>
            </a:br>
            <a:r>
              <a:rPr lang="hu-HU" altLang="hu-HU" sz="3600" smtClean="0">
                <a:solidFill>
                  <a:schemeClr val="bg1"/>
                </a:solidFill>
              </a:rPr>
              <a:t>- Összegzés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15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215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005263"/>
            <a:ext cx="14097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205038"/>
            <a:ext cx="28956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4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hibafüggvényeink a hibát az összes tanítópéldára átlagolják: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Ennek kiértékeléséhez az összes példát össze kell várnunk. Ez kizárja pl. az online tanulást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hibafüggvényből kihagyjuk a D-re összegzést. Ehelyett minden egyes beérkező példán elvégezzük a kiértékelést, majd rögtön a hibaszámolást és súlyfrissítést is</a:t>
            </a:r>
          </a:p>
          <a:p>
            <a:pPr eaLnBrk="1" hangingPunct="1"/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-batch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egy, de nem is az összes példa alapján frissítünk, hanem egy blokknyi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adat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(„batch”) alapján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Tulajdonképpen minden frissítéskor kicsit más hibafüggvényt optimalizálunk! (az adott batch-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számoltat)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nem ront, hanem javít: kis véletlenszerűséget visz a rendszerbe – csökkenti a lokális optimumban való elakadás esélyét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Ezért emlegetik „sztochasztikus”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descent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(SGD) néven is</a:t>
            </a: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1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Cím 8"/>
          <p:cNvSpPr>
            <a:spLocks noGrp="1"/>
          </p:cNvSpPr>
          <p:nvPr>
            <p:ph type="title"/>
          </p:nvPr>
        </p:nvSpPr>
        <p:spPr>
          <a:xfrm>
            <a:off x="547688" y="16986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Sztochasztikus </a:t>
            </a:r>
            <a:r>
              <a:rPr lang="hu-HU" altLang="hu-HU" sz="4000" dirty="0" err="1" smtClean="0">
                <a:solidFill>
                  <a:schemeClr val="bg1"/>
                </a:solidFill>
              </a:rPr>
              <a:t>backpropagation</a:t>
            </a:r>
            <a:endParaRPr lang="hu-HU" altLang="hu-HU" sz="4000" dirty="0" smtClean="0">
              <a:solidFill>
                <a:schemeClr val="bg1"/>
              </a:solidFill>
            </a:endParaRP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3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254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22541" name="Object 2"/>
          <p:cNvGraphicFramePr>
            <a:graphicFrameLocks noChangeAspect="1"/>
          </p:cNvGraphicFramePr>
          <p:nvPr/>
        </p:nvGraphicFramePr>
        <p:xfrm>
          <a:off x="2909888" y="2297113"/>
          <a:ext cx="195738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4" imgW="1866900" imgH="431800" progId="Equation.3">
                  <p:embed/>
                </p:oleObj>
              </mc:Choice>
              <mc:Fallback>
                <p:oleObj name="Equation" r:id="rId4" imgW="1866900" imgH="431800" progId="Equation.3">
                  <p:embed/>
                  <p:pic>
                    <p:nvPicPr>
                      <p:cNvPr id="2254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2297113"/>
                        <a:ext cx="1957387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4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mindig ezt használjuk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batch alapú tanítás előnyei: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Csökken a lokális optimumban elakadás kockázata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Gyorsabb konvergencia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Gyorsabb végrehajtás (nem kell az összes adatot feldolgozni egyszerre)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Egyszerűbb implementáció (egy batch-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 befér a memóriába)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Lehetővé teszi a (szemi) online tanítást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Tipikus batch-méret: 10-100-1000 példa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Mint a teljes adathalmazon tanításnál, itt is általában többször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végigmegyünk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 összes adaton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„tanítási kör” az adatokon angolul: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“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epoch”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Cím 8"/>
          <p:cNvSpPr>
            <a:spLocks noGrp="1"/>
          </p:cNvSpPr>
          <p:nvPr>
            <p:ph type="title"/>
          </p:nvPr>
        </p:nvSpPr>
        <p:spPr>
          <a:xfrm>
            <a:off x="611188" y="2222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>
                <a:solidFill>
                  <a:schemeClr val="bg1"/>
                </a:solidFill>
              </a:rPr>
              <a:t>Sztochasztikus</a:t>
            </a:r>
            <a:r>
              <a:rPr lang="hu-HU" altLang="hu-HU" sz="4000" dirty="0" smtClean="0">
                <a:solidFill>
                  <a:schemeClr val="bg1"/>
                </a:solidFill>
              </a:rPr>
              <a:t> </a:t>
            </a:r>
            <a:r>
              <a:rPr lang="hu-HU" altLang="hu-HU" sz="4000" dirty="0" err="1" smtClean="0">
                <a:solidFill>
                  <a:schemeClr val="bg1"/>
                </a:solidFill>
              </a:rPr>
              <a:t>backpropagation</a:t>
            </a:r>
            <a:endParaRPr lang="hu-HU" altLang="hu-HU" sz="4000" dirty="0" smtClean="0">
              <a:solidFill>
                <a:schemeClr val="bg1"/>
              </a:solidFill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6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6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356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216"/>
            <a:ext cx="10191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7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backpropagation algoritmus megadja a matematikai alapot a neuronhálók betanításához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Viszont csak lokális optimum megtalálását garantálja, így jó a tanítási eredmény elérése sajnos különféle gyakorlati trükkökön is múlik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többnyire inkább csak heurisztikák, nem precízen megalapozott elvek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legfontosabb gyakorlati fortélyokat mutatjuk be a továbbiakban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Adatok normalizálása, randomizálása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Súlyok inicializálása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learning rate hangolása</a:t>
            </a: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Cím 8"/>
          <p:cNvSpPr>
            <a:spLocks noGrp="1"/>
          </p:cNvSpPr>
          <p:nvPr>
            <p:ph type="title"/>
          </p:nvPr>
        </p:nvSpPr>
        <p:spPr>
          <a:xfrm>
            <a:off x="611188" y="2127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Tanítási tippek és trükkök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0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56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222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Semi-batch tanításnál sokat segíthet, ha az adatvektorokat véletlenszerű sorrendbe rakjuk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Nélkülözhetetlen, ha pl. a példák osztálycímkék szerint nincsenek jól összekeverve (pl. először az 1. osztály példái, aztán a 2. osztály, stb.)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Akkor is segít, ha az osztálycímkék ugyan keverednek, de valami más szempont szerint nem véletlenszerű a példák sorrendje (pl. beszédfelismerés: a felvételek beszélők szerint sorban jönnek)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Ugyanis mindig az aktuális batch hibafüggvényére optimalizálunk, így az újabb adatok nagyobb hangsúlyt kapnak, mint a régiek – a rendszer rátanul a későbbi adatok speciális tulajdonságára, a korábbiakat elfelejti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adatokon többször végig kell menni </a:t>
            </a:r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elvileg érdemes minden epoch előtt újra randomizálni az adatokat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Sajnos a randomizálás nem egyszerű: ha a memóriában csináljuk, akkor lassul az adatelérés, ha fájlban, akkor még macerásabb.</a:t>
            </a:r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6363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Cím 8"/>
          <p:cNvSpPr>
            <a:spLocks noGrp="1"/>
          </p:cNvSpPr>
          <p:nvPr>
            <p:ph type="title"/>
          </p:nvPr>
        </p:nvSpPr>
        <p:spPr>
          <a:xfrm>
            <a:off x="538163" y="1984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Adatok randomizálása 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259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15035</TotalTime>
  <Words>983</Words>
  <Application>Microsoft Office PowerPoint</Application>
  <PresentationFormat>Diavetítés a képernyőre (4:3 oldalarány)</PresentationFormat>
  <Paragraphs>185</Paragraphs>
  <Slides>14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2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Equation</vt:lpstr>
      <vt:lpstr>Neuronálók tanítása – A backpropagation algoritmus</vt:lpstr>
      <vt:lpstr>Emlékeztető</vt:lpstr>
      <vt:lpstr>A derivált számítása egyetlen neuron  esetén (emlékeztető)</vt:lpstr>
      <vt:lpstr>A backpropagation algoritmus általánosan</vt:lpstr>
      <vt:lpstr>A backpropagation algoritmus  - Összegzés</vt:lpstr>
      <vt:lpstr>Sztochasztikus backpropagation</vt:lpstr>
      <vt:lpstr>Sztochasztikus backpropagation</vt:lpstr>
      <vt:lpstr>Tanítási tippek és trükkök</vt:lpstr>
      <vt:lpstr>Adatok randomizálása </vt:lpstr>
      <vt:lpstr>Adatok normalizálása (standardizálása)</vt:lpstr>
      <vt:lpstr>Adatok normalizálása (2)</vt:lpstr>
      <vt:lpstr>Súlyok inicializálása</vt:lpstr>
      <vt:lpstr>A learning rate beállítása</vt:lpstr>
      <vt:lpstr>Összegzés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701</cp:revision>
  <dcterms:created xsi:type="dcterms:W3CDTF">2011-08-30T15:18:14Z</dcterms:created>
  <dcterms:modified xsi:type="dcterms:W3CDTF">2019-09-23T13:39:19Z</dcterms:modified>
</cp:coreProperties>
</file>