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285" r:id="rId2"/>
    <p:sldId id="294" r:id="rId3"/>
    <p:sldId id="306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05" r:id="rId1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60"/>
  </p:normalViewPr>
  <p:slideViewPr>
    <p:cSldViewPr>
      <p:cViewPr varScale="1">
        <p:scale>
          <a:sx n="125" d="100"/>
          <a:sy n="125" d="100"/>
        </p:scale>
        <p:origin x="6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277F69-C376-45AA-8B05-4FCDFB11275D}" type="datetimeFigureOut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D13A24-DFBA-4B7A-9D03-4939321812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C3B156-DDA3-497C-BD7E-EC3BAEFE2B53}" type="datetimeFigureOut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869541-9967-48A6-939C-9AA3F55EF26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6722CA-476E-42CE-A4DE-DDC2645A1393}" type="slidenum">
              <a:rPr lang="hu-HU" altLang="hu-HU" smtClean="0">
                <a:latin typeface="Calibri" panose="020F0502020204030204" pitchFamily="34" charset="0"/>
              </a:rPr>
              <a:pPr/>
              <a:t>1</a:t>
            </a:fld>
            <a:endParaRPr lang="hu-HU" altLang="hu-H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A278-1943-4DF1-96C7-E3E663224393}" type="datetime1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26C6CD8-36CE-4CE3-A706-8AEA3FBD66A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0583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8B56-9271-4586-BD3F-571C889E3E76}" type="datetime1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52F8-A2B0-4171-B209-727FF6B2573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5080278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275C-2BF7-4F42-A2A1-608147653D5E}" type="datetime1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8620-75F0-413C-9145-58294A5CC35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8563511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41852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2A25-E47B-4E74-8C2E-177DD6F85A06}" type="datetime1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EEB3-6CC0-494C-9B1B-5287E7803B1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1408740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5726-557E-41DD-B147-59D293FBADEA}" type="datetime1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D552727-3E33-4ADA-BE7E-109755FB170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89035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86F6-9357-4524-B719-D0F824A642ED}" type="datetime1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A0EF-631F-47FA-AFED-9B932F706EC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0152292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054E-6E2E-45CA-85B6-741DD79C2926}" type="datetime1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0EC0-E1AC-49D9-B576-E0BAE8E5470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565877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BC1F-391B-44DD-BFDF-CAB6AD342974}" type="datetime1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672E-6A6D-45E3-BED1-9563ED4B04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772933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413B-A6BF-4EDF-A1E1-B166A873B037}" type="datetime1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ABB9-99EE-41B4-9F5F-3F4078DD5B9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108513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0D0-CFFA-4F5A-B258-DBF3F679FB13}" type="datetime1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1401-3DFD-48CA-BC72-AC33F93656E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8189777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48A4-1055-4BC3-95C9-5CE65C967A2C}" type="datetime1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81AC-85B9-4C99-ABC9-4099DBABC2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2600111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93931EB-CF5E-4D32-8591-7F259DF445BB}" type="datetime1">
              <a:rPr lang="hu-HU"/>
              <a:pPr>
                <a:defRPr/>
              </a:pPr>
              <a:t>2019. 09. 23.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7B8BA022-7243-4AD9-B9C9-D5A75DF6F4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2988" y="1412875"/>
            <a:ext cx="6769100" cy="1439863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Neuron tanítása – A </a:t>
            </a:r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descent</a:t>
            </a:r>
            <a:r>
              <a:rPr lang="hu-HU" dirty="0" smtClean="0"/>
              <a:t> algoritmus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Egyetlen (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sigmoid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aktivációs) neuron MSE hibafüggvénye:</a:t>
            </a: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Ezeket egymásba ágyazva kapjuk meg, hogyan függ E(w) egy konkrét 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altLang="hu-HU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-től</a:t>
            </a:r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Deriválás: ezek deriváltjai láncszabállyal összerakva</a:t>
            </a: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Súlyok frissítése minden lépésben: 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Ahol </a:t>
            </a:r>
            <a:r>
              <a:rPr lang="el-GR" altLang="hu-H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 kis pozitív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kontans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(„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12" descr="szte_cimer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ím 8"/>
          <p:cNvSpPr>
            <a:spLocks noGrp="1"/>
          </p:cNvSpPr>
          <p:nvPr>
            <p:ph type="title"/>
          </p:nvPr>
        </p:nvSpPr>
        <p:spPr>
          <a:xfrm>
            <a:off x="539750" y="581025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 smtClean="0">
                <a:solidFill>
                  <a:schemeClr val="bg1">
                    <a:lumMod val="95000"/>
                  </a:schemeClr>
                </a:solidFill>
              </a:rPr>
              <a:t>Neuron tanítása </a:t>
            </a:r>
            <a:r>
              <a:rPr lang="hu-HU" altLang="hu-HU" sz="3600" dirty="0" err="1" smtClean="0">
                <a:solidFill>
                  <a:schemeClr val="bg1">
                    <a:lumMod val="95000"/>
                  </a:schemeClr>
                </a:solidFill>
              </a:rPr>
              <a:t>gradient</a:t>
            </a:r>
            <a:r>
              <a:rPr lang="hu-HU" altLang="hu-H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altLang="hu-HU" sz="3600" dirty="0" err="1" smtClean="0">
                <a:solidFill>
                  <a:schemeClr val="bg1">
                    <a:lumMod val="95000"/>
                  </a:schemeClr>
                </a:solidFill>
              </a:rPr>
              <a:t>descent</a:t>
            </a:r>
            <a:r>
              <a:rPr lang="hu-HU" altLang="hu-HU" sz="3600" dirty="0" smtClean="0">
                <a:solidFill>
                  <a:schemeClr val="bg1">
                    <a:lumMod val="95000"/>
                  </a:schemeClr>
                </a:solidFill>
              </a:rPr>
              <a:t> algoritmussal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868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28682" name="Object 11"/>
          <p:cNvGraphicFramePr>
            <a:graphicFrameLocks noChangeAspect="1"/>
          </p:cNvGraphicFramePr>
          <p:nvPr/>
        </p:nvGraphicFramePr>
        <p:xfrm>
          <a:off x="1908175" y="2276475"/>
          <a:ext cx="33401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4" imgW="2806700" imgH="1028700" progId="Equation.3">
                  <p:embed/>
                </p:oleObj>
              </mc:Choice>
              <mc:Fallback>
                <p:oleObj name="Equation" r:id="rId4" imgW="2806700" imgH="1028700" progId="Equation.3">
                  <p:embed/>
                  <p:pic>
                    <p:nvPicPr>
                      <p:cNvPr id="2868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76475"/>
                        <a:ext cx="33401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28684" name="Object 5"/>
          <p:cNvGraphicFramePr>
            <a:graphicFrameLocks noChangeAspect="1"/>
          </p:cNvGraphicFramePr>
          <p:nvPr/>
        </p:nvGraphicFramePr>
        <p:xfrm>
          <a:off x="2700338" y="4868863"/>
          <a:ext cx="24971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6" imgW="2159000" imgH="431800" progId="Equation.3">
                  <p:embed/>
                </p:oleObj>
              </mc:Choice>
              <mc:Fallback>
                <p:oleObj name="Equation" r:id="rId6" imgW="2159000" imgH="431800" progId="Equation.3">
                  <p:embed/>
                  <p:pic>
                    <p:nvPicPr>
                      <p:cNvPr id="286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868863"/>
                        <a:ext cx="24971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gyenes összekötő 17"/>
          <p:cNvCxnSpPr/>
          <p:nvPr/>
        </p:nvCxnSpPr>
        <p:spPr>
          <a:xfrm>
            <a:off x="3708400" y="5300663"/>
            <a:ext cx="5032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4284663" y="5300663"/>
            <a:ext cx="6477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V="1">
            <a:off x="5003800" y="5300663"/>
            <a:ext cx="136525" cy="952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5003800" y="2492375"/>
            <a:ext cx="5048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5364163" y="2924175"/>
            <a:ext cx="6477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flipV="1">
            <a:off x="5292725" y="3213100"/>
            <a:ext cx="134938" cy="793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28692" name="Object 7"/>
          <p:cNvGraphicFramePr>
            <a:graphicFrameLocks noChangeAspect="1"/>
          </p:cNvGraphicFramePr>
          <p:nvPr/>
        </p:nvGraphicFramePr>
        <p:xfrm>
          <a:off x="5003800" y="5516563"/>
          <a:ext cx="122396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8" imgW="977900" imgH="431800" progId="Equation.3">
                  <p:embed/>
                </p:oleObj>
              </mc:Choice>
              <mc:Fallback>
                <p:oleObj name="Equation" r:id="rId8" imgW="977900" imgH="431800" progId="Equation.3">
                  <p:embed/>
                  <p:pic>
                    <p:nvPicPr>
                      <p:cNvPr id="2869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516563"/>
                        <a:ext cx="1223963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2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Lineáris aktivációval használva az MSE hibafüggvényt (azaz a 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sigmoidot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kihagyva) az hibafelület szép sima (kvadratikus), egyetlen globális optimummal</a:t>
            </a:r>
          </a:p>
          <a:p>
            <a:pPr lvl="1"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gradient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algoritmus garantáltan 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megtalálja a globális optimumot 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 a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fokozatos csökkentésére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odafigyelünk, lásd később)</a:t>
            </a: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Sigmoid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aktivációs függvény esetén a hibafelület konvexitása nem feltétlenül áll fenn, tehát elvi garancia csak lokális optimum megtalálására van, de a gyakorlati tapasztalatok szerint az algoritmus ekkor is jó eredményeket ad</a:t>
            </a:r>
            <a:endParaRPr lang="hu-HU" alt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ím 8"/>
          <p:cNvSpPr>
            <a:spLocks noGrp="1"/>
          </p:cNvSpPr>
          <p:nvPr>
            <p:ph type="title"/>
          </p:nvPr>
        </p:nvSpPr>
        <p:spPr>
          <a:xfrm>
            <a:off x="574675" y="59531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 smtClean="0">
                <a:solidFill>
                  <a:schemeClr val="bg1">
                    <a:lumMod val="95000"/>
                  </a:schemeClr>
                </a:solidFill>
              </a:rPr>
              <a:t>Neuron tanítása </a:t>
            </a:r>
            <a:r>
              <a:rPr lang="hu-HU" altLang="hu-HU" sz="3600" dirty="0" err="1" smtClean="0">
                <a:solidFill>
                  <a:schemeClr val="bg1">
                    <a:lumMod val="95000"/>
                  </a:schemeClr>
                </a:solidFill>
              </a:rPr>
              <a:t>gradient</a:t>
            </a:r>
            <a:r>
              <a:rPr lang="hu-HU" altLang="hu-H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altLang="hu-HU" sz="3600" dirty="0" err="1" smtClean="0">
                <a:solidFill>
                  <a:schemeClr val="bg1">
                    <a:lumMod val="95000"/>
                  </a:schemeClr>
                </a:solidFill>
              </a:rPr>
              <a:t>descent</a:t>
            </a:r>
            <a:r>
              <a:rPr lang="hu-HU" altLang="hu-HU" sz="3600" dirty="0" smtClean="0">
                <a:solidFill>
                  <a:schemeClr val="bg1">
                    <a:lumMod val="95000"/>
                  </a:schemeClr>
                </a:solidFill>
              </a:rPr>
              <a:t> algoritmussal (2)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970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97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970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9708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5193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1"/>
          <p:cNvSpPr>
            <a:spLocks noGrp="1"/>
          </p:cNvSpPr>
          <p:nvPr>
            <p:ph idx="1"/>
          </p:nvPr>
        </p:nvSpPr>
        <p:spPr>
          <a:xfrm>
            <a:off x="468313" y="1484784"/>
            <a:ext cx="8229600" cy="5041429"/>
          </a:xfrm>
        </p:spPr>
        <p:txBody>
          <a:bodyPr/>
          <a:lstStyle/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tanítás során az adott tanítópéldákhoz olyan </a:t>
            </a:r>
            <a:r>
              <a:rPr lang="hu-HU" alt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súlyokat keresünk, amely mellett a hibafüggvény értéke minimális lesz</a:t>
            </a: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Ez egy sokváltozós globális optimalizálási feladatra vezet</a:t>
            </a: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legegyszerűbb ilyen módszer a 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gradient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descent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(gradiens-alapú csökkentés 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módszere), a neuronhálók esetén ez 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backpropagation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(hiba-visszaterjesztéses) algoritmus néven terjedt el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Véletlenszerű súlyértékekből indul ki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súlyokat apró lépéseket ismételgetve változtatja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lépés mérete fontos paraméter lesz („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learning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rate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”)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Az optimális lépés irányát a hibafüggvény deriváltja alapján tippeli meg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 ez csak tipp, nem garantált, hogy a hiba minden lépésben csökkenni fog, illetve az eljárás előbb-utóbb elakad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Egyelőre egyetlen neuronból álló „háló” esetén néztük meg, jövő órán kiterjesztjük sokréteges hálókra</a:t>
            </a:r>
          </a:p>
          <a:p>
            <a:pPr lvl="1"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 eaLnBrk="1" hangingPunct="1"/>
            <a:endParaRPr lang="hu-HU" altLang="hu-HU" sz="17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363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5888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ím 8"/>
          <p:cNvSpPr>
            <a:spLocks noGrp="1"/>
          </p:cNvSpPr>
          <p:nvPr>
            <p:ph type="title"/>
          </p:nvPr>
        </p:nvSpPr>
        <p:spPr>
          <a:xfrm>
            <a:off x="543719" y="22542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bg1"/>
                </a:solidFill>
              </a:rPr>
              <a:t>Összegzés</a:t>
            </a:r>
          </a:p>
        </p:txBody>
      </p:sp>
      <p:sp>
        <p:nvSpPr>
          <p:cNvPr id="15365" name="AutoShape 2" descr="Képtalálat a következ&amp;odblac;re: „multilayer perceptron”"/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6" name="AutoShape 4" descr="Képtalálat a következ&amp;odblac;re: „multilayer perceptron”"/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7" name="AutoShape 6" descr="Képtalálat a következ&amp;odblac;re: „multilayer perceptron”"/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8" name="AutoShape 8" descr="https://www.researchgate.net/profile/Abdelazim_Negm/publication/273768094/figure/fig2/AS:294800436809735@1447297309947/Figure-4-A-hypothetical-example-of-Multilayer-Perceptron-Networ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9" name="AutoShape 10" descr="https://www.researchgate.net/profile/Abdelazim_Negm/publication/273768094/figure/fig2/AS:294800436809735@1447297309947/Figure-4-A-hypothetical-example-of-Multilayer-Perceptron-Networ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975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1"/>
          <p:cNvSpPr>
            <a:spLocks noGrp="1"/>
          </p:cNvSpPr>
          <p:nvPr>
            <p:ph idx="1"/>
          </p:nvPr>
        </p:nvSpPr>
        <p:spPr>
          <a:xfrm>
            <a:off x="468313" y="16541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múlt órán megnéztük, hogyan tudjuk kiszámolni a neuronháló kimenetét adott inputvektorok és rögzített súlyok esetén</a:t>
            </a: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ismert, hogy milyen kimenetet szerettünk volna kapni az adott példákra (pl. helyes osztálycímke), akkor a várt és  kapott kimenet eltérését is 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számszerűsíteni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tudjuk</a:t>
            </a:r>
          </a:p>
          <a:p>
            <a:pPr lvl="1"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Erre a célra bevezettünk két hibafüggvényt (MSE ill. CE hiba)</a:t>
            </a: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háló tanítása során azt szeretnénk elérni, hogy a hiba, azaz a hibafüggvény értéke az adott példavektorok esetén minél kisebb legyen</a:t>
            </a:r>
          </a:p>
          <a:p>
            <a:pPr lvl="1"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megnézzük, hogy ez a tanítás hogyan végezhető el</a:t>
            </a:r>
          </a:p>
          <a:p>
            <a:pPr lvl="1"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Szemléltetésként az egyszerűség kedvéért egyetlen neuront és az MSE hibafüggvényt feltételezek, de nagyobb háló és más hibafüggvények esetén is teljesen analóg módon kell eljárni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763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Cím 3"/>
          <p:cNvSpPr txBox="1">
            <a:spLocks/>
          </p:cNvSpPr>
          <p:nvPr/>
        </p:nvSpPr>
        <p:spPr bwMode="auto">
          <a:xfrm>
            <a:off x="1403350" y="117475"/>
            <a:ext cx="7200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Emlékeztető</a:t>
            </a:r>
            <a:endParaRPr lang="hu-HU" altLang="hu-HU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395536" y="1628800"/>
            <a:ext cx="8353425" cy="4479925"/>
          </a:xfrm>
        </p:spPr>
        <p:txBody>
          <a:bodyPr/>
          <a:lstStyle/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Tegyük fel, hogy a 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hálónk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egyetlen neuronból áll (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sigmoid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aktivációs függvénnyel), és az MSE hibafüggvényt használjuk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Jelölje </a:t>
            </a:r>
            <a:r>
              <a:rPr lang="hu-HU" altLang="hu-H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neuron kimenetén elvárt értéket („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Jelölje </a:t>
            </a:r>
            <a:r>
              <a:rPr lang="hu-HU" altLang="hu-H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neuron kimenetén kapott értéket („output”)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 </a:t>
            </a:r>
            <a:r>
              <a:rPr lang="hu-HU" altLang="hu-H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altLang="hu-H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négyzetes eltérése (t-o)</a:t>
            </a:r>
            <a:r>
              <a:rPr lang="hu-HU" altLang="hu-HU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fenti hibaérték az összes tanítópéldára nézve érdekel bennünket, ezért vesszük a hibák átlagát a D tanító példahalmaz összes N példája fölött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 az átlagos négyzetes hiba (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squared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MSE):</a:t>
            </a:r>
          </a:p>
          <a:p>
            <a:pPr lvl="1" eaLnBrk="1" hangingPunct="1"/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inputvektorok és a t „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targetek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adottak, tehát a hibafüggvény változói a neuron </a:t>
            </a:r>
            <a:r>
              <a:rPr lang="hu-HU" alt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súlyai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tanítás során a </a:t>
            </a:r>
            <a:r>
              <a:rPr lang="hu-HU" alt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súlyokat állítgatjuk úgy, hogy a hiba minimális legyen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2" descr="szte_cimer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ím 8"/>
          <p:cNvSpPr>
            <a:spLocks noGrp="1"/>
          </p:cNvSpPr>
          <p:nvPr>
            <p:ph type="title"/>
          </p:nvPr>
        </p:nvSpPr>
        <p:spPr>
          <a:xfrm>
            <a:off x="927100" y="22066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 smtClean="0">
                <a:solidFill>
                  <a:schemeClr val="bg1">
                    <a:lumMod val="95000"/>
                  </a:schemeClr>
                </a:solidFill>
              </a:rPr>
              <a:t>Az MSE hibafüggvény egyetlen neuronra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937657"/>
              </p:ext>
            </p:extLst>
          </p:nvPr>
        </p:nvGraphicFramePr>
        <p:xfrm>
          <a:off x="2254250" y="4575175"/>
          <a:ext cx="394493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4" imgW="3314520" imgH="1041120" progId="Equation.3">
                  <p:embed/>
                </p:oleObj>
              </mc:Choice>
              <mc:Fallback>
                <p:oleObj name="Equation" r:id="rId4" imgW="3314520" imgH="1041120" progId="Equation.3">
                  <p:embed/>
                  <p:pic>
                    <p:nvPicPr>
                      <p:cNvPr id="2868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4575175"/>
                        <a:ext cx="394493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3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1"/>
          <p:cNvSpPr>
            <a:spLocks noGrp="1"/>
          </p:cNvSpPr>
          <p:nvPr>
            <p:ph idx="1"/>
          </p:nvPr>
        </p:nvSpPr>
        <p:spPr>
          <a:xfrm>
            <a:off x="395288" y="1844675"/>
            <a:ext cx="8353425" cy="4479925"/>
          </a:xfrm>
        </p:spPr>
        <p:txBody>
          <a:bodyPr/>
          <a:lstStyle/>
          <a:p>
            <a:pPr eaLnBrk="1" hangingPunct="1"/>
            <a:r>
              <a:rPr lang="en-US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optimális</a:t>
            </a:r>
            <a:r>
              <a:rPr lang="en-US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súlyértékek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megtalálása egy</a:t>
            </a:r>
            <a:r>
              <a:rPr lang="en-US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optimalizálás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 esetben</a:t>
            </a:r>
            <a:r>
              <a:rPr lang="en-US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minimalizálás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eladat</a:t>
            </a:r>
            <a:endParaRPr lang="en-US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Mivel nem egyetlen súlyunk van, hanem sok, </a:t>
            </a:r>
            <a:r>
              <a:rPr lang="en-US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háló tanítása egy sokváltozós függvény</a:t>
            </a:r>
            <a:r>
              <a:rPr lang="en-US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optimalizálási</a:t>
            </a:r>
            <a:r>
              <a:rPr lang="en-US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feladat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en-US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felel meg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Sokváltozós függvények globális optimumának megtalálása egy külön tudományterület, rengeteg módszerrel</a:t>
            </a:r>
            <a:endParaRPr lang="en-US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legegyszerűbb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esetekben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globális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optimum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zárt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képlettel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megadható</a:t>
            </a:r>
            <a:endParaRPr lang="en-US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Bonyolultabb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esetekben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iteratív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algoritmusokat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szoktak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használni</a:t>
            </a:r>
            <a:endParaRPr lang="en-US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legnehezebb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esetekben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iteratív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algoritmusok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csak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lokális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optimumhelyet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fognak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garantálni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globálisat</a:t>
            </a:r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továbbiakban megnézzük ez egyik legegyszerűbb függvény-optimalizálási módszert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Először általánosan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Utána a neuronhálók esetére – ez lesz a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backpropagation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módszer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ím 8"/>
          <p:cNvSpPr>
            <a:spLocks noGrp="1"/>
          </p:cNvSpPr>
          <p:nvPr>
            <p:ph type="title"/>
          </p:nvPr>
        </p:nvSpPr>
        <p:spPr>
          <a:xfrm>
            <a:off x="827088" y="22066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hu-HU" sz="3600" dirty="0" err="1" smtClean="0">
                <a:solidFill>
                  <a:schemeClr val="bg1">
                    <a:lumMod val="95000"/>
                  </a:schemeClr>
                </a:solidFill>
              </a:rPr>
              <a:t>Tanítás</a:t>
            </a:r>
            <a:r>
              <a:rPr lang="en-US" altLang="hu-H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altLang="hu-HU" sz="3600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US" altLang="hu-H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hu-HU" sz="3600" dirty="0" err="1" smtClean="0">
                <a:solidFill>
                  <a:schemeClr val="bg1">
                    <a:lumMod val="95000"/>
                  </a:schemeClr>
                </a:solidFill>
              </a:rPr>
              <a:t>hibafüggvény</a:t>
            </a:r>
            <a:r>
              <a:rPr lang="en-US" altLang="hu-H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hu-HU" sz="3600" dirty="0" err="1" smtClean="0">
                <a:solidFill>
                  <a:schemeClr val="bg1">
                    <a:lumMod val="95000"/>
                  </a:schemeClr>
                </a:solidFill>
              </a:rPr>
              <a:t>optimalizálásával</a:t>
            </a:r>
            <a:endParaRPr lang="hu-HU" altLang="hu-HU" sz="36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1"/>
          <p:cNvSpPr>
            <a:spLocks noGrp="1"/>
          </p:cNvSpPr>
          <p:nvPr>
            <p:ph idx="1"/>
          </p:nvPr>
        </p:nvSpPr>
        <p:spPr>
          <a:xfrm>
            <a:off x="323528" y="1428760"/>
            <a:ext cx="8497887" cy="3687763"/>
          </a:xfrm>
        </p:spPr>
        <p:txBody>
          <a:bodyPr/>
          <a:lstStyle/>
          <a:p>
            <a:pPr eaLnBrk="1" hangingPunct="1"/>
            <a:r>
              <a:rPr lang="en-US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legeg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zerűbb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általános optimalizáló algoritmus sokváltozós függvényekre</a:t>
            </a:r>
            <a:endParaRPr lang="en-US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</a:t>
            </a:r>
            <a:r>
              <a:rPr lang="hu-HU" altLang="hu-H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altLang="hu-H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sokváltozós függvény minimalizálásához vizsgálhatnánk a függvény deriváltját, mert az a 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mimimumpont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(ok)</a:t>
            </a:r>
            <a:r>
              <a:rPr lang="hu-HU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garantáltan 0</a:t>
            </a:r>
            <a:endParaRPr lang="en-US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Mivel a függvényünk sokváltozós, ezért a deriváltja is egy vektor lesz, az ún. gradiensvektor:</a:t>
            </a: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Tehát ki kellene számolnunk a gradienst, majd nullával egyenlővé tennünk</a:t>
            </a:r>
            <a:endParaRPr lang="en-US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Sajnos sok gyakorlati esetben ennek megoldását túl nehéz formálisan levezetni</a:t>
            </a:r>
            <a:endParaRPr lang="en-US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gradient descent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(legmeredekebb csökkentés) </a:t>
            </a:r>
            <a:r>
              <a:rPr lang="en-US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algoritm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ennél egyszerűbb: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Véletlenszerű pontból indul (a </a:t>
            </a:r>
            <a:r>
              <a:rPr lang="hu-HU" alt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súlyok által definiált térben)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iteratívan csökkenti a célfüggvény értékét, mindig a legmeredekebb csökkenés irányába lépve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optimális irányt a gradiensvektor segítségével határozza meg</a:t>
            </a:r>
            <a:endParaRPr lang="en-US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8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ím 8"/>
          <p:cNvSpPr>
            <a:spLocks noGrp="1"/>
          </p:cNvSpPr>
          <p:nvPr>
            <p:ph type="title"/>
          </p:nvPr>
        </p:nvSpPr>
        <p:spPr>
          <a:xfrm>
            <a:off x="428625" y="238125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hu-HU" sz="4000" dirty="0" smtClean="0">
                <a:solidFill>
                  <a:schemeClr val="bg1">
                    <a:lumMod val="95000"/>
                  </a:schemeClr>
                </a:solidFill>
              </a:rPr>
              <a:t>A “gradient descent” </a:t>
            </a:r>
            <a:r>
              <a:rPr lang="en-US" altLang="hu-HU" sz="4000" dirty="0" err="1" smtClean="0">
                <a:solidFill>
                  <a:schemeClr val="bg1">
                    <a:lumMod val="95000"/>
                  </a:schemeClr>
                </a:solidFill>
              </a:rPr>
              <a:t>algoritmus</a:t>
            </a:r>
            <a:endParaRPr lang="hu-HU" altLang="hu-HU" sz="4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485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879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2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„hegymászó” algoritmus változata folytonos függvények esetére</a:t>
            </a:r>
          </a:p>
          <a:p>
            <a:pPr lvl="1"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derivált alapján fogjuk eldönteni, hogy merre lépjünk a hibafelületen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(„gradiens módszer”) –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gradiens-alapú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csökkentés elve: a gradiensvektorral ellentétes irányba fogunk lépni</a:t>
            </a:r>
          </a:p>
          <a:p>
            <a:pPr lvl="1"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Véletlenszerű inicializálásból indulunk</a:t>
            </a:r>
          </a:p>
          <a:p>
            <a:pPr lvl="1"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lépésközt heurisztikusan állítjuk be („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 –ld. később</a:t>
            </a:r>
          </a:p>
          <a:p>
            <a:pPr lvl="1"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Iteratív (addig lépkedünk, amíg el nem akadunk)</a:t>
            </a:r>
          </a:p>
          <a:p>
            <a:pPr lvl="1"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Csak lokális optimum megtalálását garantálja</a:t>
            </a:r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ím 8"/>
          <p:cNvSpPr>
            <a:spLocks noGrp="1"/>
          </p:cNvSpPr>
          <p:nvPr>
            <p:ph type="title"/>
          </p:nvPr>
        </p:nvSpPr>
        <p:spPr>
          <a:xfrm>
            <a:off x="611188" y="200025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4000" dirty="0" smtClean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hu-HU" altLang="hu-HU" sz="4000" dirty="0" err="1" smtClean="0">
                <a:solidFill>
                  <a:schemeClr val="bg1">
                    <a:lumMod val="95000"/>
                  </a:schemeClr>
                </a:solidFill>
              </a:rPr>
              <a:t>gradient</a:t>
            </a:r>
            <a:r>
              <a:rPr lang="hu-HU" altLang="hu-HU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altLang="hu-HU" sz="4000" dirty="0" err="1" smtClean="0">
                <a:solidFill>
                  <a:schemeClr val="bg1">
                    <a:lumMod val="95000"/>
                  </a:schemeClr>
                </a:solidFill>
              </a:rPr>
              <a:t>descent</a:t>
            </a:r>
            <a:r>
              <a:rPr lang="hu-HU" altLang="hu-HU" sz="4000" dirty="0" smtClean="0">
                <a:solidFill>
                  <a:schemeClr val="bg1">
                    <a:lumMod val="95000"/>
                  </a:schemeClr>
                </a:solidFill>
              </a:rPr>
              <a:t> algoritmus (2)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3505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4679950"/>
            <a:ext cx="4953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4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1"/>
          <p:cNvSpPr>
            <a:spLocks noGrp="1"/>
          </p:cNvSpPr>
          <p:nvPr>
            <p:ph idx="1"/>
          </p:nvPr>
        </p:nvSpPr>
        <p:spPr>
          <a:xfrm>
            <a:off x="395288" y="1773238"/>
            <a:ext cx="8353425" cy="4119562"/>
          </a:xfrm>
        </p:spPr>
        <p:txBody>
          <a:bodyPr/>
          <a:lstStyle/>
          <a:p>
            <a:pPr eaLnBrk="1" hangingPunct="1"/>
            <a:endParaRPr lang="en-US" altLang="hu-H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hu-H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hu-H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hu-H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hu-H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hu-H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hu-H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hu-HU" altLang="hu-H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47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ím 8"/>
          <p:cNvSpPr>
            <a:spLocks noGrp="1"/>
          </p:cNvSpPr>
          <p:nvPr>
            <p:ph type="title"/>
          </p:nvPr>
        </p:nvSpPr>
        <p:spPr>
          <a:xfrm>
            <a:off x="912813" y="20796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4400" dirty="0" smtClean="0">
                <a:solidFill>
                  <a:schemeClr val="bg1">
                    <a:lumMod val="95000"/>
                  </a:schemeClr>
                </a:solidFill>
              </a:rPr>
              <a:t>A g</a:t>
            </a:r>
            <a:r>
              <a:rPr lang="en-US" altLang="hu-HU" sz="4400" dirty="0" err="1" smtClean="0">
                <a:solidFill>
                  <a:schemeClr val="bg1">
                    <a:lumMod val="95000"/>
                  </a:schemeClr>
                </a:solidFill>
              </a:rPr>
              <a:t>radient</a:t>
            </a:r>
            <a:r>
              <a:rPr lang="en-US" altLang="hu-HU" sz="4400" dirty="0" smtClean="0">
                <a:solidFill>
                  <a:schemeClr val="bg1">
                    <a:lumMod val="95000"/>
                  </a:schemeClr>
                </a:solidFill>
              </a:rPr>
              <a:t> descent</a:t>
            </a:r>
            <a:r>
              <a:rPr lang="hu-HU" altLang="hu-HU" sz="4400" dirty="0" smtClean="0">
                <a:solidFill>
                  <a:schemeClr val="bg1">
                    <a:lumMod val="95000"/>
                  </a:schemeClr>
                </a:solidFill>
              </a:rPr>
              <a:t> szemléltetése</a:t>
            </a:r>
          </a:p>
        </p:txBody>
      </p:sp>
      <p:pic>
        <p:nvPicPr>
          <p:cNvPr id="22533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566863"/>
            <a:ext cx="79438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ím 8"/>
          <p:cNvSpPr>
            <a:spLocks noGrp="1"/>
          </p:cNvSpPr>
          <p:nvPr>
            <p:ph type="title"/>
          </p:nvPr>
        </p:nvSpPr>
        <p:spPr>
          <a:xfrm>
            <a:off x="541338" y="608013"/>
            <a:ext cx="8229600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hu-HU" sz="4000" dirty="0" smtClean="0">
                <a:solidFill>
                  <a:schemeClr val="bg1">
                    <a:lumMod val="95000"/>
                  </a:schemeClr>
                </a:solidFill>
              </a:rPr>
              <a:t>Gradient descent </a:t>
            </a:r>
            <a:r>
              <a:rPr lang="hu-HU" altLang="hu-HU" sz="4000" dirty="0" smtClean="0">
                <a:solidFill>
                  <a:schemeClr val="bg1">
                    <a:lumMod val="95000"/>
                  </a:schemeClr>
                </a:solidFill>
              </a:rPr>
              <a:t>– az </a:t>
            </a:r>
            <a:r>
              <a:rPr lang="en-US" altLang="hu-HU" sz="4000" dirty="0" err="1" smtClean="0">
                <a:solidFill>
                  <a:schemeClr val="bg1">
                    <a:lumMod val="95000"/>
                  </a:schemeClr>
                </a:solidFill>
              </a:rPr>
              <a:t>iterat</a:t>
            </a:r>
            <a:r>
              <a:rPr lang="hu-HU" altLang="hu-HU" sz="4000" dirty="0" smtClean="0">
                <a:solidFill>
                  <a:schemeClr val="bg1">
                    <a:lumMod val="95000"/>
                  </a:schemeClr>
                </a:solidFill>
              </a:rPr>
              <a:t>ív algoritmus</a:t>
            </a:r>
          </a:p>
        </p:txBody>
      </p:sp>
      <p:pic>
        <p:nvPicPr>
          <p:cNvPr id="2355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557338"/>
            <a:ext cx="70770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1"/>
          <p:cNvSpPr>
            <a:spLocks noGrp="1"/>
          </p:cNvSpPr>
          <p:nvPr>
            <p:ph idx="1"/>
          </p:nvPr>
        </p:nvSpPr>
        <p:spPr>
          <a:xfrm>
            <a:off x="395536" y="1556792"/>
            <a:ext cx="8353425" cy="4695825"/>
          </a:xfrm>
        </p:spPr>
        <p:txBody>
          <a:bodyPr/>
          <a:lstStyle/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Fontos lehet a jó inicializálás (eleve jó helyről induljunk)</a:t>
            </a: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</a:t>
            </a:r>
            <a:r>
              <a:rPr lang="en-US" alt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radient</a:t>
            </a:r>
            <a:r>
              <a:rPr lang="en-US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descent 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elakadhat lokális optimumban</a:t>
            </a:r>
            <a:endParaRPr lang="en-US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a</a:t>
            </a:r>
            <a:r>
              <a:rPr lang="en-US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tanulási ráta túl kicsi</a:t>
            </a:r>
            <a:r>
              <a:rPr lang="en-US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algoritmus nagyon lassan konvergál</a:t>
            </a:r>
            <a:endParaRPr lang="en-US" alt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a</a:t>
            </a:r>
            <a:r>
              <a:rPr lang="en-US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tanulási ráta túl nagy, nem találjuk meg az optimumot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későbbiekben látunk majd heurisztikákat a tanulási ráta beállítására</a:t>
            </a:r>
            <a:endParaRPr lang="en-US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ím 8"/>
          <p:cNvSpPr>
            <a:spLocks noGrp="1"/>
          </p:cNvSpPr>
          <p:nvPr>
            <p:ph type="title"/>
          </p:nvPr>
        </p:nvSpPr>
        <p:spPr>
          <a:xfrm>
            <a:off x="755650" y="247650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4000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US" altLang="hu-HU" sz="4000" dirty="0" smtClean="0">
                <a:solidFill>
                  <a:schemeClr val="bg1">
                    <a:lumMod val="95000"/>
                  </a:schemeClr>
                </a:solidFill>
              </a:rPr>
              <a:t> gradient descent</a:t>
            </a:r>
            <a:r>
              <a:rPr lang="hu-HU" altLang="hu-HU" sz="4000" dirty="0" smtClean="0">
                <a:solidFill>
                  <a:schemeClr val="bg1">
                    <a:lumMod val="95000"/>
                  </a:schemeClr>
                </a:solidFill>
              </a:rPr>
              <a:t> gyenge pontjai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400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58098"/>
            <a:ext cx="3096344" cy="15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0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14959</TotalTime>
  <Words>756</Words>
  <Application>Microsoft Office PowerPoint</Application>
  <PresentationFormat>Diavetítés a képernyőre (4:3 oldalarány)</PresentationFormat>
  <Paragraphs>101</Paragraphs>
  <Slides>12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</vt:lpstr>
      <vt:lpstr>Wingdings 2</vt:lpstr>
      <vt:lpstr>Áramlás</vt:lpstr>
      <vt:lpstr>Equation</vt:lpstr>
      <vt:lpstr>Neuron tanítása – A Gradient descent algoritmus</vt:lpstr>
      <vt:lpstr>PowerPoint-bemutató</vt:lpstr>
      <vt:lpstr>Az MSE hibafüggvény egyetlen neuronra</vt:lpstr>
      <vt:lpstr>Tanítás a hibafüggvény optimalizálásával</vt:lpstr>
      <vt:lpstr>A “gradient descent” algoritmus</vt:lpstr>
      <vt:lpstr>A gradient descent algoritmus (2)</vt:lpstr>
      <vt:lpstr>A gradient descent szemléltetése</vt:lpstr>
      <vt:lpstr>Gradient descent – az iteratív algoritmus</vt:lpstr>
      <vt:lpstr>A gradient descent gyenge pontjai</vt:lpstr>
      <vt:lpstr>Neuron tanítása gradient descent algoritmussal</vt:lpstr>
      <vt:lpstr>Neuron tanítása gradient descent algoritmussal (2)</vt:lpstr>
      <vt:lpstr>Összegzés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</dc:creator>
  <cp:lastModifiedBy>Lajszlo</cp:lastModifiedBy>
  <cp:revision>697</cp:revision>
  <dcterms:created xsi:type="dcterms:W3CDTF">2011-08-30T15:18:14Z</dcterms:created>
  <dcterms:modified xsi:type="dcterms:W3CDTF">2019-09-23T13:38:39Z</dcterms:modified>
</cp:coreProperties>
</file>