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85" r:id="rId2"/>
    <p:sldId id="275" r:id="rId3"/>
    <p:sldId id="287" r:id="rId4"/>
    <p:sldId id="276" r:id="rId5"/>
    <p:sldId id="279" r:id="rId6"/>
    <p:sldId id="295" r:id="rId7"/>
    <p:sldId id="278" r:id="rId8"/>
    <p:sldId id="289" r:id="rId9"/>
    <p:sldId id="288" r:id="rId10"/>
    <p:sldId id="296" r:id="rId11"/>
    <p:sldId id="291" r:id="rId12"/>
    <p:sldId id="290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2020. 09. 05.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/>
              <a:t>GÉPI TANULÁS, neuron, neuronháló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előbb ismertetett, legősibb neurális modell két osztályra működik, és kétféle kimeneti értéket tud adni: 0 (egyik osztály) </a:t>
            </a:r>
            <a:b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vagy 1 (másik osztály)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Jobban fogjuk azt a megoldást szeretni, ha a kimeneti értékek 0-1 közti folytonos értékek 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értelmezhetők az adott osztályhoz tartozás valószínűségeként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nemnegat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ív értékek, összegük 1)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osztályra is működik (annyi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kimenet, ahány osztály)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győztes a legnagyobb valószínű-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ségű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osztály lesz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Ennek a megközelítésnek komoly matematikai háttere is van, ez az ún.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-döntéselmélet (következő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115616" y="416719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Val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ószínűségként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értelmezhető kimenetek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A0FEBD1-FA80-43D2-AAFD-B74123344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907681"/>
            <a:ext cx="391360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osztályhoz tartozás (két osztály esetén P(C</a:t>
            </a:r>
            <a:r>
              <a:rPr lang="hu-HU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 és P(C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X)) valószínűségének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ismeret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minden X pontban azt az osztályt kell választanunk, amelynek valószínűsége nagyobb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az ún.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-döntés avagy „maximum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posteriori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(MAP) döntés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osztály esetén ez a küszöbölő függvényes megoldással lényegében ekvivalens eredményt ad, viszont könnyebben kiterjeszthető több osztályra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Komoly elméleti háttere van, ez az ún.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-döntéselmélet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Megmutatható, hogy optimális eredményt ad, amennyiben az adatokból becsült P(C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 és P(C</a:t>
            </a:r>
            <a:r>
              <a:rPr lang="en-US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 valószínűségek megfelelnek az adati valódi eloszlásának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Val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ószínűségi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alapú döntéshozás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089274"/>
            <a:ext cx="31146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7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okokból 2 osztály esetén a küszöbölős aktivációs függvény helyett az ún.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függvényt (</a:t>
            </a:r>
            <a:r>
              <a:rPr lang="el-GR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fogjuk használni: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Tekinthető úgy, mint a küszöbölős függvény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folytonos, „lekerekített” közelítése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Matematikailag könnyebben kezelhető (pl. deriválható)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és 1 diszkrét értékek helyett 0 és 1 közti folytonos értékeket ad ki, így a kimenete akár valószínűségként is értelmezhető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egyik osztályhoz tartozás valószínűsége: P(C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|X) =</a:t>
            </a:r>
            <a:r>
              <a:rPr lang="el-GR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hu-HU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+w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másik osztályhoz tartozás valószínűsége: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P(C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|X) =</a:t>
            </a:r>
            <a:r>
              <a:rPr lang="el-GR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lang="el-GR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hu-HU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+w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hu-HU" altLang="hu-HU" sz="4400" dirty="0" err="1">
                <a:solidFill>
                  <a:schemeClr val="bg1"/>
                </a:solidFill>
                <a:latin typeface="Calibri" panose="020F0502020204030204" pitchFamily="34" charset="0"/>
              </a:rPr>
              <a:t>sigmoid</a:t>
            </a: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 aktivációs függvény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88820"/>
            <a:ext cx="3024188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231" y="2492896"/>
            <a:ext cx="23542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49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neuronnal (egyenessel) értelemszerűen csak két osztályt tudunk elválasztani (illetve csak 1 kimenete van…)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az adatok több osztályt tartalmaznak, </a:t>
            </a:r>
            <a:b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akkor vegyünk fel annyi neuront, </a:t>
            </a:r>
            <a:b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ahány osztály van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már tkp. egy neuronháló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Mindegyik neuron egy adott osztályt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próbál elválasztani az össze többitől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Valószínűségi szemlélet: mindegyik neuron egy adott osztályhoz tartozás valószínűségét próbálja megbecsülni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Döntéshozás: a MAP döntési szabállyal, vagyis adott x input vektor esetén azt a neuront (osztályt) választjuk, amelyik a legnagyobb értéket adta, azaz amelyik osztályhoz tartozás valószínűsége a legnagyobb</a:t>
            </a:r>
            <a:b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Kiterjesztés több osztályra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276872"/>
            <a:ext cx="206692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1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neuronok kimeneteit az egyes osztályok valószínűségeként akarjuk értelmezni, akkor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értékeknek 0 és 1 közé kell esniük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összegüknek 1-nek kell lenni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2-nél több osztály esetén a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 az előbbit garantálja, utóbbit viszont nem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a neuronhálók kimenő neuronjain a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függvényt fogjuk alkalmazni: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az i-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neuron lineáris aktivációja, k a neuronok száma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Ekkor az összes neuron 0 és 1 közti értéket fog adni, és a kimenetek összege garantáltan 1 lesz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hu-HU" altLang="hu-HU" sz="4400" dirty="0" err="1">
                <a:solidFill>
                  <a:schemeClr val="bg1"/>
                </a:solidFill>
                <a:latin typeface="Calibri" panose="020F0502020204030204" pitchFamily="34" charset="0"/>
              </a:rPr>
              <a:t>softmax</a:t>
            </a: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 aktivációs függvény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églalap 1"/>
              <p:cNvSpPr/>
              <p:nvPr/>
            </p:nvSpPr>
            <p:spPr>
              <a:xfrm>
                <a:off x="2627784" y="4653136"/>
                <a:ext cx="2102178" cy="821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d>
                                <m:dPr>
                                  <m:begChr m:val=""/>
                                  <m:ctrlPr>
                                    <a:rPr lang="hu-H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u-H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hu-HU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hu-HU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hu-HU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hu-H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d>
                                    <m:dPr>
                                      <m:begChr m:val=""/>
                                      <m:ctrlPr>
                                        <a:rPr lang="hu-H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hu-HU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hu-HU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hu-HU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hu-HU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" name="Téglalap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653136"/>
                <a:ext cx="2102178" cy="8219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448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neuronháló feladata egy X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P(C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f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üggvény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becslése, ahol X a jellemzővektorok tere,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hu-HU" altLang="hu-HU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pedig az egyes osztályok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Egyetlen neuron működése értelmezhető lineáris osztályozásként, de (megfelelő aktivációs függvény esetén) akár valószínűségi becslésként is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becsült valószínűségi értékek alapján mindig a legvalószínűbb osztályra szavazunk (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Bayes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döntési szabály)</a:t>
            </a:r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Többosztályos feladat esetén több neuronra (tkp. neuronhálóra) lesz szükség, ahol 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Inputok száma = jellemzők száma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neuronok (kimenetek) száma = osztályok száma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neuronokon (kimeneteken)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függvényt érdemes alkalmazni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Összegzés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073" y="5013176"/>
            <a:ext cx="22193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1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Cél: Olyan programok létrehozása, amelyek a működésük során szerzett tapasztalatok segítségével képesek javítani a saját hatékonyságukon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Tanulóalgoritmus: Olyan algoritmusok, amelyek képesek szabályosságok, összefüggések megtalálására tanítópéldák egy halmaza alapján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megj: az „összefüggést” a legtöbb esetben úgy fogjuk reprezentálni, hogy a programnak valamilyen inputra valamilyen outputot kell adnia, a tanulási folyamatot pedig az jelzi, ha egyre több helyes outputot ad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megj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lényeg nem a konkrét tanulópéldák megtanulása, hanem a helyes általánosítás a tanulás során nem látott példákra is! Erre még  visszatérünk.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>
                <a:solidFill>
                  <a:schemeClr val="bg1"/>
                </a:solidFill>
                <a:latin typeface="Calibri" panose="020F0502020204030204" pitchFamily="34" charset="0"/>
              </a:rPr>
              <a:t>A gépi tanulás célja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Felügyelt tanulás: minden tanítópéldához meg van adva, hogy milyen választ várunk a géptől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Tipikus feladat: osztályozás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Példa: karakterfelismerés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Input: betűket ábrázoló képek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Output: (ezt kell a gépnek kitalálnia): milyen betű van a képen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Felügyelt tanítás esetén a tanítópéldákhoz (betűk képei) az elvárt választ is megadjuk (milyen betű van a képen)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Regresszió, felügyelet nélküli tanulás, idősorok modellezése, megerősítéses tanulás, … : ezek is lehetséges tanulási feladatok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 és legyakoribb feladat az osztályozás, a neuronhálók is erre lettek kitalálva eredetileg, így főleg erről fogunk beszélni, de újabban más jellegű feladatokra is próbálják/tudják használni őket</a:t>
            </a: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Cím 3"/>
          <p:cNvSpPr txBox="1">
            <a:spLocks/>
          </p:cNvSpPr>
          <p:nvPr/>
        </p:nvSpPr>
        <p:spPr bwMode="auto">
          <a:xfrm>
            <a:off x="1403350" y="117475"/>
            <a:ext cx="712946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>
                <a:solidFill>
                  <a:schemeClr val="bg1"/>
                </a:solidFill>
                <a:latin typeface="Calibri" panose="020F0502020204030204" pitchFamily="34" charset="0"/>
              </a:rPr>
              <a:t>Gépi tanulási feladatok típusai</a:t>
            </a:r>
          </a:p>
        </p:txBody>
      </p:sp>
      <p:pic>
        <p:nvPicPr>
          <p:cNvPr id="19462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2349500"/>
            <a:ext cx="374332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leggyakoribb gépi tanulási feladat az osztályozás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Cél: objektum-példányok besorolása előre adott c</a:t>
            </a:r>
            <a:r>
              <a:rPr lang="hu-HU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osztályok valamelyikébe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Input: valamilyen mérési adatokból álló (fix méretű) vektor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Jellemzővektor,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attributumvektor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Tanítópéldák halmaza: jellemzővektorokból és hozzájuk tartozó osztálycímkékből álló párosok egy halmaza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Példa: Influenzás-e a beteg?</a:t>
            </a:r>
          </a:p>
          <a:p>
            <a:pPr lvl="3" eaLnBrk="1" hangingPunct="1">
              <a:buFont typeface="Wingdings 2" panose="05020102010507070707" pitchFamily="18" charset="2"/>
              <a:buNone/>
            </a:pPr>
            <a:r>
              <a:rPr lang="hu-HU" altLang="hu-H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        F  e  a  t  u  r  e     v  e  c  t  o  r	Osztálycímke (I/N)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1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2051050" y="5157788"/>
          <a:ext cx="5276850" cy="1097280"/>
        </p:xfrm>
        <a:graphic>
          <a:graphicData uri="http://schemas.openxmlformats.org/drawingml/2006/table">
            <a:tbl>
              <a:tblPr/>
              <a:tblGrid>
                <a:gridCol w="1174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Láz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Ízületi_fájdalom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Köhögés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Influenzás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36,7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Száraz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41,2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Nyákos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38,5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Van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Száraz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Igen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Nincs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hu-HU" sz="1200" dirty="0"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Jobb oldali kapcsos zárójel 6"/>
          <p:cNvSpPr/>
          <p:nvPr/>
        </p:nvSpPr>
        <p:spPr>
          <a:xfrm>
            <a:off x="7524750" y="5373688"/>
            <a:ext cx="142875" cy="863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2577" name="Szövegdoboz 7"/>
          <p:cNvSpPr txBox="1">
            <a:spLocks noChangeArrowheads="1"/>
          </p:cNvSpPr>
          <p:nvPr/>
        </p:nvSpPr>
        <p:spPr bwMode="auto">
          <a:xfrm>
            <a:off x="7812088" y="5589588"/>
            <a:ext cx="792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u-HU" altLang="hu-HU" sz="1000" i="1"/>
              <a:t>tanító-</a:t>
            </a:r>
          </a:p>
          <a:p>
            <a:r>
              <a:rPr lang="hu-HU" altLang="hu-HU" sz="1000" i="1"/>
              <a:t>példányok</a:t>
            </a:r>
          </a:p>
        </p:txBody>
      </p:sp>
      <p:sp>
        <p:nvSpPr>
          <p:cNvPr id="22578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>
                <a:solidFill>
                  <a:schemeClr val="bg1"/>
                </a:solidFill>
                <a:latin typeface="Calibri" panose="020F0502020204030204" pitchFamily="34" charset="0"/>
              </a:rPr>
              <a:t>Az osztályozási feladat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1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jellemzővektorunk N komponensből áll, akkor a tanítópéldáink egy N-dimenziós tér pontjaiként jeleníthetők meg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osztálycímkék (c): színekkel, esetleg n+1-edik dimenzióként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jellemző –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tengely (x)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jellemző –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tengely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en-US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US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jellemző –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tengely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en-US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US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Nagydimenziós adatok értelmes kirajzolása külön terület (adatvizualizáció)</a:t>
            </a: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6922"/>
            <a:ext cx="3281705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 dirty="0">
                <a:solidFill>
                  <a:schemeClr val="bg1"/>
                </a:solidFill>
                <a:latin typeface="Calibri" panose="020F0502020204030204" pitchFamily="34" charset="0"/>
              </a:rPr>
              <a:t>A jellemzőtér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269B94F5-9A89-4B4B-9071-9EF645D365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2656653"/>
            <a:ext cx="4429125" cy="809625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865CA7BC-0F4B-4346-8D68-EC06B50586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9400" y="3689733"/>
            <a:ext cx="2247900" cy="21240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1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gépi tanulás feladata a tanítópéldák pozíciója és címkéje alapján megbecsülni az osztályokat elválasztó határ helyét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 a határ megvan, akkor az osztályozó a tér tetszőleges X pontjának meg tudja mondani a C osztálycímkéjét 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Kimenetként ezt szoktuk várni (mondjuk egész számokként kódolva)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osztályozónak tehát egy X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 lek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épezést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kell megtanulnia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vektorális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x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,x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,…,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ahol N a jellemzők száma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 egész számokat vehet fel értékként: 0,1,…K   ahol K az osztályok száma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korábbi példa N+1 dimenziós ábrázolásmóddal:</a:t>
            </a:r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2355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 dirty="0">
                <a:solidFill>
                  <a:schemeClr val="bg1"/>
                </a:solidFill>
                <a:latin typeface="Calibri" panose="020F0502020204030204" pitchFamily="34" charset="0"/>
              </a:rPr>
              <a:t>Osztályozás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64AE00E-577D-4F37-A5D2-E79C15BEE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87" y="5632450"/>
            <a:ext cx="4238070" cy="774701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99D206F5-CD63-48EF-B2C0-C7E18FCA52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288" y="4929969"/>
            <a:ext cx="4072717" cy="140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9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osztályok közötti határt akarjuk megtanulni, ezt valamilyen egyszerű matematikai görbével érdemes leírni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 megoldás a lineáris osztályozó: ilyenkor a határ-görbe egy egyenes (1D: pont, 2D: egyenes, 3D: sík, …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hipersík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egyenes együtthatóinak változtatásával tudjuk az egyenest mozgatni</a:t>
            </a:r>
          </a:p>
          <a:p>
            <a:pPr lvl="2" eaLnBrk="1" hangingPunct="1"/>
            <a:r>
              <a:rPr lang="hu-HU" alt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tanulás feladata az optimális együttható-értékek megtalálása lesz!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Nyilván vannak nem megoldható esetek, a hiba mérésére visszatérünk</a:t>
            </a: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Lineáris osztályozás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946" y="3212976"/>
            <a:ext cx="2592288" cy="170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4729" y="3081070"/>
            <a:ext cx="26003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57200" y="1354138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tudjuk kimenetként osztálycímkét kapni?</a:t>
            </a: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 az egyenes egyenletét (1 változó, 2 osztály):  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kimeneti értékek (C) folytonosak    C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egyik osztályra 0-t, a másikra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1-et szeretnénk kapni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határ a két osztály közt legyen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0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=w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+x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 (kék pötty)</a:t>
            </a:r>
          </a:p>
          <a:p>
            <a:pPr lvl="1" eaLnBrk="1" hangingPunct="1"/>
            <a:r>
              <a:rPr lang="hu-HU" sz="2000" dirty="0"/>
              <a:t>Az egyenes egyenlete ettől balra negatív, jobbra pozitív értékeket ad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konverzióra használjunk egy egyszerű küszöbölést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 lesz az aktivációs függvények elődje: </a:t>
            </a: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lineáris osztályozóból és fenti aktivációs függvényből áll össze a legrégebbi mesterséges neuron modell, az ún. „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perceptron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modell”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1950-es évek!!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>
                <a:solidFill>
                  <a:schemeClr val="bg1"/>
                </a:solidFill>
                <a:latin typeface="Calibri" panose="020F0502020204030204" pitchFamily="34" charset="0"/>
              </a:rPr>
              <a:t>Az aktivációs függvény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876256" y="209597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a=w</a:t>
            </a:r>
            <a:r>
              <a:rPr lang="hu-HU" baseline="-25000" dirty="0"/>
              <a:t>0</a:t>
            </a:r>
            <a:r>
              <a:rPr lang="hu-HU" dirty="0"/>
              <a:t>+x</a:t>
            </a:r>
            <a:r>
              <a:rPr lang="hu-HU" baseline="-25000" dirty="0"/>
              <a:t>1</a:t>
            </a:r>
            <a:r>
              <a:rPr lang="hu-HU" dirty="0"/>
              <a:t>w</a:t>
            </a:r>
            <a:r>
              <a:rPr lang="hu-HU" baseline="-25000" dirty="0"/>
              <a:t>1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074" y="2492818"/>
            <a:ext cx="2438400" cy="100012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5013176"/>
            <a:ext cx="1714500" cy="600075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5AA2D980-0977-429E-B654-211589F734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810143"/>
            <a:ext cx="1252374" cy="85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9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1"/>
          <p:cNvSpPr>
            <a:spLocks noGrp="1"/>
          </p:cNvSpPr>
          <p:nvPr>
            <p:ph idx="1"/>
          </p:nvPr>
        </p:nvSpPr>
        <p:spPr>
          <a:xfrm>
            <a:off x="395288" y="1700213"/>
            <a:ext cx="8353425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inputok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hu-HU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jellemzőknek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felelnek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</a:t>
            </a:r>
          </a:p>
          <a:p>
            <a:pPr eaLnBrk="1" hangingPunct="1"/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egyes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kapcsolatok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erősségét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w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,..,w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súlyok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modellezik</a:t>
            </a:r>
            <a:endParaRPr lang="en-US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Ezek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mellett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US" altLang="hu-HU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“bias” </a:t>
            </a:r>
            <a:r>
              <a:rPr lang="en-US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paraméter</a:t>
            </a:r>
            <a:endParaRPr lang="en-US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neuront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érő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ingerek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összesség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aktiváció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hívjuk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Egyszerűsítő jelöléssel,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fix x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inputot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felvéve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aktivációból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o(a)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outputot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aktivációs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függvény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állítja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eredeti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modellben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egyszerű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küszöbölést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végez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tanulandó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paraméterei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w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,..,w</a:t>
            </a:r>
            <a:r>
              <a:rPr lang="en-US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súlyok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158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Cím 8"/>
          <p:cNvSpPr>
            <a:spLocks noGrp="1"/>
          </p:cNvSpPr>
          <p:nvPr>
            <p:ph type="title"/>
          </p:nvPr>
        </p:nvSpPr>
        <p:spPr>
          <a:xfrm>
            <a:off x="914400" y="238125"/>
            <a:ext cx="8229600" cy="5667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hu-HU" sz="4000" dirty="0">
                <a:solidFill>
                  <a:schemeClr val="bg1">
                    <a:lumMod val="95000"/>
                  </a:schemeClr>
                </a:solidFill>
              </a:rPr>
              <a:t>A perceptron </a:t>
            </a:r>
            <a:r>
              <a:rPr lang="hu-HU" altLang="hu-HU" sz="4000" dirty="0">
                <a:solidFill>
                  <a:schemeClr val="bg1">
                    <a:lumMod val="95000"/>
                  </a:schemeClr>
                </a:solidFill>
              </a:rPr>
              <a:t>neurális</a:t>
            </a:r>
            <a:r>
              <a:rPr lang="en-US" altLang="hu-HU" sz="4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altLang="hu-HU" sz="4000" dirty="0" err="1">
                <a:solidFill>
                  <a:schemeClr val="bg1">
                    <a:lumMod val="95000"/>
                  </a:schemeClr>
                </a:solidFill>
              </a:rPr>
              <a:t>modell</a:t>
            </a:r>
            <a:endParaRPr lang="hu-HU" altLang="hu-H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625"/>
            <a:ext cx="67437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924175"/>
            <a:ext cx="12858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60725"/>
            <a:ext cx="7524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372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14939</TotalTime>
  <Words>1401</Words>
  <Application>Microsoft Office PowerPoint</Application>
  <PresentationFormat>Diavetítés a képernyőre (4:3 oldalarány)</PresentationFormat>
  <Paragraphs>176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Constantia</vt:lpstr>
      <vt:lpstr>Times New Roman</vt:lpstr>
      <vt:lpstr>Wingdings 2</vt:lpstr>
      <vt:lpstr>Áramlás</vt:lpstr>
      <vt:lpstr>GÉPI TANULÁS, neuron, neuronháló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 perceptron neurális modell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689</cp:revision>
  <dcterms:created xsi:type="dcterms:W3CDTF">2011-08-30T15:18:14Z</dcterms:created>
  <dcterms:modified xsi:type="dcterms:W3CDTF">2020-09-05T12:52:52Z</dcterms:modified>
</cp:coreProperties>
</file>