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3"/>
  </p:notesMasterIdLst>
  <p:handoutMasterIdLst>
    <p:handoutMasterId r:id="rId24"/>
  </p:handoutMasterIdLst>
  <p:sldIdLst>
    <p:sldId id="285" r:id="rId2"/>
    <p:sldId id="275" r:id="rId3"/>
    <p:sldId id="298" r:id="rId4"/>
    <p:sldId id="299" r:id="rId5"/>
    <p:sldId id="300" r:id="rId6"/>
    <p:sldId id="296" r:id="rId7"/>
    <p:sldId id="297" r:id="rId8"/>
    <p:sldId id="301" r:id="rId9"/>
    <p:sldId id="294" r:id="rId10"/>
    <p:sldId id="302" r:id="rId11"/>
    <p:sldId id="303" r:id="rId12"/>
    <p:sldId id="304" r:id="rId13"/>
    <p:sldId id="305" r:id="rId14"/>
    <p:sldId id="306" r:id="rId15"/>
    <p:sldId id="307" r:id="rId16"/>
    <p:sldId id="308" r:id="rId17"/>
    <p:sldId id="309" r:id="rId18"/>
    <p:sldId id="310" r:id="rId19"/>
    <p:sldId id="311" r:id="rId20"/>
    <p:sldId id="312" r:id="rId21"/>
    <p:sldId id="313" r:id="rId22"/>
  </p:sldIdLst>
  <p:sldSz cx="9144000" cy="6858000" type="screen4x3"/>
  <p:notesSz cx="6858000" cy="9144000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54" autoAdjust="0"/>
    <p:restoredTop sz="94660"/>
  </p:normalViewPr>
  <p:slideViewPr>
    <p:cSldViewPr>
      <p:cViewPr varScale="1">
        <p:scale>
          <a:sx n="81" d="100"/>
          <a:sy n="81" d="100"/>
        </p:scale>
        <p:origin x="1723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39277F69-C376-45AA-8B05-4FCDFB11275D}" type="datetimeFigureOut">
              <a:rPr lang="hu-HU"/>
              <a:pPr>
                <a:defRPr/>
              </a:pPr>
              <a:t>2020. 04. 13.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DD13A24-DFBA-4B7A-9D03-493932181290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3C3B156-DDA3-497C-BD7E-EC3BAEFE2B53}" type="datetimeFigureOut">
              <a:rPr lang="hu-HU"/>
              <a:pPr>
                <a:defRPr/>
              </a:pPr>
              <a:t>2020. 04. 13.</a:t>
            </a:fld>
            <a:endParaRPr lang="hu-H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hu-H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1869541-9967-48A6-939C-9AA3F55EF269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altLang="hu-HU"/>
          </a:p>
        </p:txBody>
      </p:sp>
      <p:sp>
        <p:nvSpPr>
          <p:cNvPr id="17412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96722CA-476E-42CE-A4DE-DDC2645A1393}" type="slidenum">
              <a:rPr lang="hu-HU" altLang="hu-HU" smtClean="0">
                <a:latin typeface="Calibri" panose="020F0502020204030204" pitchFamily="34" charset="0"/>
              </a:rPr>
              <a:pPr/>
              <a:t>1</a:t>
            </a:fld>
            <a:endParaRPr lang="hu-HU" altLang="hu-H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17" name="Alcím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hu-HU"/>
              <a:t>Alcím mintájának szerkesztése</a:t>
            </a:r>
            <a:endParaRPr lang="en-US"/>
          </a:p>
        </p:txBody>
      </p:sp>
      <p:sp>
        <p:nvSpPr>
          <p:cNvPr id="4" name="Dátum helye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1A278-1943-4DF1-96C7-E3E663224393}" type="datetime1">
              <a:rPr lang="hu-HU"/>
              <a:pPr>
                <a:defRPr/>
              </a:pPr>
              <a:t>2020. 04. 13.</a:t>
            </a:fld>
            <a:endParaRPr lang="hu-HU"/>
          </a:p>
        </p:txBody>
      </p:sp>
      <p:sp>
        <p:nvSpPr>
          <p:cNvPr id="5" name="Élőláb hely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126C6CD8-36CE-4CE3-A706-8AEA3FBD66A5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9905836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88B56-9271-4586-BD3F-571C889E3E76}" type="datetime1">
              <a:rPr lang="hu-HU"/>
              <a:pPr>
                <a:defRPr/>
              </a:pPr>
              <a:t>2020. 04. 13.</a:t>
            </a:fld>
            <a:endParaRPr lang="hu-HU"/>
          </a:p>
        </p:txBody>
      </p:sp>
      <p:sp>
        <p:nvSpPr>
          <p:cNvPr id="5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652F8-A2B0-4171-B209-727FF6B25731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050802785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A275C-2BF7-4F42-A2A1-608147653D5E}" type="datetime1">
              <a:rPr lang="hu-HU"/>
              <a:pPr>
                <a:defRPr/>
              </a:pPr>
              <a:t>2020. 04. 13.</a:t>
            </a:fld>
            <a:endParaRPr lang="hu-HU"/>
          </a:p>
        </p:txBody>
      </p:sp>
      <p:sp>
        <p:nvSpPr>
          <p:cNvPr id="5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D8620-75F0-413C-9145-58294A5CC358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585635119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4495800" y="3886200"/>
            <a:ext cx="4343400" cy="914400"/>
          </a:xfrm>
        </p:spPr>
        <p:txBody>
          <a:bodyPr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</p:txBody>
      </p:sp>
    </p:spTree>
    <p:extLst>
      <p:ext uri="{BB962C8B-B14F-4D97-AF65-F5344CB8AC3E}">
        <p14:creationId xmlns:p14="http://schemas.microsoft.com/office/powerpoint/2010/main" val="4185217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92A25-E47B-4E74-8C2E-177DD6F85A06}" type="datetime1">
              <a:rPr lang="hu-HU"/>
              <a:pPr>
                <a:defRPr/>
              </a:pPr>
              <a:t>2020. 04. 13.</a:t>
            </a:fld>
            <a:endParaRPr lang="hu-HU"/>
          </a:p>
        </p:txBody>
      </p:sp>
      <p:sp>
        <p:nvSpPr>
          <p:cNvPr id="5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9EEB3-6CC0-494C-9B1B-5287E7803B17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914087405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75726-557E-41DD-B147-59D293FBADEA}" type="datetime1">
              <a:rPr lang="hu-HU"/>
              <a:pPr>
                <a:defRPr/>
              </a:pPr>
              <a:t>2020. 04. 13.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4D552727-3E33-4ADA-BE7E-109755FB1702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1890356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B86F6-9357-4524-B719-D0F824A642ED}" type="datetime1">
              <a:rPr lang="hu-HU"/>
              <a:pPr>
                <a:defRPr/>
              </a:pPr>
              <a:t>2020. 04. 13.</a:t>
            </a:fld>
            <a:endParaRPr lang="hu-HU"/>
          </a:p>
        </p:txBody>
      </p:sp>
      <p:sp>
        <p:nvSpPr>
          <p:cNvPr id="6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2A0EF-631F-47FA-AFED-9B932F706EC4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801522923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7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D054E-6E2E-45CA-85B6-741DD79C2926}" type="datetime1">
              <a:rPr lang="hu-HU"/>
              <a:pPr>
                <a:defRPr/>
              </a:pPr>
              <a:t>2020. 04. 13.</a:t>
            </a:fld>
            <a:endParaRPr lang="hu-HU"/>
          </a:p>
        </p:txBody>
      </p:sp>
      <p:sp>
        <p:nvSpPr>
          <p:cNvPr id="8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E0EC0-E1AC-49D9-B576-E0BAE8E54707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695658774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FBC1F-391B-44DD-BFDF-CAB6AD342974}" type="datetime1">
              <a:rPr lang="hu-HU"/>
              <a:pPr>
                <a:defRPr/>
              </a:pPr>
              <a:t>2020. 04. 13.</a:t>
            </a:fld>
            <a:endParaRPr lang="hu-HU"/>
          </a:p>
        </p:txBody>
      </p:sp>
      <p:sp>
        <p:nvSpPr>
          <p:cNvPr id="4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1672E-6A6D-45E3-BED1-9563ED4B045C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927729336"/>
      </p:ext>
    </p:extLst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D413B-A6BF-4EDF-A1E1-B166A873B037}" type="datetime1">
              <a:rPr lang="hu-HU"/>
              <a:pPr>
                <a:defRPr/>
              </a:pPr>
              <a:t>2020. 04. 13.</a:t>
            </a:fld>
            <a:endParaRPr lang="hu-HU"/>
          </a:p>
        </p:txBody>
      </p:sp>
      <p:sp>
        <p:nvSpPr>
          <p:cNvPr id="3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8ABB9-99EE-41B4-9F5F-3F4078DD5B95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081085133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1E0D0-CFFA-4F5A-B258-DBF3F679FB13}" type="datetime1">
              <a:rPr lang="hu-HU"/>
              <a:pPr>
                <a:defRPr/>
              </a:pPr>
              <a:t>2020. 04. 13.</a:t>
            </a:fld>
            <a:endParaRPr lang="hu-HU"/>
          </a:p>
        </p:txBody>
      </p:sp>
      <p:sp>
        <p:nvSpPr>
          <p:cNvPr id="6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B1401-3DFD-48CA-BC72-AC33F93656E6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681897779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gy sarkán kerekítve levágott téglalap 13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Derékszögű háromszög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Szabadkézi sokszög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8" name="Szabadkézi sokszög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hu-HU" noProof="0"/>
              <a:t>Kép beszúrásához kattintson az ikonra</a:t>
            </a:r>
            <a:endParaRPr lang="en-US" noProof="0" dirty="0"/>
          </a:p>
        </p:txBody>
      </p:sp>
      <p:sp>
        <p:nvSpPr>
          <p:cNvPr id="9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448A4-1055-4BC3-95C9-5CE65C967A2C}" type="datetime1">
              <a:rPr lang="hu-HU"/>
              <a:pPr>
                <a:defRPr/>
              </a:pPr>
              <a:t>2020. 04. 13.</a:t>
            </a:fld>
            <a:endParaRPr lang="hu-HU"/>
          </a:p>
        </p:txBody>
      </p:sp>
      <p:sp>
        <p:nvSpPr>
          <p:cNvPr id="10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1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2581AC-85B9-4C99-ABC9-4099DBABC235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626001115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abadkézi sokszög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8" name="Szabadkézi sokszög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1028" name="Cím helye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Mintacím szerkesztése</a:t>
            </a:r>
            <a:endParaRPr lang="en-US" altLang="hu-HU"/>
          </a:p>
        </p:txBody>
      </p:sp>
      <p:sp>
        <p:nvSpPr>
          <p:cNvPr id="1029" name="Szöveg helye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Mintaszöveg szerkesztése</a:t>
            </a:r>
          </a:p>
          <a:p>
            <a:pPr lvl="1"/>
            <a:r>
              <a:rPr lang="hu-HU" altLang="hu-HU"/>
              <a:t>Második szint</a:t>
            </a:r>
          </a:p>
          <a:p>
            <a:pPr lvl="2"/>
            <a:r>
              <a:rPr lang="hu-HU" altLang="hu-HU"/>
              <a:t>Harmadik szint</a:t>
            </a:r>
          </a:p>
          <a:p>
            <a:pPr lvl="3"/>
            <a:r>
              <a:rPr lang="hu-HU" altLang="hu-HU"/>
              <a:t>Negyedik szint</a:t>
            </a:r>
          </a:p>
          <a:p>
            <a:pPr lvl="4"/>
            <a:r>
              <a:rPr lang="hu-HU" altLang="hu-HU"/>
              <a:t>Ötödik szint</a:t>
            </a:r>
            <a:endParaRPr lang="en-US" altLang="hu-HU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793931EB-CF5E-4D32-8591-7F259DF445BB}" type="datetime1">
              <a:rPr lang="hu-HU"/>
              <a:pPr>
                <a:defRPr/>
              </a:pPr>
              <a:t>2020. 04. 13.</a:t>
            </a:fld>
            <a:endParaRPr lang="hu-HU"/>
          </a:p>
        </p:txBody>
      </p:sp>
      <p:sp>
        <p:nvSpPr>
          <p:cNvPr id="22" name="Élőláb hely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8" name="Dia számának hely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45C75"/>
                </a:solidFill>
              </a:defRPr>
            </a:lvl1pPr>
          </a:lstStyle>
          <a:p>
            <a:pPr>
              <a:defRPr/>
            </a:pPr>
            <a:fld id="{7B8BA022-7243-4AD9-B9C9-D5A75DF6F496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  <p:grpSp>
        <p:nvGrpSpPr>
          <p:cNvPr id="1033" name="Csoportba foglalás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Szabadkézi sokszög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3" name="Szabadkézi sokszög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7" r:id="rId1"/>
    <p:sldLayoutId id="2147484168" r:id="rId2"/>
    <p:sldLayoutId id="2147484169" r:id="rId3"/>
    <p:sldLayoutId id="2147484170" r:id="rId4"/>
    <p:sldLayoutId id="2147484171" r:id="rId5"/>
    <p:sldLayoutId id="2147484172" r:id="rId6"/>
    <p:sldLayoutId id="2147484173" r:id="rId7"/>
    <p:sldLayoutId id="2147484174" r:id="rId8"/>
    <p:sldLayoutId id="2147484175" r:id="rId9"/>
    <p:sldLayoutId id="2147484176" r:id="rId10"/>
    <p:sldLayoutId id="2147484177" r:id="rId11"/>
    <p:sldLayoutId id="2147484178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cs.toronto.edu/~rgrosse/courses/csc321_2018/slides/lec19.pdf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CG1XNHRRbQI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2988" y="1412875"/>
            <a:ext cx="6769100" cy="1439863"/>
          </a:xfrm>
        </p:spPr>
        <p:txBody>
          <a:bodyPr/>
          <a:lstStyle/>
          <a:p>
            <a:pPr>
              <a:defRPr/>
            </a:pPr>
            <a:r>
              <a:rPr lang="hu-HU" dirty="0"/>
              <a:t>Generatív ellenséges neuronhálók (GAN)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11"/>
          <p:cNvSpPr>
            <a:spLocks noGrp="1"/>
          </p:cNvSpPr>
          <p:nvPr>
            <p:ph idx="1"/>
          </p:nvPr>
        </p:nvSpPr>
        <p:spPr>
          <a:xfrm>
            <a:off x="468313" y="1604963"/>
            <a:ext cx="8280400" cy="3960812"/>
          </a:xfrm>
        </p:spPr>
        <p:txBody>
          <a:bodyPr/>
          <a:lstStyle/>
          <a:p>
            <a:pPr eaLnBrk="1" hangingPunct="1"/>
            <a:r>
              <a:rPr lang="hu-HU" alt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neuronháló egy </a:t>
            </a:r>
            <a:r>
              <a:rPr lang="hu-HU" altLang="hu-H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input</a:t>
            </a:r>
            <a:r>
              <a:rPr lang="hu-HU" altLang="hu-HU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output</a:t>
            </a:r>
            <a:r>
              <a:rPr lang="hu-HU" altLang="hu-HU" sz="2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leképezést végez, </a:t>
            </a:r>
            <a:r>
              <a:rPr lang="hu-HU" alt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nem tud a semmiből outputot generálni, tehát a generátor hálónak is fog kelleni valamiféle input</a:t>
            </a:r>
          </a:p>
          <a:p>
            <a:pPr eaLnBrk="1" hangingPunct="1"/>
            <a:r>
              <a:rPr lang="hu-HU" alt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háló determinisztikus: ugyanazt az inputot beadva mindig ugyanaz lesz az output, tehát ha többféle képet akarunk, többféle input kell</a:t>
            </a:r>
          </a:p>
          <a:p>
            <a:pPr eaLnBrk="1" hangingPunct="1"/>
            <a:r>
              <a:rPr lang="hu-HU" alt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generátor hálónak random vektorok fogják adni az inputját, például egy többdimenziós Gauss-eloszlásból vett értékek</a:t>
            </a:r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-642938" y="5429250"/>
            <a:ext cx="8229601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hu-HU" sz="4400" dirty="0">
              <a:latin typeface="Verdana" pitchFamily="34" charset="0"/>
              <a:ea typeface="+mj-ea"/>
              <a:cs typeface="+mj-cs"/>
            </a:endParaRPr>
          </a:p>
        </p:txBody>
      </p:sp>
      <p:pic>
        <p:nvPicPr>
          <p:cNvPr id="18436" name="Picture 12" descr="szte_cimer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30175"/>
            <a:ext cx="77628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Cím 8"/>
          <p:cNvSpPr>
            <a:spLocks noGrp="1"/>
          </p:cNvSpPr>
          <p:nvPr>
            <p:ph type="title"/>
          </p:nvPr>
        </p:nvSpPr>
        <p:spPr>
          <a:xfrm>
            <a:off x="755650" y="188913"/>
            <a:ext cx="8229600" cy="566737"/>
          </a:xfrm>
        </p:spPr>
        <p:txBody>
          <a:bodyPr/>
          <a:lstStyle/>
          <a:p>
            <a:pPr algn="ctr" eaLnBrk="1" hangingPunct="1"/>
            <a:r>
              <a:rPr lang="hu-HU" altLang="hu-HU" sz="3600" dirty="0">
                <a:solidFill>
                  <a:schemeClr val="bg1"/>
                </a:solidFill>
              </a:rPr>
              <a:t>1. probléma: input</a:t>
            </a: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A597EE21-B5B6-439B-9F52-63D5C9E651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5662" y="4222913"/>
            <a:ext cx="6692676" cy="20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057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11"/>
          <p:cNvSpPr>
            <a:spLocks noGrp="1"/>
          </p:cNvSpPr>
          <p:nvPr>
            <p:ph idx="1"/>
          </p:nvPr>
        </p:nvSpPr>
        <p:spPr>
          <a:xfrm>
            <a:off x="468313" y="1604963"/>
            <a:ext cx="8280400" cy="3960812"/>
          </a:xfrm>
        </p:spPr>
        <p:txBody>
          <a:bodyPr/>
          <a:lstStyle/>
          <a:p>
            <a:pPr eaLnBrk="1" hangingPunct="1"/>
            <a:r>
              <a:rPr lang="hu-HU" alt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jól betanított generatív háló megtanulja az input eloszlást úgy transzformálni, hogy az általa generált példák eloszlása megfeleljen</a:t>
            </a:r>
            <a:br>
              <a:rPr lang="hu-HU" alt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adatok valódi eloszlásának</a:t>
            </a:r>
          </a:p>
          <a:p>
            <a:pPr eaLnBrk="1" hangingPunct="1"/>
            <a:endParaRPr lang="hu-HU" altLang="hu-H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hu-HU" alt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Szerencsés esetben a tanulás után egyes input-komponensek akár értelmezhető tényezőknek is megfelelhetnek a képen, pl.:</a:t>
            </a: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-642938" y="5429250"/>
            <a:ext cx="8229601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hu-HU" sz="4400" dirty="0">
              <a:latin typeface="Verdana" pitchFamily="34" charset="0"/>
              <a:ea typeface="+mj-ea"/>
              <a:cs typeface="+mj-cs"/>
            </a:endParaRPr>
          </a:p>
        </p:txBody>
      </p:sp>
      <p:pic>
        <p:nvPicPr>
          <p:cNvPr id="18436" name="Picture 12" descr="szte_cimer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30175"/>
            <a:ext cx="77628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Cím 8"/>
          <p:cNvSpPr>
            <a:spLocks noGrp="1"/>
          </p:cNvSpPr>
          <p:nvPr>
            <p:ph type="title"/>
          </p:nvPr>
        </p:nvSpPr>
        <p:spPr>
          <a:xfrm>
            <a:off x="755650" y="188913"/>
            <a:ext cx="8229600" cy="566737"/>
          </a:xfrm>
        </p:spPr>
        <p:txBody>
          <a:bodyPr/>
          <a:lstStyle/>
          <a:p>
            <a:pPr algn="ctr" eaLnBrk="1" hangingPunct="1"/>
            <a:r>
              <a:rPr lang="hu-HU" altLang="hu-HU" sz="3600" dirty="0">
                <a:solidFill>
                  <a:schemeClr val="bg1"/>
                </a:solidFill>
              </a:rPr>
              <a:t>1. probléma: input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565F01A9-0669-4DCB-81D9-6D88A89EEA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1" y="2638321"/>
            <a:ext cx="4608512" cy="1695085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F9124A9B-E8EB-49D0-B4D3-9CA8A1AF8D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068" y="5126765"/>
            <a:ext cx="7343799" cy="1232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5792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11"/>
          <p:cNvSpPr>
            <a:spLocks noGrp="1"/>
          </p:cNvSpPr>
          <p:nvPr>
            <p:ph idx="1"/>
          </p:nvPr>
        </p:nvSpPr>
        <p:spPr>
          <a:xfrm>
            <a:off x="468313" y="1604963"/>
            <a:ext cx="8280400" cy="3960812"/>
          </a:xfrm>
        </p:spPr>
        <p:txBody>
          <a:bodyPr/>
          <a:lstStyle/>
          <a:p>
            <a:pPr eaLnBrk="1" hangingPunct="1"/>
            <a:r>
              <a:rPr lang="hu-HU" alt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háló képeket fog generálni </a:t>
            </a:r>
            <a:r>
              <a:rPr lang="hu-HU" altLang="hu-HU" sz="2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de hogyan fogjuk eldönteni, hogy a generált kép mennyire jó (esetünkben mennyire „anime”)??</a:t>
            </a:r>
          </a:p>
          <a:p>
            <a:pPr eaLnBrk="1" hangingPunct="1"/>
            <a:r>
              <a:rPr lang="hu-HU" altLang="hu-HU" sz="2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Nyilván esélytelen egy matematikai függvényt definiálni, ami megmondja majd, hogy a kép mennyire „anime”</a:t>
            </a:r>
          </a:p>
          <a:p>
            <a:pPr eaLnBrk="1" hangingPunct="1"/>
            <a:r>
              <a:rPr lang="hu-HU" altLang="hu-HU" sz="2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Egy egyszerű célfüggvény helyett egy neuronhálót fogok arra használni, hogy kiértékelje a kapott eredményt!</a:t>
            </a:r>
          </a:p>
          <a:p>
            <a:pPr lvl="1" eaLnBrk="1" hangingPunct="1"/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Ennek a neuronhálónak tetszőleges képről meg kell tudni mondania, hogy anime vagy nem anime</a:t>
            </a:r>
          </a:p>
          <a:p>
            <a:pPr lvl="1" eaLnBrk="1" hangingPunct="1"/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Illetve konkrétan arra fogjuk tanítani, hogy valódi anime képeket meg tudjon különböztetni a generátor neuronháló által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előállíott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„hamis” képektől</a:t>
            </a:r>
          </a:p>
          <a:p>
            <a:pPr lvl="1" eaLnBrk="1" hangingPunct="1"/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Ez lesz az ún.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diszkriminátor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neuronháló</a:t>
            </a:r>
          </a:p>
          <a:p>
            <a:pPr lvl="1" eaLnBrk="1" hangingPunct="1"/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Kétosztályos osztályozást végez: valódigenerált gépek</a:t>
            </a:r>
            <a:endParaRPr lang="hu-HU" altLang="hu-H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-642938" y="5429250"/>
            <a:ext cx="8229601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hu-HU" sz="4400" dirty="0">
              <a:latin typeface="Verdana" pitchFamily="34" charset="0"/>
              <a:ea typeface="+mj-ea"/>
              <a:cs typeface="+mj-cs"/>
            </a:endParaRPr>
          </a:p>
        </p:txBody>
      </p:sp>
      <p:pic>
        <p:nvPicPr>
          <p:cNvPr id="18436" name="Picture 12" descr="szte_cimer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30175"/>
            <a:ext cx="77628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Cím 8"/>
          <p:cNvSpPr>
            <a:spLocks noGrp="1"/>
          </p:cNvSpPr>
          <p:nvPr>
            <p:ph type="title"/>
          </p:nvPr>
        </p:nvSpPr>
        <p:spPr>
          <a:xfrm>
            <a:off x="755650" y="188913"/>
            <a:ext cx="8229600" cy="566737"/>
          </a:xfrm>
        </p:spPr>
        <p:txBody>
          <a:bodyPr/>
          <a:lstStyle/>
          <a:p>
            <a:pPr algn="ctr" eaLnBrk="1" hangingPunct="1"/>
            <a:r>
              <a:rPr lang="hu-HU" altLang="hu-HU" sz="3600" dirty="0">
                <a:solidFill>
                  <a:schemeClr val="bg1"/>
                </a:solidFill>
              </a:rPr>
              <a:t>2. probléma: hibafüggvény</a:t>
            </a:r>
          </a:p>
        </p:txBody>
      </p:sp>
    </p:spTree>
    <p:extLst>
      <p:ext uri="{BB962C8B-B14F-4D97-AF65-F5344CB8AC3E}">
        <p14:creationId xmlns:p14="http://schemas.microsoft.com/office/powerpoint/2010/main" val="14679844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11"/>
          <p:cNvSpPr>
            <a:spLocks noGrp="1"/>
          </p:cNvSpPr>
          <p:nvPr>
            <p:ph idx="1"/>
          </p:nvPr>
        </p:nvSpPr>
        <p:spPr>
          <a:xfrm>
            <a:off x="468313" y="1604963"/>
            <a:ext cx="8280400" cy="3960812"/>
          </a:xfrm>
        </p:spPr>
        <p:txBody>
          <a:bodyPr/>
          <a:lstStyle/>
          <a:p>
            <a:pPr eaLnBrk="1" hangingPunct="1"/>
            <a:r>
              <a:rPr lang="hu-HU" alt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generatív ellenséges neuronhálók (</a:t>
            </a:r>
            <a:r>
              <a:rPr lang="hu-HU" altLang="hu-H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generative</a:t>
            </a:r>
            <a:r>
              <a:rPr lang="hu-HU" alt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adversarial</a:t>
            </a:r>
            <a:r>
              <a:rPr lang="hu-HU" alt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network</a:t>
            </a:r>
            <a:r>
              <a:rPr lang="hu-HU" alt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GAN) tehát kétféle háló egymásra épüléséből állnak össze:</a:t>
            </a:r>
          </a:p>
          <a:p>
            <a:pPr lvl="1" eaLnBrk="1" hangingPunct="1"/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generátor háló adatvektorokat (pl. képeket) </a:t>
            </a:r>
            <a:b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állít elő, amelyek minél közelebb es-</a:t>
            </a:r>
            <a:b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nek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valamilyen valódi eloszlásból, </a:t>
            </a:r>
            <a:b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tanító példahalmazból származó </a:t>
            </a:r>
            <a:b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mintákhoz (a példánkban anime </a:t>
            </a:r>
            <a:b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képekhez)</a:t>
            </a:r>
          </a:p>
          <a:p>
            <a:pPr lvl="1" eaLnBrk="1" hangingPunct="1"/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diszkriminátor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háló megpróbálja </a:t>
            </a:r>
            <a:b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eldönteni, hogy egy adott kép a </a:t>
            </a:r>
            <a:b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tanítópéldák közül jön-e, vagy </a:t>
            </a:r>
            <a:b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pedig a generátor háló generálta.</a:t>
            </a: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-642938" y="5429250"/>
            <a:ext cx="8229601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hu-HU" sz="4400" dirty="0">
              <a:latin typeface="Verdana" pitchFamily="34" charset="0"/>
              <a:ea typeface="+mj-ea"/>
              <a:cs typeface="+mj-cs"/>
            </a:endParaRPr>
          </a:p>
        </p:txBody>
      </p:sp>
      <p:pic>
        <p:nvPicPr>
          <p:cNvPr id="18436" name="Picture 12" descr="szte_cimer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30175"/>
            <a:ext cx="77628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Cím 8"/>
          <p:cNvSpPr>
            <a:spLocks noGrp="1"/>
          </p:cNvSpPr>
          <p:nvPr>
            <p:ph type="title"/>
          </p:nvPr>
        </p:nvSpPr>
        <p:spPr>
          <a:xfrm>
            <a:off x="755650" y="188913"/>
            <a:ext cx="8229600" cy="566737"/>
          </a:xfrm>
        </p:spPr>
        <p:txBody>
          <a:bodyPr/>
          <a:lstStyle/>
          <a:p>
            <a:pPr algn="ctr" eaLnBrk="1" hangingPunct="1"/>
            <a:r>
              <a:rPr lang="hu-HU" altLang="hu-HU" sz="3600" dirty="0">
                <a:solidFill>
                  <a:schemeClr val="bg1"/>
                </a:solidFill>
              </a:rPr>
              <a:t>Generatív ellenséges neuronhálók</a:t>
            </a: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745FAFEE-7DB4-437D-B490-973C679E02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3615" y="2759831"/>
            <a:ext cx="3745098" cy="364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0193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11"/>
          <p:cNvSpPr>
            <a:spLocks noGrp="1"/>
          </p:cNvSpPr>
          <p:nvPr>
            <p:ph idx="1"/>
          </p:nvPr>
        </p:nvSpPr>
        <p:spPr>
          <a:xfrm>
            <a:off x="468313" y="1604963"/>
            <a:ext cx="8280400" cy="3960812"/>
          </a:xfrm>
        </p:spPr>
        <p:txBody>
          <a:bodyPr/>
          <a:lstStyle/>
          <a:p>
            <a:pPr eaLnBrk="1" hangingPunct="1"/>
            <a:r>
              <a:rPr lang="hu-HU" alt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altLang="hu-H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diszkriminátor</a:t>
            </a:r>
            <a:r>
              <a:rPr lang="hu-HU" alt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tanítása: a célfüggvény deriváltja alapján frissítjük a </a:t>
            </a:r>
            <a:r>
              <a:rPr lang="hu-HU" altLang="hu-H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diszkriminátor</a:t>
            </a:r>
            <a:r>
              <a:rPr lang="hu-HU" alt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súlyait (a generátorhoz nem nyúlunk)</a:t>
            </a:r>
            <a:endParaRPr lang="hu-HU" altLang="hu-H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-642938" y="5429250"/>
            <a:ext cx="8229601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hu-HU" sz="4400" dirty="0">
              <a:latin typeface="Verdana" pitchFamily="34" charset="0"/>
              <a:ea typeface="+mj-ea"/>
              <a:cs typeface="+mj-cs"/>
            </a:endParaRPr>
          </a:p>
        </p:txBody>
      </p:sp>
      <p:pic>
        <p:nvPicPr>
          <p:cNvPr id="18436" name="Picture 12" descr="szte_cimer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30175"/>
            <a:ext cx="77628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Cím 8"/>
          <p:cNvSpPr>
            <a:spLocks noGrp="1"/>
          </p:cNvSpPr>
          <p:nvPr>
            <p:ph type="title"/>
          </p:nvPr>
        </p:nvSpPr>
        <p:spPr>
          <a:xfrm>
            <a:off x="755650" y="188913"/>
            <a:ext cx="8229600" cy="566737"/>
          </a:xfrm>
        </p:spPr>
        <p:txBody>
          <a:bodyPr/>
          <a:lstStyle/>
          <a:p>
            <a:pPr algn="ctr" eaLnBrk="1" hangingPunct="1"/>
            <a:r>
              <a:rPr lang="hu-HU" altLang="hu-HU" sz="3600" dirty="0">
                <a:solidFill>
                  <a:schemeClr val="bg1"/>
                </a:solidFill>
              </a:rPr>
              <a:t>A GAN tanítása 1.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141CCD0A-DDC3-4ED9-BC4B-57567F645D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4" y="2376072"/>
            <a:ext cx="4493286" cy="405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751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11"/>
          <p:cNvSpPr>
            <a:spLocks noGrp="1"/>
          </p:cNvSpPr>
          <p:nvPr>
            <p:ph idx="1"/>
          </p:nvPr>
        </p:nvSpPr>
        <p:spPr>
          <a:xfrm>
            <a:off x="468313" y="1604963"/>
            <a:ext cx="8280400" cy="3960812"/>
          </a:xfrm>
        </p:spPr>
        <p:txBody>
          <a:bodyPr/>
          <a:lstStyle/>
          <a:p>
            <a:pPr eaLnBrk="1" hangingPunct="1"/>
            <a:r>
              <a:rPr lang="hu-HU" alt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generátor tanítása: a </a:t>
            </a:r>
            <a:r>
              <a:rPr lang="hu-HU" altLang="hu-H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diszkriminátoron</a:t>
            </a:r>
            <a:r>
              <a:rPr lang="hu-HU" alt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át visszaterjesztjük a hibát (a súlyokat nem módosítjuk!), előjelet váltunk, majd kiszámoljuk a generátor </a:t>
            </a:r>
            <a:r>
              <a:rPr lang="hu-HU" altLang="hu-H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rétegeinek</a:t>
            </a:r>
            <a:r>
              <a:rPr lang="hu-HU" alt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hibáit és frissítjük a súlyokat</a:t>
            </a:r>
            <a:endParaRPr lang="hu-HU" altLang="hu-H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-642938" y="5429250"/>
            <a:ext cx="8229601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hu-HU" sz="4400" dirty="0">
              <a:latin typeface="Verdana" pitchFamily="34" charset="0"/>
              <a:ea typeface="+mj-ea"/>
              <a:cs typeface="+mj-cs"/>
            </a:endParaRPr>
          </a:p>
        </p:txBody>
      </p:sp>
      <p:pic>
        <p:nvPicPr>
          <p:cNvPr id="18436" name="Picture 12" descr="szte_cimer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30175"/>
            <a:ext cx="77628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Cím 8"/>
          <p:cNvSpPr>
            <a:spLocks noGrp="1"/>
          </p:cNvSpPr>
          <p:nvPr>
            <p:ph type="title"/>
          </p:nvPr>
        </p:nvSpPr>
        <p:spPr>
          <a:xfrm>
            <a:off x="755650" y="188913"/>
            <a:ext cx="8229600" cy="566737"/>
          </a:xfrm>
        </p:spPr>
        <p:txBody>
          <a:bodyPr/>
          <a:lstStyle/>
          <a:p>
            <a:pPr algn="ctr" eaLnBrk="1" hangingPunct="1"/>
            <a:r>
              <a:rPr lang="hu-HU" altLang="hu-HU" sz="3600" dirty="0">
                <a:solidFill>
                  <a:schemeClr val="bg1"/>
                </a:solidFill>
              </a:rPr>
              <a:t>A GAN tanítása 2.</a:t>
            </a: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DA56A282-D0C6-477B-B2D0-CE44256F70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4928" y="2861518"/>
            <a:ext cx="3147169" cy="371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7712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11"/>
          <p:cNvSpPr>
            <a:spLocks noGrp="1"/>
          </p:cNvSpPr>
          <p:nvPr>
            <p:ph idx="1"/>
          </p:nvPr>
        </p:nvSpPr>
        <p:spPr>
          <a:xfrm>
            <a:off x="468313" y="1604963"/>
            <a:ext cx="8280400" cy="3960812"/>
          </a:xfrm>
        </p:spPr>
        <p:txBody>
          <a:bodyPr/>
          <a:lstStyle/>
          <a:p>
            <a:pPr eaLnBrk="1" hangingPunct="1"/>
            <a:r>
              <a:rPr lang="hu-HU" alt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Általában néhány iteráción át tanítjuk a generátort, majd a </a:t>
            </a:r>
            <a:r>
              <a:rPr lang="hu-HU" altLang="hu-H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diszkriminátort</a:t>
            </a:r>
            <a:r>
              <a:rPr lang="hu-HU" alt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és ezt felváltva ismételgetjük</a:t>
            </a:r>
          </a:p>
          <a:p>
            <a:pPr eaLnBrk="1" hangingPunct="1"/>
            <a:r>
              <a:rPr lang="hu-HU" alt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a GAN 2014-es feltalálása óta rengeteg további trükköt, módosítást javasoltak, ami javítja a konvergenciát, a kapott kimenet minőségét, stb. itt csak az alapötletet tudtam bemutatni.</a:t>
            </a:r>
          </a:p>
          <a:p>
            <a:pPr eaLnBrk="1" hangingPunct="1"/>
            <a:r>
              <a:rPr lang="hu-HU" alt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Példa az anime-arcokkal különböző iterációszám után:</a:t>
            </a:r>
            <a:endParaRPr lang="hu-HU" altLang="hu-H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-642938" y="5429250"/>
            <a:ext cx="8229601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hu-HU" sz="4400" dirty="0">
              <a:latin typeface="Verdana" pitchFamily="34" charset="0"/>
              <a:ea typeface="+mj-ea"/>
              <a:cs typeface="+mj-cs"/>
            </a:endParaRPr>
          </a:p>
        </p:txBody>
      </p:sp>
      <p:pic>
        <p:nvPicPr>
          <p:cNvPr id="18436" name="Picture 12" descr="szte_cimer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30175"/>
            <a:ext cx="77628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Cím 8"/>
          <p:cNvSpPr>
            <a:spLocks noGrp="1"/>
          </p:cNvSpPr>
          <p:nvPr>
            <p:ph type="title"/>
          </p:nvPr>
        </p:nvSpPr>
        <p:spPr>
          <a:xfrm>
            <a:off x="755650" y="188913"/>
            <a:ext cx="8229600" cy="566737"/>
          </a:xfrm>
        </p:spPr>
        <p:txBody>
          <a:bodyPr/>
          <a:lstStyle/>
          <a:p>
            <a:pPr algn="ctr" eaLnBrk="1" hangingPunct="1"/>
            <a:r>
              <a:rPr lang="hu-HU" altLang="hu-HU" sz="3600" dirty="0">
                <a:solidFill>
                  <a:schemeClr val="bg1"/>
                </a:solidFill>
              </a:rPr>
              <a:t>A GAN tanítása 3.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384CF9BD-566F-40D8-84A0-13A6B02087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287" y="3825274"/>
            <a:ext cx="8280400" cy="285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1323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11"/>
          <p:cNvSpPr>
            <a:spLocks noGrp="1"/>
          </p:cNvSpPr>
          <p:nvPr>
            <p:ph idx="1"/>
          </p:nvPr>
        </p:nvSpPr>
        <p:spPr>
          <a:xfrm>
            <a:off x="538956" y="1485254"/>
            <a:ext cx="8280400" cy="3960812"/>
          </a:xfrm>
        </p:spPr>
        <p:txBody>
          <a:bodyPr/>
          <a:lstStyle/>
          <a:p>
            <a:pPr eaLnBrk="1" hangingPunct="1"/>
            <a:r>
              <a:rPr lang="hu-HU" alt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Sokszor nem a „semmiből” akarunk adatvektorokat előállítani, hanem valamilyen inputot akarunk áttranszformálni</a:t>
            </a:r>
          </a:p>
          <a:p>
            <a:pPr eaLnBrk="1" hangingPunct="1"/>
            <a:r>
              <a:rPr lang="hu-HU" alt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példa: stílus átvitele (</a:t>
            </a:r>
            <a:r>
              <a:rPr lang="hu-HU" altLang="hu-H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style</a:t>
            </a:r>
            <a:r>
              <a:rPr lang="hu-HU" alt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transfer</a:t>
            </a:r>
            <a:r>
              <a:rPr lang="hu-HU" alt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pPr eaLnBrk="1" hangingPunct="1"/>
            <a:endParaRPr lang="hu-HU" altLang="hu-H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hu-HU" alt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példa: kézi vázlatrajzból kép:</a:t>
            </a:r>
            <a:endParaRPr lang="hu-HU" altLang="hu-H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-642938" y="5429250"/>
            <a:ext cx="8229601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hu-HU" sz="4400" dirty="0">
              <a:latin typeface="Verdana" pitchFamily="34" charset="0"/>
              <a:ea typeface="+mj-ea"/>
              <a:cs typeface="+mj-cs"/>
            </a:endParaRPr>
          </a:p>
        </p:txBody>
      </p:sp>
      <p:pic>
        <p:nvPicPr>
          <p:cNvPr id="18436" name="Picture 12" descr="szte_cimer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30175"/>
            <a:ext cx="77628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Cím 8"/>
          <p:cNvSpPr>
            <a:spLocks noGrp="1"/>
          </p:cNvSpPr>
          <p:nvPr>
            <p:ph type="title"/>
          </p:nvPr>
        </p:nvSpPr>
        <p:spPr>
          <a:xfrm>
            <a:off x="755650" y="188913"/>
            <a:ext cx="8229600" cy="566737"/>
          </a:xfrm>
        </p:spPr>
        <p:txBody>
          <a:bodyPr/>
          <a:lstStyle/>
          <a:p>
            <a:pPr algn="ctr" eaLnBrk="1" hangingPunct="1"/>
            <a:r>
              <a:rPr lang="hu-HU" altLang="hu-HU" sz="3600" dirty="0">
                <a:solidFill>
                  <a:schemeClr val="bg1"/>
                </a:solidFill>
              </a:rPr>
              <a:t>Feltételes GAN</a:t>
            </a: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DFD90795-6B5F-4E47-9F08-F3F8E36A9B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2585248"/>
            <a:ext cx="4608512" cy="1687503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C7FC5D62-20FB-412F-AAD0-D4039C2361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5816" y="4699646"/>
            <a:ext cx="2552700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3817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11"/>
          <p:cNvSpPr>
            <a:spLocks noGrp="1"/>
          </p:cNvSpPr>
          <p:nvPr>
            <p:ph idx="1"/>
          </p:nvPr>
        </p:nvSpPr>
        <p:spPr>
          <a:xfrm>
            <a:off x="468313" y="1604963"/>
            <a:ext cx="8280400" cy="3960812"/>
          </a:xfrm>
        </p:spPr>
        <p:txBody>
          <a:bodyPr/>
          <a:lstStyle/>
          <a:p>
            <a:pPr eaLnBrk="1" hangingPunct="1"/>
            <a:r>
              <a:rPr lang="hu-HU" alt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 rendelkezésünkre állna egy csomó input-output pár mint példa, akkor ez tulajdonképpen egy klasszikus felügyelt tanulási feladatként is megközelíthető lenne.</a:t>
            </a:r>
          </a:p>
          <a:p>
            <a:pPr lvl="1" eaLnBrk="1" hangingPunct="1"/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kiértékelésre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diszkriminátor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hálót használva jobb eredményt kapunk, mint egy egyszerű,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naív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hibafüggvénnyel (pl.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pixelenkénti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MSE)</a:t>
            </a:r>
          </a:p>
          <a:p>
            <a:pPr lvl="1" eaLnBrk="1" hangingPunct="1"/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 nincsenek input-output párok a tanításhoz, akkor pedig az egyszerű hibafüggvényes felügyelt tanulási megoldás szóba se jön</a:t>
            </a:r>
          </a:p>
          <a:p>
            <a:pPr eaLnBrk="1" hangingPunct="1"/>
            <a:r>
              <a:rPr lang="hu-HU" alt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Mivel generálás helyett transzformációt kell végeznünk, generátor helyett tkp. használhatunk egy </a:t>
            </a:r>
            <a:r>
              <a:rPr lang="hu-HU" altLang="hu-HU" sz="2200">
                <a:latin typeface="Times New Roman" panose="02020603050405020304" pitchFamily="18" charset="0"/>
                <a:cs typeface="Times New Roman" panose="02020603050405020304" pitchFamily="18" charset="0"/>
              </a:rPr>
              <a:t>klasszikus regressziós neuronhálót </a:t>
            </a:r>
            <a:r>
              <a:rPr lang="hu-HU" alt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</a:p>
          <a:p>
            <a:pPr lvl="1" eaLnBrk="1" hangingPunct="1"/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adott inputra mindig ugyanazt az output fog kijönni</a:t>
            </a:r>
          </a:p>
          <a:p>
            <a:pPr eaLnBrk="1" hangingPunct="1"/>
            <a:r>
              <a:rPr lang="hu-HU" alt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Generátor hálóval viszont adott inputhoz több outputot is kaphatunk</a:t>
            </a:r>
          </a:p>
          <a:p>
            <a:pPr lvl="1" eaLnBrk="1" hangingPunct="1"/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input az eredeti képből és egy véletlen vektorból fog állni</a:t>
            </a:r>
          </a:p>
          <a:p>
            <a:pPr lvl="1" eaLnBrk="1" hangingPunct="1"/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így összeálló GAN-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nak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egy feltételes eloszlást kell modelleznie, ezért hívják feltételes GAN-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nak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conditional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GAN)</a:t>
            </a:r>
          </a:p>
          <a:p>
            <a:pPr lvl="1" eaLnBrk="1" hangingPunct="1"/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-642938" y="5429250"/>
            <a:ext cx="8229601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hu-HU" sz="4400" dirty="0">
              <a:latin typeface="Verdana" pitchFamily="34" charset="0"/>
              <a:ea typeface="+mj-ea"/>
              <a:cs typeface="+mj-cs"/>
            </a:endParaRPr>
          </a:p>
        </p:txBody>
      </p:sp>
      <p:pic>
        <p:nvPicPr>
          <p:cNvPr id="18436" name="Picture 12" descr="szte_cimer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30175"/>
            <a:ext cx="77628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Cím 8"/>
          <p:cNvSpPr>
            <a:spLocks noGrp="1"/>
          </p:cNvSpPr>
          <p:nvPr>
            <p:ph type="title"/>
          </p:nvPr>
        </p:nvSpPr>
        <p:spPr>
          <a:xfrm>
            <a:off x="755650" y="188913"/>
            <a:ext cx="8229600" cy="566737"/>
          </a:xfrm>
        </p:spPr>
        <p:txBody>
          <a:bodyPr/>
          <a:lstStyle/>
          <a:p>
            <a:pPr algn="ctr" eaLnBrk="1" hangingPunct="1"/>
            <a:r>
              <a:rPr lang="hu-HU" altLang="hu-HU" sz="3600" dirty="0">
                <a:solidFill>
                  <a:schemeClr val="bg1"/>
                </a:solidFill>
              </a:rPr>
              <a:t>Feltételes GAN</a:t>
            </a:r>
          </a:p>
        </p:txBody>
      </p:sp>
    </p:spTree>
    <p:extLst>
      <p:ext uri="{BB962C8B-B14F-4D97-AF65-F5344CB8AC3E}">
        <p14:creationId xmlns:p14="http://schemas.microsoft.com/office/powerpoint/2010/main" val="11276992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11"/>
          <p:cNvSpPr>
            <a:spLocks noGrp="1"/>
          </p:cNvSpPr>
          <p:nvPr>
            <p:ph idx="1"/>
          </p:nvPr>
        </p:nvSpPr>
        <p:spPr>
          <a:xfrm>
            <a:off x="468313" y="1604963"/>
            <a:ext cx="8280400" cy="3960812"/>
          </a:xfrm>
        </p:spPr>
        <p:txBody>
          <a:bodyPr/>
          <a:lstStyle/>
          <a:p>
            <a:pPr eaLnBrk="1" hangingPunct="1"/>
            <a:r>
              <a:rPr lang="hu-HU" alt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feltételes GAN esetén jelentkezik egy újabb probléma is:</a:t>
            </a:r>
          </a:p>
          <a:p>
            <a:pPr lvl="1" eaLnBrk="1" hangingPunct="1"/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diszkriminátor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csak azt vizsgálja, hogy az előálló kép mennyire hasonlít a célképekhez (pl. stílusban)</a:t>
            </a:r>
          </a:p>
          <a:p>
            <a:pPr lvl="1" eaLnBrk="1" hangingPunct="1"/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nyilván azt is szeretnénk, hogy a generált képnek az input képhez is köze legyen (például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style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transfer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esetén ugyanaz legyen a képen, csak más stílusban)</a:t>
            </a:r>
          </a:p>
          <a:p>
            <a:pPr lvl="1" eaLnBrk="1" hangingPunct="1"/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Ennek garantálására valamiféle plusz hibafüggvényt kell felvennünk a tanítás során</a:t>
            </a:r>
          </a:p>
          <a:p>
            <a:pPr lvl="1" eaLnBrk="1" hangingPunct="1"/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Például ha csak apró módosítást akarunk megengedni a képen, akkor mérhetjük az eredeti és a generált kép közti MSE hibát</a:t>
            </a:r>
          </a:p>
          <a:p>
            <a:pPr eaLnBrk="1" hangingPunct="1"/>
            <a:r>
              <a:rPr lang="hu-HU" alt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Erre a problémára rengeteg féle megoldást javasoltak, az egyik ilyen lehetőség a </a:t>
            </a:r>
            <a:r>
              <a:rPr lang="hu-HU" altLang="hu-H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cycleGAN</a:t>
            </a:r>
            <a:r>
              <a:rPr lang="hu-HU" alt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(de sok egyéb megoldás is van)</a:t>
            </a: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-642938" y="5429250"/>
            <a:ext cx="8229601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hu-HU" sz="4400" dirty="0">
              <a:latin typeface="Verdana" pitchFamily="34" charset="0"/>
              <a:ea typeface="+mj-ea"/>
              <a:cs typeface="+mj-cs"/>
            </a:endParaRPr>
          </a:p>
        </p:txBody>
      </p:sp>
      <p:pic>
        <p:nvPicPr>
          <p:cNvPr id="18436" name="Picture 12" descr="szte_cimer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30175"/>
            <a:ext cx="77628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Cím 8"/>
          <p:cNvSpPr>
            <a:spLocks noGrp="1"/>
          </p:cNvSpPr>
          <p:nvPr>
            <p:ph type="title"/>
          </p:nvPr>
        </p:nvSpPr>
        <p:spPr>
          <a:xfrm>
            <a:off x="755650" y="188913"/>
            <a:ext cx="8229600" cy="566737"/>
          </a:xfrm>
        </p:spPr>
        <p:txBody>
          <a:bodyPr/>
          <a:lstStyle/>
          <a:p>
            <a:pPr algn="ctr" eaLnBrk="1" hangingPunct="1"/>
            <a:r>
              <a:rPr lang="hu-HU" altLang="hu-HU" sz="3600" dirty="0">
                <a:solidFill>
                  <a:schemeClr val="bg1"/>
                </a:solidFill>
              </a:rPr>
              <a:t> Feltételes GAN</a:t>
            </a:r>
          </a:p>
        </p:txBody>
      </p:sp>
    </p:spTree>
    <p:extLst>
      <p:ext uri="{BB962C8B-B14F-4D97-AF65-F5344CB8AC3E}">
        <p14:creationId xmlns:p14="http://schemas.microsoft.com/office/powerpoint/2010/main" val="4044726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11"/>
          <p:cNvSpPr>
            <a:spLocks noGrp="1"/>
          </p:cNvSpPr>
          <p:nvPr>
            <p:ph idx="1"/>
          </p:nvPr>
        </p:nvSpPr>
        <p:spPr>
          <a:xfrm>
            <a:off x="457200" y="1844675"/>
            <a:ext cx="8291264" cy="4479925"/>
          </a:xfrm>
        </p:spPr>
        <p:txBody>
          <a:bodyPr/>
          <a:lstStyle/>
          <a:p>
            <a:pPr eaLnBrk="1" hangingPunct="1"/>
            <a:r>
              <a:rPr lang="hu-HU" alt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Eddigi mindig osztályozási feladatról beszéltünk</a:t>
            </a:r>
          </a:p>
          <a:p>
            <a:pPr eaLnBrk="1" hangingPunct="1"/>
            <a:r>
              <a:rPr lang="hu-HU" alt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Azaz az volt a célunk, hogy a háló segítségével besoroljuk az inputot előre adott C</a:t>
            </a:r>
            <a:r>
              <a:rPr lang="hu-HU" altLang="hu-HU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hu-HU" alt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,…,</a:t>
            </a:r>
            <a:r>
              <a:rPr lang="hu-HU" altLang="hu-H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hu-HU" altLang="hu-HU" sz="22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hu-HU" alt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osztályok valamelyikébe</a:t>
            </a:r>
          </a:p>
          <a:p>
            <a:pPr eaLnBrk="1" hangingPunct="1"/>
            <a:r>
              <a:rPr lang="hu-HU" alt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háló output rétegét és hibafüggvényét is ehhez igazítottuk:</a:t>
            </a:r>
          </a:p>
          <a:p>
            <a:pPr lvl="1" eaLnBrk="1" hangingPunct="1"/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Ahány osztály, annyi kimeneti neuron</a:t>
            </a:r>
          </a:p>
          <a:p>
            <a:pPr lvl="1" eaLnBrk="1" hangingPunct="1"/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Softmax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kimeneti aktiváció 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a kimenetek valószínűségként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értelmezhetőek</a:t>
            </a:r>
            <a:b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</a:b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(minden kimenet [0,1] között, összegük 1)</a:t>
            </a:r>
          </a:p>
          <a:p>
            <a:pPr lvl="1" eaLnBrk="1" hangingPunct="1"/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Keresztentrópia hibafüggvény</a:t>
            </a:r>
          </a:p>
          <a:p>
            <a:pPr eaLnBrk="1" hangingPunct="1"/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De a neuronháló kimenete(i) használható(k) folytonos értékek közelítésére is</a:t>
            </a:r>
          </a:p>
          <a:p>
            <a:pPr eaLnBrk="1" hangingPunct="1"/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Ilyen, ún. regressziós feladatot fog végezni az ún. generatív neuronháló, ami a mai témánkhoz szükséges kétféle neuronháló egyikét fogja adni.</a:t>
            </a:r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5" name="Picture 12" descr="szte_cimer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17475"/>
            <a:ext cx="776288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Cím 3"/>
          <p:cNvSpPr txBox="1">
            <a:spLocks/>
          </p:cNvSpPr>
          <p:nvPr/>
        </p:nvSpPr>
        <p:spPr bwMode="auto">
          <a:xfrm>
            <a:off x="1763688" y="0"/>
            <a:ext cx="621188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639763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indent="-246063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187450" indent="-20955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1462088" indent="-20955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19192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3764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28336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2908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4600" dirty="0">
                <a:solidFill>
                  <a:schemeClr val="bg1"/>
                </a:solidFill>
                <a:latin typeface="Calibri" panose="020F0502020204030204" pitchFamily="34" charset="0"/>
              </a:rPr>
              <a:t>Neuronhálók regresszióra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11"/>
          <p:cNvSpPr>
            <a:spLocks noGrp="1"/>
          </p:cNvSpPr>
          <p:nvPr>
            <p:ph idx="1"/>
          </p:nvPr>
        </p:nvSpPr>
        <p:spPr>
          <a:xfrm>
            <a:off x="468313" y="1604963"/>
            <a:ext cx="8280400" cy="3960812"/>
          </a:xfrm>
        </p:spPr>
        <p:txBody>
          <a:bodyPr/>
          <a:lstStyle/>
          <a:p>
            <a:pPr eaLnBrk="1" hangingPunct="1"/>
            <a:r>
              <a:rPr lang="hu-HU" alt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altLang="hu-H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cycleGAN</a:t>
            </a:r>
            <a:r>
              <a:rPr lang="hu-HU" alt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esetén </a:t>
            </a:r>
            <a:r>
              <a:rPr lang="hu-HU" altLang="hu-H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két</a:t>
            </a:r>
            <a:r>
              <a:rPr lang="hu-HU" alt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generátort tanítunk: </a:t>
            </a:r>
          </a:p>
          <a:p>
            <a:pPr lvl="1" eaLnBrk="1" hangingPunct="1"/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Generátor1 előállítja az input képből a transzformált képet </a:t>
            </a:r>
          </a:p>
          <a:p>
            <a:pPr lvl="1" eaLnBrk="1" hangingPunct="1"/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Generátor2 visszaállítja a transzformált képből az eredetit.</a:t>
            </a:r>
          </a:p>
          <a:p>
            <a:pPr eaLnBrk="1" hangingPunct="1"/>
            <a:r>
              <a:rPr lang="hu-HU" alt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generált képek (generátor1) minőségét ellenőrzi a </a:t>
            </a:r>
            <a:r>
              <a:rPr lang="hu-HU" altLang="hu-H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diszkriminátor</a:t>
            </a:r>
            <a:endParaRPr lang="hu-HU" altLang="hu-H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hu-HU" alt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Új feltételként viszont Generátor2-től azt várjuk, hogy a vissza-transzformált képek minél jobban hasonítsanak az eredetire (akár sima MSE-hibával vizsgálva)</a:t>
            </a:r>
          </a:p>
          <a:p>
            <a:pPr lvl="1" eaLnBrk="1" hangingPunct="1"/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 mindkettő teljesül, akkor nevezzük a modellt „ciklus-konzisztensnek”</a:t>
            </a:r>
          </a:p>
          <a:p>
            <a:pPr eaLnBrk="1" hangingPunct="1"/>
            <a:r>
              <a:rPr lang="hu-HU" alt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példa a következő dián innen származik:</a:t>
            </a:r>
          </a:p>
          <a:p>
            <a:pPr eaLnBrk="1" hangingPunct="1"/>
            <a:r>
              <a:rPr lang="hu-HU" sz="1800" dirty="0">
                <a:hlinkClick r:id="rId2"/>
              </a:rPr>
              <a:t>https://www.cs.toronto.edu/~rgrosse/courses/csc321_2018/slides/lec19.pdf</a:t>
            </a:r>
            <a:endParaRPr lang="hu-HU" sz="1800" dirty="0"/>
          </a:p>
          <a:p>
            <a:pPr eaLnBrk="1" hangingPunct="1"/>
            <a:endParaRPr lang="hu-HU" altLang="hu-H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GAN-oknak rengeteg változatát fejlesztették ki az utóbbi években, itt csak az alapötletet mutattam be</a:t>
            </a:r>
          </a:p>
          <a:p>
            <a:pPr eaLnBrk="1" hangingPunct="1"/>
            <a:endParaRPr lang="hu-HU" altLang="hu-H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-642938" y="5429250"/>
            <a:ext cx="8229601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hu-HU" sz="4400" dirty="0">
              <a:latin typeface="Verdana" pitchFamily="34" charset="0"/>
              <a:ea typeface="+mj-ea"/>
              <a:cs typeface="+mj-cs"/>
            </a:endParaRPr>
          </a:p>
        </p:txBody>
      </p:sp>
      <p:pic>
        <p:nvPicPr>
          <p:cNvPr id="18436" name="Picture 12" descr="szte_cimer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30175"/>
            <a:ext cx="77628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Cím 8"/>
          <p:cNvSpPr>
            <a:spLocks noGrp="1"/>
          </p:cNvSpPr>
          <p:nvPr>
            <p:ph type="title"/>
          </p:nvPr>
        </p:nvSpPr>
        <p:spPr>
          <a:xfrm>
            <a:off x="755650" y="188913"/>
            <a:ext cx="8229600" cy="566737"/>
          </a:xfrm>
        </p:spPr>
        <p:txBody>
          <a:bodyPr/>
          <a:lstStyle/>
          <a:p>
            <a:pPr algn="ctr" eaLnBrk="1" hangingPunct="1"/>
            <a:r>
              <a:rPr lang="hu-HU" altLang="hu-HU" sz="3600" dirty="0">
                <a:solidFill>
                  <a:schemeClr val="bg1"/>
                </a:solidFill>
              </a:rPr>
              <a:t> </a:t>
            </a:r>
            <a:r>
              <a:rPr lang="hu-HU" altLang="hu-HU" sz="3600" dirty="0" err="1">
                <a:solidFill>
                  <a:schemeClr val="bg1"/>
                </a:solidFill>
              </a:rPr>
              <a:t>CycleGAN</a:t>
            </a:r>
            <a:endParaRPr lang="hu-HU" altLang="hu-H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4838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/>
          <p:cNvSpPr txBox="1">
            <a:spLocks/>
          </p:cNvSpPr>
          <p:nvPr/>
        </p:nvSpPr>
        <p:spPr>
          <a:xfrm>
            <a:off x="-642938" y="5429250"/>
            <a:ext cx="8229601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hu-HU" sz="4400" dirty="0">
              <a:latin typeface="Verdana" pitchFamily="34" charset="0"/>
              <a:ea typeface="+mj-ea"/>
              <a:cs typeface="+mj-cs"/>
            </a:endParaRPr>
          </a:p>
        </p:txBody>
      </p:sp>
      <p:pic>
        <p:nvPicPr>
          <p:cNvPr id="18436" name="Picture 12" descr="szte_cimer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30175"/>
            <a:ext cx="77628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Cím 8"/>
          <p:cNvSpPr>
            <a:spLocks noGrp="1"/>
          </p:cNvSpPr>
          <p:nvPr>
            <p:ph type="title"/>
          </p:nvPr>
        </p:nvSpPr>
        <p:spPr>
          <a:xfrm>
            <a:off x="755650" y="188913"/>
            <a:ext cx="8229600" cy="566737"/>
          </a:xfrm>
        </p:spPr>
        <p:txBody>
          <a:bodyPr/>
          <a:lstStyle/>
          <a:p>
            <a:pPr algn="ctr" eaLnBrk="1" hangingPunct="1"/>
            <a:r>
              <a:rPr lang="hu-HU" altLang="hu-HU" sz="3600" dirty="0">
                <a:solidFill>
                  <a:schemeClr val="bg1"/>
                </a:solidFill>
              </a:rPr>
              <a:t> </a:t>
            </a:r>
            <a:r>
              <a:rPr lang="hu-HU" altLang="hu-HU" sz="3600" dirty="0" err="1">
                <a:solidFill>
                  <a:schemeClr val="bg1"/>
                </a:solidFill>
              </a:rPr>
              <a:t>CycleGAN</a:t>
            </a:r>
            <a:r>
              <a:rPr lang="hu-HU" altLang="hu-HU" sz="3600" dirty="0">
                <a:solidFill>
                  <a:schemeClr val="bg1"/>
                </a:solidFill>
              </a:rPr>
              <a:t> példa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F3963413-DB40-4F86-860D-29C2C49DEA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862" y="1484784"/>
            <a:ext cx="8296275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553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11"/>
          <p:cNvSpPr>
            <a:spLocks noGrp="1"/>
          </p:cNvSpPr>
          <p:nvPr>
            <p:ph idx="1"/>
          </p:nvPr>
        </p:nvSpPr>
        <p:spPr>
          <a:xfrm>
            <a:off x="457200" y="1844675"/>
            <a:ext cx="8291264" cy="4479925"/>
          </a:xfrm>
        </p:spPr>
        <p:txBody>
          <a:bodyPr/>
          <a:lstStyle/>
          <a:p>
            <a:pPr eaLnBrk="1" hangingPunct="1"/>
            <a:r>
              <a:rPr lang="hu-HU" alt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Gyakorlatilag egy függvényt kell közelíteni</a:t>
            </a:r>
          </a:p>
          <a:p>
            <a:pPr eaLnBrk="1" hangingPunct="1"/>
            <a:r>
              <a:rPr lang="hu-HU" alt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megtanulandó érték(</a:t>
            </a:r>
            <a:r>
              <a:rPr lang="hu-HU" altLang="hu-H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</a:t>
            </a:r>
            <a:r>
              <a:rPr lang="hu-HU" alt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tetszőleges tartományban mozoghatnak</a:t>
            </a:r>
          </a:p>
          <a:p>
            <a:pPr eaLnBrk="1" hangingPunct="1"/>
            <a:r>
              <a:rPr lang="hu-HU" alt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Általában egy kimenet van, de lehet több is (ha párhuzamosan több értéket kell megbecsülni)</a:t>
            </a:r>
          </a:p>
          <a:p>
            <a:pPr eaLnBrk="1" hangingPunct="1"/>
            <a:r>
              <a:rPr lang="hu-HU" alt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ilyen feladatot regressziós feladatnak hívják</a:t>
            </a:r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5" name="Picture 12" descr="szte_cimer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17475"/>
            <a:ext cx="776288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Cím 3"/>
          <p:cNvSpPr txBox="1">
            <a:spLocks/>
          </p:cNvSpPr>
          <p:nvPr/>
        </p:nvSpPr>
        <p:spPr bwMode="auto">
          <a:xfrm>
            <a:off x="1763713" y="117475"/>
            <a:ext cx="621188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639763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indent="-246063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187450" indent="-20955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1462088" indent="-20955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19192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3764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28336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2908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5000" dirty="0">
                <a:solidFill>
                  <a:schemeClr val="bg1"/>
                </a:solidFill>
                <a:latin typeface="Calibri" panose="020F0502020204030204" pitchFamily="34" charset="0"/>
              </a:rPr>
              <a:t>A regressziós feladat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4" y="3933056"/>
            <a:ext cx="3240360" cy="2589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478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11"/>
          <p:cNvSpPr>
            <a:spLocks noGrp="1"/>
          </p:cNvSpPr>
          <p:nvPr>
            <p:ph idx="1"/>
          </p:nvPr>
        </p:nvSpPr>
        <p:spPr>
          <a:xfrm>
            <a:off x="467544" y="1542715"/>
            <a:ext cx="8291264" cy="4479925"/>
          </a:xfrm>
        </p:spPr>
        <p:txBody>
          <a:bodyPr/>
          <a:lstStyle/>
          <a:p>
            <a:pPr eaLnBrk="1" hangingPunct="1"/>
            <a:r>
              <a:rPr lang="hu-HU" alt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Egy kimenettel:</a:t>
            </a:r>
          </a:p>
          <a:p>
            <a:pPr lvl="1" eaLnBrk="1" hangingPunct="1"/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Ház vagy használt autó árának megbecslése </a:t>
            </a:r>
            <a:b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tulajdonságai alapján (márka, gyártás éve, </a:t>
            </a:r>
            <a:b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futott kilométer, stb.)</a:t>
            </a:r>
          </a:p>
          <a:p>
            <a:pPr eaLnBrk="1" hangingPunct="1"/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Több kimenettel: </a:t>
            </a:r>
          </a:p>
          <a:p>
            <a:pPr lvl="1" eaLnBrk="1" hangingPunct="1"/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Kép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zajtalanítása</a:t>
            </a:r>
            <a:endParaRPr lang="hu-HU" altLang="hu-H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hu-HU" altLang="hu-H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hu-HU" altLang="hu-H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hu-HU" altLang="hu-H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Voice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conversion: beszélő </a:t>
            </a:r>
            <a:b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hangjának imitálása a </a:t>
            </a:r>
            <a:b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tartalom változatlanul</a:t>
            </a:r>
            <a:b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hagyása mellett</a:t>
            </a:r>
          </a:p>
          <a:p>
            <a:pPr lvl="1" eaLnBrk="1" hangingPunct="1"/>
            <a:endParaRPr lang="hu-HU" altLang="hu-H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5" name="Picture 12" descr="szte_cimer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17475"/>
            <a:ext cx="776288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Cím 3"/>
          <p:cNvSpPr txBox="1">
            <a:spLocks/>
          </p:cNvSpPr>
          <p:nvPr/>
        </p:nvSpPr>
        <p:spPr bwMode="auto">
          <a:xfrm>
            <a:off x="1763688" y="-99392"/>
            <a:ext cx="621188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639763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indent="-246063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187450" indent="-20955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1462088" indent="-20955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19192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3764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28336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2908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4000" dirty="0">
                <a:solidFill>
                  <a:schemeClr val="bg1"/>
                </a:solidFill>
                <a:latin typeface="Calibri" panose="020F0502020204030204" pitchFamily="34" charset="0"/>
              </a:rPr>
              <a:t>Példák regressziós feladatra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40" y="3284984"/>
            <a:ext cx="5131767" cy="1427437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5896" y="4869160"/>
            <a:ext cx="4693930" cy="1452883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4088" y="1330310"/>
            <a:ext cx="3319264" cy="1797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915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11"/>
          <p:cNvSpPr>
            <a:spLocks noGrp="1"/>
          </p:cNvSpPr>
          <p:nvPr>
            <p:ph idx="1"/>
          </p:nvPr>
        </p:nvSpPr>
        <p:spPr>
          <a:xfrm>
            <a:off x="467544" y="1380946"/>
            <a:ext cx="8507288" cy="4479925"/>
          </a:xfrm>
        </p:spPr>
        <p:txBody>
          <a:bodyPr/>
          <a:lstStyle/>
          <a:p>
            <a:pPr eaLnBrk="1" hangingPunct="1"/>
            <a:r>
              <a:rPr lang="hu-HU" alt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Regressziós feladatra ugyanúgy készítenünk hálót, mint osztályozáshoz</a:t>
            </a:r>
          </a:p>
          <a:p>
            <a:pPr eaLnBrk="1" hangingPunct="1"/>
            <a:r>
              <a:rPr lang="hu-HU" alt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alapvető különbség a megtanulandó célértékekben lesz, így a kimeneti réteget és az alkalmazott hibafüggvényt kell módosítanunk</a:t>
            </a:r>
          </a:p>
          <a:p>
            <a:pPr eaLnBrk="1" hangingPunct="1"/>
            <a:r>
              <a:rPr lang="hu-HU" alt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célértékek tetszőleges tartományba eshetnek, így a </a:t>
            </a:r>
            <a:r>
              <a:rPr lang="hu-HU" altLang="hu-H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sigmoid</a:t>
            </a:r>
            <a:r>
              <a:rPr lang="hu-HU" alt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ill. a </a:t>
            </a:r>
            <a:r>
              <a:rPr lang="hu-HU" altLang="hu-H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softmax</a:t>
            </a:r>
            <a:r>
              <a:rPr lang="hu-HU" alt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aktiváció nem jó </a:t>
            </a:r>
          </a:p>
          <a:p>
            <a:pPr lvl="1" eaLnBrk="1" hangingPunct="1"/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Több célérték esetén az összegüknek nem kell 1-et adni, így a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softmax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megint kilőve</a:t>
            </a:r>
          </a:p>
          <a:p>
            <a:pPr lvl="1" eaLnBrk="1" hangingPunct="1"/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legegyszerűbb a kimeneti rétegben lineáris aktivációt használni (tetszőleges értéket föl tud venni)</a:t>
            </a:r>
          </a:p>
          <a:p>
            <a:pPr lvl="1" eaLnBrk="1" hangingPunct="1"/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célértékeket az inputhoz hasonlóan érdemes standardizálni, hogy egységes tartományba ([-1,1] környékére) essenek</a:t>
            </a:r>
          </a:p>
          <a:p>
            <a:pPr eaLnBrk="1" hangingPunct="1"/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Hibafüggvénynek legegyszerűbb az átlagos négyzetes </a:t>
            </a:r>
            <a:b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hibát (MSE) használni</a:t>
            </a:r>
          </a:p>
          <a:p>
            <a:pPr lvl="1" eaLnBrk="1" hangingPunct="1"/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Kivéve, ha van valami feladatspecifikus hibafüggvényünk</a:t>
            </a:r>
            <a:b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(vagy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diszkriminátor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háló, ez lesz a másik hálónk ma! )</a:t>
            </a:r>
          </a:p>
        </p:txBody>
      </p:sp>
      <p:pic>
        <p:nvPicPr>
          <p:cNvPr id="18435" name="Picture 12" descr="szte_cimer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17475"/>
            <a:ext cx="776288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Cím 3"/>
          <p:cNvSpPr txBox="1">
            <a:spLocks/>
          </p:cNvSpPr>
          <p:nvPr/>
        </p:nvSpPr>
        <p:spPr bwMode="auto">
          <a:xfrm>
            <a:off x="1763713" y="117475"/>
            <a:ext cx="621188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639763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indent="-246063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187450" indent="-20955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1462088" indent="-20955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19192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3764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28336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2908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5000" dirty="0">
                <a:solidFill>
                  <a:schemeClr val="bg1"/>
                </a:solidFill>
                <a:latin typeface="Calibri" panose="020F0502020204030204" pitchFamily="34" charset="0"/>
              </a:rPr>
              <a:t>Regressziós háló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224" y="5089037"/>
            <a:ext cx="1944216" cy="1260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499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11"/>
          <p:cNvSpPr>
            <a:spLocks noGrp="1"/>
          </p:cNvSpPr>
          <p:nvPr>
            <p:ph idx="1"/>
          </p:nvPr>
        </p:nvSpPr>
        <p:spPr>
          <a:xfrm>
            <a:off x="395288" y="1412875"/>
            <a:ext cx="8135937" cy="3960813"/>
          </a:xfrm>
        </p:spPr>
        <p:txBody>
          <a:bodyPr/>
          <a:lstStyle/>
          <a:p>
            <a:pPr eaLnBrk="1" hangingPunct="1"/>
            <a:r>
              <a:rPr lang="hu-HU" alt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regresszió egy speciális esete az ún. </a:t>
            </a:r>
            <a:r>
              <a:rPr lang="hu-HU" alt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autoencoder</a:t>
            </a:r>
            <a:r>
              <a:rPr lang="hu-HU" alt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háló: </a:t>
            </a:r>
          </a:p>
          <a:p>
            <a:pPr lvl="1" eaLnBrk="1" hangingPunct="1"/>
            <a:r>
              <a:rPr lang="hu-HU" alt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megtanulandó célértékek megegyeznek az inputtal!</a:t>
            </a:r>
          </a:p>
          <a:p>
            <a:pPr lvl="1" eaLnBrk="1" hangingPunct="1"/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háló az inputját igyekszik rekonstruálni az outputon</a:t>
            </a:r>
          </a:p>
          <a:p>
            <a:pPr lvl="1" eaLnBrk="1" hangingPunct="1"/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autoencoder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háló tipikusan homokóra alakú (az egyre kisebb rétegekkel próbáljuk rákényszeríteni a tömörítésre)</a:t>
            </a:r>
          </a:p>
          <a:p>
            <a:pPr lvl="1" eaLnBrk="1" hangingPunct="1"/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középső, legkisebb réteget hívják „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bottleneck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rétegnek</a:t>
            </a:r>
          </a:p>
          <a:p>
            <a:pPr lvl="1" eaLnBrk="1" hangingPunct="1"/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bottleneck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előtti rétegek neve: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encoder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utána levő rész: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decoder</a:t>
            </a:r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-642938" y="5429250"/>
            <a:ext cx="8229601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hu-HU" sz="4400" dirty="0">
              <a:latin typeface="Verdana" pitchFamily="34" charset="0"/>
              <a:ea typeface="+mj-ea"/>
              <a:cs typeface="+mj-cs"/>
            </a:endParaRPr>
          </a:p>
        </p:txBody>
      </p:sp>
      <p:pic>
        <p:nvPicPr>
          <p:cNvPr id="17412" name="Picture 12" descr="szte_cimer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30175"/>
            <a:ext cx="77628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Cím 8"/>
          <p:cNvSpPr>
            <a:spLocks noGrp="1"/>
          </p:cNvSpPr>
          <p:nvPr>
            <p:ph type="title"/>
          </p:nvPr>
        </p:nvSpPr>
        <p:spPr>
          <a:xfrm>
            <a:off x="755650" y="188913"/>
            <a:ext cx="8229600" cy="566737"/>
          </a:xfrm>
        </p:spPr>
        <p:txBody>
          <a:bodyPr/>
          <a:lstStyle/>
          <a:p>
            <a:pPr algn="ctr" eaLnBrk="1" hangingPunct="1"/>
            <a:r>
              <a:rPr lang="hu-HU" altLang="hu-HU" sz="3600" dirty="0">
                <a:solidFill>
                  <a:schemeClr val="bg1"/>
                </a:solidFill>
              </a:rPr>
              <a:t>Egy speciális feladat: </a:t>
            </a:r>
            <a:r>
              <a:rPr lang="hu-HU" altLang="hu-HU" sz="3600" dirty="0" err="1">
                <a:solidFill>
                  <a:schemeClr val="bg1"/>
                </a:solidFill>
              </a:rPr>
              <a:t>autoencoder</a:t>
            </a:r>
            <a:endParaRPr lang="hu-HU" altLang="hu-HU" sz="3600" dirty="0">
              <a:solidFill>
                <a:schemeClr val="bg1"/>
              </a:solidFill>
            </a:endParaRPr>
          </a:p>
        </p:txBody>
      </p:sp>
      <p:pic>
        <p:nvPicPr>
          <p:cNvPr id="17414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115594"/>
            <a:ext cx="5545137" cy="232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703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11"/>
          <p:cNvSpPr>
            <a:spLocks noGrp="1"/>
          </p:cNvSpPr>
          <p:nvPr>
            <p:ph idx="1"/>
          </p:nvPr>
        </p:nvSpPr>
        <p:spPr>
          <a:xfrm>
            <a:off x="431800" y="1489418"/>
            <a:ext cx="8280400" cy="3960812"/>
          </a:xfrm>
        </p:spPr>
        <p:txBody>
          <a:bodyPr/>
          <a:lstStyle/>
          <a:p>
            <a:pPr eaLnBrk="1" hangingPunct="1"/>
            <a:r>
              <a:rPr lang="hu-HU" alt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altLang="hu-H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autoencoder</a:t>
            </a:r>
            <a:r>
              <a:rPr lang="hu-HU" alt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háló tulajdonképpen tömöríteni tanul:</a:t>
            </a:r>
          </a:p>
          <a:p>
            <a:pPr lvl="1" eaLnBrk="1" hangingPunct="1"/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tanulás során rákényszerítjük a hálót, hogy találjon egy tömör </a:t>
            </a:r>
            <a:b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reprezentációt, amiből az input minél pontosabban rekonstruálható</a:t>
            </a:r>
          </a:p>
          <a:p>
            <a:pPr eaLnBrk="1" hangingPunct="1"/>
            <a:r>
              <a:rPr lang="hu-HU" alt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Felhasználás jellemzőtér-redukcióra:</a:t>
            </a:r>
          </a:p>
          <a:p>
            <a:pPr lvl="1" eaLnBrk="1" hangingPunct="1"/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Túl sok dimenziós az input vektor, kényelmetlen vele dolgozni </a:t>
            </a:r>
          </a:p>
          <a:p>
            <a:pPr lvl="1" eaLnBrk="1" hangingPunct="1"/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Betanítunk egy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autoencoder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hálót, ahol a „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bottleneck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réteg jóval keskenyebb  az input rétegnél</a:t>
            </a:r>
          </a:p>
          <a:p>
            <a:pPr lvl="1" eaLnBrk="1" hangingPunct="1"/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Betanítás után a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decoder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részt eldobjuk, a továbbiakban az eredeti jellemzők helyett a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bottleneck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réteg kimenetét használjuk</a:t>
            </a: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-642938" y="5429250"/>
            <a:ext cx="8229601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hu-HU" sz="4400" dirty="0">
              <a:latin typeface="Verdana" pitchFamily="34" charset="0"/>
              <a:ea typeface="+mj-ea"/>
              <a:cs typeface="+mj-cs"/>
            </a:endParaRPr>
          </a:p>
        </p:txBody>
      </p:sp>
      <p:pic>
        <p:nvPicPr>
          <p:cNvPr id="18436" name="Picture 12" descr="szte_cimer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30175"/>
            <a:ext cx="77628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Cím 8"/>
          <p:cNvSpPr>
            <a:spLocks noGrp="1"/>
          </p:cNvSpPr>
          <p:nvPr>
            <p:ph type="title"/>
          </p:nvPr>
        </p:nvSpPr>
        <p:spPr>
          <a:xfrm>
            <a:off x="755650" y="188913"/>
            <a:ext cx="8229600" cy="566737"/>
          </a:xfrm>
        </p:spPr>
        <p:txBody>
          <a:bodyPr/>
          <a:lstStyle/>
          <a:p>
            <a:pPr algn="ctr" eaLnBrk="1" hangingPunct="1"/>
            <a:r>
              <a:rPr lang="hu-HU" altLang="hu-HU" sz="3600" dirty="0" err="1">
                <a:solidFill>
                  <a:schemeClr val="bg1"/>
                </a:solidFill>
              </a:rPr>
              <a:t>Autoencoder</a:t>
            </a:r>
            <a:r>
              <a:rPr lang="hu-HU" altLang="hu-HU" sz="3600" dirty="0">
                <a:solidFill>
                  <a:schemeClr val="bg1"/>
                </a:solidFill>
              </a:rPr>
              <a:t> hálózatok</a:t>
            </a:r>
          </a:p>
        </p:txBody>
      </p:sp>
      <p:pic>
        <p:nvPicPr>
          <p:cNvPr id="18438" name="Kép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797152"/>
            <a:ext cx="3456384" cy="19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3110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11"/>
          <p:cNvSpPr>
            <a:spLocks noGrp="1"/>
          </p:cNvSpPr>
          <p:nvPr>
            <p:ph idx="1"/>
          </p:nvPr>
        </p:nvSpPr>
        <p:spPr>
          <a:xfrm>
            <a:off x="468313" y="1604963"/>
            <a:ext cx="8280400" cy="3960812"/>
          </a:xfrm>
        </p:spPr>
        <p:txBody>
          <a:bodyPr/>
          <a:lstStyle/>
          <a:p>
            <a:pPr eaLnBrk="1" hangingPunct="1"/>
            <a:r>
              <a:rPr lang="hu-HU" altLang="hu-H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Autoencoder</a:t>
            </a:r>
            <a:r>
              <a:rPr lang="hu-HU" alt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háló felügyelet nélküli tanításra:</a:t>
            </a:r>
          </a:p>
          <a:p>
            <a:pPr lvl="1" eaLnBrk="1" hangingPunct="1"/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Vegyük észre, hogy az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autoencoder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háló nem igényel tanítócímkéket, azaz bármilyen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címkézetlen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adaton is tanítható! – ezt hívják felügyelet nélkül tanításnak</a:t>
            </a:r>
          </a:p>
          <a:p>
            <a:pPr eaLnBrk="1" hangingPunct="1"/>
            <a:r>
              <a:rPr lang="hu-HU" altLang="hu-H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Autoencoder</a:t>
            </a:r>
            <a:r>
              <a:rPr lang="hu-HU" alt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háló felügyelet nélküli előtanításra:</a:t>
            </a:r>
          </a:p>
          <a:p>
            <a:pPr lvl="1" eaLnBrk="1" hangingPunct="1"/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 sok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címkézetlen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adatunk van, és kevés címkézett, a felügyelt és a felügyelet nélküli tanítást kombinálni tudjuk:</a:t>
            </a:r>
          </a:p>
          <a:p>
            <a:pPr lvl="1" eaLnBrk="1" hangingPunct="1"/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címkézelten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adatokkal betanítjuk az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autoencodert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(„előtanítás”)</a:t>
            </a:r>
          </a:p>
          <a:p>
            <a:pPr lvl="1" eaLnBrk="1" hangingPunct="1"/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decoder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részt eldobjuk, és az osztályozáshoz egy új kimeneti réteget felvéve innen kezdjük a felügyelt tanítást</a:t>
            </a: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-642938" y="5429250"/>
            <a:ext cx="8229601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hu-HU" sz="4400" dirty="0">
              <a:latin typeface="Verdana" pitchFamily="34" charset="0"/>
              <a:ea typeface="+mj-ea"/>
              <a:cs typeface="+mj-cs"/>
            </a:endParaRPr>
          </a:p>
        </p:txBody>
      </p:sp>
      <p:pic>
        <p:nvPicPr>
          <p:cNvPr id="18436" name="Picture 12" descr="szte_cimer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30175"/>
            <a:ext cx="77628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Cím 8"/>
          <p:cNvSpPr>
            <a:spLocks noGrp="1"/>
          </p:cNvSpPr>
          <p:nvPr>
            <p:ph type="title"/>
          </p:nvPr>
        </p:nvSpPr>
        <p:spPr>
          <a:xfrm>
            <a:off x="755650" y="188913"/>
            <a:ext cx="8229600" cy="566737"/>
          </a:xfrm>
        </p:spPr>
        <p:txBody>
          <a:bodyPr/>
          <a:lstStyle/>
          <a:p>
            <a:pPr algn="ctr" eaLnBrk="1" hangingPunct="1"/>
            <a:r>
              <a:rPr lang="hu-HU" altLang="hu-HU" sz="3600">
                <a:solidFill>
                  <a:schemeClr val="bg1"/>
                </a:solidFill>
              </a:rPr>
              <a:t>Autoencoder hálózatok</a:t>
            </a:r>
          </a:p>
        </p:txBody>
      </p:sp>
    </p:spTree>
    <p:extLst>
      <p:ext uri="{BB962C8B-B14F-4D97-AF65-F5344CB8AC3E}">
        <p14:creationId xmlns:p14="http://schemas.microsoft.com/office/powerpoint/2010/main" val="2018293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11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479925"/>
          </a:xfrm>
        </p:spPr>
        <p:txBody>
          <a:bodyPr/>
          <a:lstStyle/>
          <a:p>
            <a:pPr eaLnBrk="1" hangingPunct="1"/>
            <a:r>
              <a:rPr lang="hu-HU" alt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Tegyük fel, hogy mesterségesen akarunk adatvektorokat előállítani, de úgy, hogy azok hasonlítsanak valamilyen valódi adatokhoz</a:t>
            </a:r>
          </a:p>
          <a:p>
            <a:pPr lvl="1" eaLnBrk="1" hangingPunct="1"/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Példa: Arra akarom megtanítani a neuronhálót, hogy speciális képeket tudjon előállítani, generálni, pl. anime-arcokat (ld.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Hung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Yi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-Lee előadása, </a:t>
            </a:r>
            <a:r>
              <a:rPr lang="hu-HU" sz="2000" dirty="0">
                <a:hlinkClick r:id="rId2"/>
              </a:rPr>
              <a:t>https://www.youtube.com/watch?v=CG1XNHRRbQI</a:t>
            </a:r>
            <a:r>
              <a:rPr lang="hu-HU" sz="2000" dirty="0"/>
              <a:t>)</a:t>
            </a:r>
          </a:p>
          <a:p>
            <a:pPr lvl="1" eaLnBrk="1" hangingPunct="1"/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hu-HU" alt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 sok-sok képet szeretnék így sorozatban generálni, a valódi képek eloszlásának megfelelő eloszlással, akkor a hálónak gyakorlatilag az anime-képek eloszlását kellene megtanulnia</a:t>
            </a:r>
          </a:p>
          <a:p>
            <a:pPr eaLnBrk="1" hangingPunct="1"/>
            <a:endParaRPr lang="hu-HU" altLang="hu-H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u-HU" altLang="hu-H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hu-HU" altLang="hu-H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hu-HU" altLang="hu-H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79" name="Picture 12" descr="szte_cimer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1763"/>
            <a:ext cx="776288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Cím 3"/>
          <p:cNvSpPr txBox="1">
            <a:spLocks/>
          </p:cNvSpPr>
          <p:nvPr/>
        </p:nvSpPr>
        <p:spPr bwMode="auto">
          <a:xfrm>
            <a:off x="1403350" y="117475"/>
            <a:ext cx="72009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639763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indent="-246063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187450" indent="-20955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1462088" indent="-20955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19192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3764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28336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2908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4400" dirty="0">
                <a:solidFill>
                  <a:schemeClr val="bg1"/>
                </a:solidFill>
                <a:latin typeface="Calibri" panose="020F0502020204030204" pitchFamily="34" charset="0"/>
              </a:rPr>
              <a:t>Generatív neuronhálók</a:t>
            </a: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EE814335-0679-4D50-AED9-2316D5246B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7704" y="3284985"/>
            <a:ext cx="4752528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4123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ramlás">
  <a:themeElements>
    <a:clrScheme name="Áramlás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Áramlás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Áramlás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Áramlás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Áramlás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25262</TotalTime>
  <Words>1460</Words>
  <Application>Microsoft Office PowerPoint</Application>
  <PresentationFormat>Diavetítés a képernyőre (4:3 oldalarány)</PresentationFormat>
  <Paragraphs>137</Paragraphs>
  <Slides>21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21</vt:i4>
      </vt:variant>
    </vt:vector>
  </HeadingPairs>
  <TitlesOfParts>
    <vt:vector size="28" baseType="lpstr">
      <vt:lpstr>Arial</vt:lpstr>
      <vt:lpstr>Calibri</vt:lpstr>
      <vt:lpstr>Constantia</vt:lpstr>
      <vt:lpstr>Times New Roman</vt:lpstr>
      <vt:lpstr>Verdana</vt:lpstr>
      <vt:lpstr>Wingdings 2</vt:lpstr>
      <vt:lpstr>Áramlás</vt:lpstr>
      <vt:lpstr>Generatív ellenséges neuronhálók (GAN)</vt:lpstr>
      <vt:lpstr>PowerPoint-bemutató</vt:lpstr>
      <vt:lpstr>PowerPoint-bemutató</vt:lpstr>
      <vt:lpstr>PowerPoint-bemutató</vt:lpstr>
      <vt:lpstr>PowerPoint-bemutató</vt:lpstr>
      <vt:lpstr>Egy speciális feladat: autoencoder</vt:lpstr>
      <vt:lpstr>Autoencoder hálózatok</vt:lpstr>
      <vt:lpstr>Autoencoder hálózatok</vt:lpstr>
      <vt:lpstr>PowerPoint-bemutató</vt:lpstr>
      <vt:lpstr>1. probléma: input</vt:lpstr>
      <vt:lpstr>1. probléma: input</vt:lpstr>
      <vt:lpstr>2. probléma: hibafüggvény</vt:lpstr>
      <vt:lpstr>Generatív ellenséges neuronhálók</vt:lpstr>
      <vt:lpstr>A GAN tanítása 1.</vt:lpstr>
      <vt:lpstr>A GAN tanítása 2.</vt:lpstr>
      <vt:lpstr>A GAN tanítása 3.</vt:lpstr>
      <vt:lpstr>Feltételes GAN</vt:lpstr>
      <vt:lpstr>Feltételes GAN</vt:lpstr>
      <vt:lpstr> Feltételes GAN</vt:lpstr>
      <vt:lpstr> CycleGAN</vt:lpstr>
      <vt:lpstr> CycleGAN példa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Horváth Alexandra</dc:creator>
  <cp:lastModifiedBy>Karácsony Csilla</cp:lastModifiedBy>
  <cp:revision>740</cp:revision>
  <dcterms:created xsi:type="dcterms:W3CDTF">2011-08-30T15:18:14Z</dcterms:created>
  <dcterms:modified xsi:type="dcterms:W3CDTF">2020-04-13T15:51:07Z</dcterms:modified>
</cp:coreProperties>
</file>