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3"/>
  </p:notesMasterIdLst>
  <p:handoutMasterIdLst>
    <p:handoutMasterId r:id="rId14"/>
  </p:handoutMasterIdLst>
  <p:sldIdLst>
    <p:sldId id="285" r:id="rId2"/>
    <p:sldId id="275" r:id="rId3"/>
    <p:sldId id="286" r:id="rId4"/>
    <p:sldId id="287" r:id="rId5"/>
    <p:sldId id="288" r:id="rId6"/>
    <p:sldId id="289" r:id="rId7"/>
    <p:sldId id="290" r:id="rId8"/>
    <p:sldId id="291" r:id="rId9"/>
    <p:sldId id="295" r:id="rId10"/>
    <p:sldId id="292" r:id="rId11"/>
    <p:sldId id="294" r:id="rId12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4" autoAdjust="0"/>
    <p:restoredTop sz="94660"/>
  </p:normalViewPr>
  <p:slideViewPr>
    <p:cSldViewPr>
      <p:cViewPr varScale="1">
        <p:scale>
          <a:sx n="81" d="100"/>
          <a:sy n="81" d="100"/>
        </p:scale>
        <p:origin x="172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9277F69-C376-45AA-8B05-4FCDFB11275D}" type="datetimeFigureOut">
              <a:rPr lang="hu-HU"/>
              <a:pPr>
                <a:defRPr/>
              </a:pPr>
              <a:t>2022. 02. 09.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DD13A24-DFBA-4B7A-9D03-49393218129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C3B156-DDA3-497C-BD7E-EC3BAEFE2B53}" type="datetimeFigureOut">
              <a:rPr lang="hu-HU"/>
              <a:pPr>
                <a:defRPr/>
              </a:pPr>
              <a:t>2022. 02. 09.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1869541-9967-48A6-939C-9AA3F55EF26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/>
          </a:p>
        </p:txBody>
      </p:sp>
      <p:sp>
        <p:nvSpPr>
          <p:cNvPr id="1741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6722CA-476E-42CE-A4DE-DDC2645A1393}" type="slidenum">
              <a:rPr lang="hu-HU" altLang="hu-HU" smtClean="0">
                <a:latin typeface="Calibri" panose="020F0502020204030204" pitchFamily="34" charset="0"/>
              </a:rPr>
              <a:pPr/>
              <a:t>1</a:t>
            </a:fld>
            <a:endParaRPr lang="hu-HU" altLang="hu-H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1A278-1943-4DF1-96C7-E3E663224393}" type="datetime1">
              <a:rPr lang="hu-HU"/>
              <a:pPr>
                <a:defRPr/>
              </a:pPr>
              <a:t>2022. 02. 09.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26C6CD8-36CE-4CE3-A706-8AEA3FBD66A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90583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88B56-9271-4586-BD3F-571C889E3E76}" type="datetime1">
              <a:rPr lang="hu-HU"/>
              <a:pPr>
                <a:defRPr/>
              </a:pPr>
              <a:t>2022. 02. 09.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652F8-A2B0-4171-B209-727FF6B2573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50802785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A275C-2BF7-4F42-A2A1-608147653D5E}" type="datetime1">
              <a:rPr lang="hu-HU"/>
              <a:pPr>
                <a:defRPr/>
              </a:pPr>
              <a:t>2022. 02. 09.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D8620-75F0-413C-9145-58294A5CC35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85635119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418521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92A25-E47B-4E74-8C2E-177DD6F85A06}" type="datetime1">
              <a:rPr lang="hu-HU"/>
              <a:pPr>
                <a:defRPr/>
              </a:pPr>
              <a:t>2022. 02. 09.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9EEB3-6CC0-494C-9B1B-5287E7803B1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1408740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75726-557E-41DD-B147-59D293FBADEA}" type="datetime1">
              <a:rPr lang="hu-HU"/>
              <a:pPr>
                <a:defRPr/>
              </a:pPr>
              <a:t>2022. 02. 09.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D552727-3E33-4ADA-BE7E-109755FB170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89035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B86F6-9357-4524-B719-D0F824A642ED}" type="datetime1">
              <a:rPr lang="hu-HU"/>
              <a:pPr>
                <a:defRPr/>
              </a:pPr>
              <a:t>2022. 02. 09.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2A0EF-631F-47FA-AFED-9B932F706EC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01522923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D054E-6E2E-45CA-85B6-741DD79C2926}" type="datetime1">
              <a:rPr lang="hu-HU"/>
              <a:pPr>
                <a:defRPr/>
              </a:pPr>
              <a:t>2022. 02. 09.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E0EC0-E1AC-49D9-B576-E0BAE8E5470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95658774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FBC1F-391B-44DD-BFDF-CAB6AD342974}" type="datetime1">
              <a:rPr lang="hu-HU"/>
              <a:pPr>
                <a:defRPr/>
              </a:pPr>
              <a:t>2022. 02. 09.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1672E-6A6D-45E3-BED1-9563ED4B045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27729336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413B-A6BF-4EDF-A1E1-B166A873B037}" type="datetime1">
              <a:rPr lang="hu-HU"/>
              <a:pPr>
                <a:defRPr/>
              </a:pPr>
              <a:t>2022. 02. 09.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8ABB9-99EE-41B4-9F5F-3F4078DD5B9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81085133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E0D0-CFFA-4F5A-B258-DBF3F679FB13}" type="datetime1">
              <a:rPr lang="hu-HU"/>
              <a:pPr>
                <a:defRPr/>
              </a:pPr>
              <a:t>2022. 02. 09.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B1401-3DFD-48CA-BC72-AC33F93656E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81897779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448A4-1055-4BC3-95C9-5CE65C967A2C}" type="datetime1">
              <a:rPr lang="hu-HU"/>
              <a:pPr>
                <a:defRPr/>
              </a:pPr>
              <a:t>2022. 02. 09.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581AC-85B9-4C99-ABC9-4099DBABC23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001115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93931EB-CF5E-4D32-8591-7F259DF445BB}" type="datetime1">
              <a:rPr lang="hu-HU"/>
              <a:pPr>
                <a:defRPr/>
              </a:pPr>
              <a:t>2022. 02. 09.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7B8BA022-7243-4AD9-B9C9-D5A75DF6F4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  <p:sldLayoutId id="214748417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88" y="1412875"/>
            <a:ext cx="6769100" cy="1439863"/>
          </a:xfrm>
        </p:spPr>
        <p:txBody>
          <a:bodyPr/>
          <a:lstStyle/>
          <a:p>
            <a:pPr algn="ctr">
              <a:defRPr/>
            </a:pPr>
            <a:r>
              <a:rPr lang="hu-HU" dirty="0"/>
              <a:t>The most </a:t>
            </a:r>
            <a:r>
              <a:rPr lang="hu-HU" dirty="0" err="1"/>
              <a:t>important</a:t>
            </a:r>
            <a:r>
              <a:rPr lang="hu-HU" dirty="0"/>
              <a:t> </a:t>
            </a:r>
            <a:r>
              <a:rPr lang="hu-HU" dirty="0" err="1"/>
              <a:t>notions</a:t>
            </a:r>
            <a:r>
              <a:rPr lang="hu-HU" dirty="0"/>
              <a:t> Of </a:t>
            </a:r>
            <a:r>
              <a:rPr lang="hu-HU" dirty="0" err="1"/>
              <a:t>probability</a:t>
            </a:r>
            <a:r>
              <a:rPr lang="hu-HU" dirty="0"/>
              <a:t> </a:t>
            </a:r>
            <a:r>
              <a:rPr lang="hu-HU" dirty="0" err="1"/>
              <a:t>theory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8434" name="Content Placeholder 1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44675"/>
                <a:ext cx="8435280" cy="4479925"/>
              </a:xfrm>
            </p:spPr>
            <p:txBody>
              <a:bodyPr/>
              <a:lstStyle/>
              <a:p>
                <a:pPr eaLnBrk="1" hangingPunct="1"/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P(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cough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dry|fever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high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eaLnBrk="1" hangingPunct="1"/>
                <a:r>
                  <a:rPr lang="hu-HU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part </a:t>
                </a:r>
                <a:r>
                  <a:rPr lang="hu-HU" sz="2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behind</a:t>
                </a:r>
                <a:r>
                  <a:rPr lang="hu-HU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hu-HU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„|” (</a:t>
                </a:r>
                <a:r>
                  <a:rPr lang="hu-HU" sz="2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fever</a:t>
                </a:r>
                <a:r>
                  <a:rPr lang="hu-HU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hu-HU" sz="2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high</a:t>
                </a:r>
                <a:r>
                  <a:rPr lang="hu-HU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is </a:t>
                </a:r>
                <a:r>
                  <a:rPr lang="hu-HU" sz="2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called</a:t>
                </a:r>
                <a:r>
                  <a:rPr lang="hu-HU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hu-HU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condition</a:t>
                </a:r>
                <a:endParaRPr lang="hu-HU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want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above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probability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based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on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table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then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should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exactly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same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but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using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only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rows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where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fever</a:t>
                </a:r>
                <a:r>
                  <a:rPr lang="hu-HU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hu-HU" sz="2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high</a:t>
                </a:r>
                <a:r>
                  <a:rPr lang="hu-HU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will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frequently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simplify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above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notation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P(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cough|fever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Law of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probability:</a:t>
                </a:r>
                <a14:m>
                  <m:oMath xmlns:m="http://schemas.openxmlformats.org/officeDocument/2006/math">
                    <m:r>
                      <a:rPr lang="hu-HU" sz="1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hu-HU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hu-HU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hu-HU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  <m:sup/>
                      <m:e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)∙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hu-H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eaLnBrk="1" hangingPunct="1"/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practice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discard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variable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condition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formula</a:t>
                </a:r>
                <a:endParaRPr lang="en-US" altLang="hu-H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434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44675"/>
                <a:ext cx="8435280" cy="4479925"/>
              </a:xfrm>
              <a:blipFill>
                <a:blip r:embed="rId2"/>
                <a:stretch>
                  <a:fillRect l="-434" t="-816" r="-72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Conditional</a:t>
            </a:r>
            <a:r>
              <a:rPr lang="hu-HU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hu-HU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probability</a:t>
            </a:r>
            <a:endParaRPr lang="hu-HU" altLang="hu-HU" sz="4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E2FB1D3A-30AE-4EC0-BD7E-7111C4103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727055"/>
              </p:ext>
            </p:extLst>
          </p:nvPr>
        </p:nvGraphicFramePr>
        <p:xfrm>
          <a:off x="2267744" y="3429000"/>
          <a:ext cx="3960440" cy="1440162"/>
        </p:xfrm>
        <a:graphic>
          <a:graphicData uri="http://schemas.openxmlformats.org/drawingml/2006/table">
            <a:tbl>
              <a:tblPr firstRow="1" firstCol="1" bandRow="1"/>
              <a:tblGrid>
                <a:gridCol w="1234045">
                  <a:extLst>
                    <a:ext uri="{9D8B030D-6E8A-4147-A177-3AD203B41FA5}">
                      <a16:colId xmlns:a16="http://schemas.microsoft.com/office/drawing/2014/main" val="2501961603"/>
                    </a:ext>
                  </a:extLst>
                </a:gridCol>
                <a:gridCol w="1135089">
                  <a:extLst>
                    <a:ext uri="{9D8B030D-6E8A-4147-A177-3AD203B41FA5}">
                      <a16:colId xmlns:a16="http://schemas.microsoft.com/office/drawing/2014/main" val="796508547"/>
                    </a:ext>
                  </a:extLst>
                </a:gridCol>
                <a:gridCol w="927716">
                  <a:extLst>
                    <a:ext uri="{9D8B030D-6E8A-4147-A177-3AD203B41FA5}">
                      <a16:colId xmlns:a16="http://schemas.microsoft.com/office/drawing/2014/main" val="914257239"/>
                    </a:ext>
                  </a:extLst>
                </a:gridCol>
                <a:gridCol w="663590">
                  <a:extLst>
                    <a:ext uri="{9D8B030D-6E8A-4147-A177-3AD203B41FA5}">
                      <a16:colId xmlns:a16="http://schemas.microsoft.com/office/drawing/2014/main" val="1742781125"/>
                    </a:ext>
                  </a:extLst>
                </a:gridCol>
              </a:tblGrid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Patient name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fever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cough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251062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894268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J.F.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448768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L.L.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090651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M.D.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888422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027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823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8434" name="Content Placeholder 1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44675"/>
                <a:ext cx="8291264" cy="4479925"/>
              </a:xfrm>
            </p:spPr>
            <p:txBody>
              <a:bodyPr/>
              <a:lstStyle/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very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important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rule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about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conditional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probabilities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hu-H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will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switch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between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u-HU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hu-H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hu-H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hu-H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a:rPr lang="hu-H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d>
                    <m:r>
                      <a:rPr lang="hu-HU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u-HU" sz="2000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and</m:t>
                    </m:r>
                    <m:r>
                      <a:rPr lang="hu-HU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hu-HU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hu-H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hu-H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𝐶</m:t>
                        </m:r>
                        <m:r>
                          <a:rPr lang="hu-H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a:rPr lang="hu-HU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</m:oMath>
                </a14:m>
                <a:endParaRPr lang="en-US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434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44675"/>
                <a:ext cx="8291264" cy="4479925"/>
              </a:xfrm>
              <a:blipFill>
                <a:blip r:embed="rId3"/>
                <a:stretch>
                  <a:fillRect l="-441" t="-95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Bayes</a:t>
            </a:r>
            <a:r>
              <a:rPr lang="hu-HU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hu-HU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theorem</a:t>
            </a:r>
            <a:endParaRPr lang="hu-HU" altLang="hu-HU" sz="4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991136"/>
              </p:ext>
            </p:extLst>
          </p:nvPr>
        </p:nvGraphicFramePr>
        <p:xfrm>
          <a:off x="3125788" y="2420938"/>
          <a:ext cx="258921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5" imgW="1676160" imgH="419040" progId="Equation.3">
                  <p:embed/>
                </p:oleObj>
              </mc:Choice>
              <mc:Fallback>
                <p:oleObj name="Equation" r:id="rId5" imgW="1676160" imgH="419040" progId="Equation.3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788" y="2420938"/>
                        <a:ext cx="258921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062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91264" cy="4479925"/>
          </a:xfrm>
        </p:spPr>
        <p:txBody>
          <a:bodyPr/>
          <a:lstStyle/>
          <a:p>
            <a:pPr eaLnBrk="1" hangingPunct="1"/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machine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tables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measurements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patient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fever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cough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,…)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lvl="1"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(here: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Mathematically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treat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stochastic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Stochastic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random)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seemingly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randomly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Discrete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random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finite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Continuous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random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infinitely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600" dirty="0" err="1">
                <a:solidFill>
                  <a:schemeClr val="bg1"/>
                </a:solidFill>
                <a:latin typeface="Calibri" panose="020F0502020204030204" pitchFamily="34" charset="0"/>
              </a:rPr>
              <a:t>Stochastic</a:t>
            </a:r>
            <a:r>
              <a:rPr lang="hu-HU" altLang="hu-HU" sz="46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hu-HU" altLang="hu-HU" sz="4600" dirty="0" err="1">
                <a:solidFill>
                  <a:schemeClr val="bg1"/>
                </a:solidFill>
                <a:latin typeface="Calibri" panose="020F0502020204030204" pitchFamily="34" charset="0"/>
              </a:rPr>
              <a:t>variables</a:t>
            </a:r>
            <a:endParaRPr lang="hu-HU" altLang="hu-HU" sz="4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4F870ED3-B37C-4FFB-816C-4F29BDECC2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509313"/>
              </p:ext>
            </p:extLst>
          </p:nvPr>
        </p:nvGraphicFramePr>
        <p:xfrm>
          <a:off x="2339752" y="2420888"/>
          <a:ext cx="3960440" cy="1440162"/>
        </p:xfrm>
        <a:graphic>
          <a:graphicData uri="http://schemas.openxmlformats.org/drawingml/2006/table">
            <a:tbl>
              <a:tblPr firstRow="1" firstCol="1" bandRow="1"/>
              <a:tblGrid>
                <a:gridCol w="1234045">
                  <a:extLst>
                    <a:ext uri="{9D8B030D-6E8A-4147-A177-3AD203B41FA5}">
                      <a16:colId xmlns:a16="http://schemas.microsoft.com/office/drawing/2014/main" val="2501961603"/>
                    </a:ext>
                  </a:extLst>
                </a:gridCol>
                <a:gridCol w="1135089">
                  <a:extLst>
                    <a:ext uri="{9D8B030D-6E8A-4147-A177-3AD203B41FA5}">
                      <a16:colId xmlns:a16="http://schemas.microsoft.com/office/drawing/2014/main" val="796508547"/>
                    </a:ext>
                  </a:extLst>
                </a:gridCol>
                <a:gridCol w="927716">
                  <a:extLst>
                    <a:ext uri="{9D8B030D-6E8A-4147-A177-3AD203B41FA5}">
                      <a16:colId xmlns:a16="http://schemas.microsoft.com/office/drawing/2014/main" val="914257239"/>
                    </a:ext>
                  </a:extLst>
                </a:gridCol>
                <a:gridCol w="663590">
                  <a:extLst>
                    <a:ext uri="{9D8B030D-6E8A-4147-A177-3AD203B41FA5}">
                      <a16:colId xmlns:a16="http://schemas.microsoft.com/office/drawing/2014/main" val="1742781125"/>
                    </a:ext>
                  </a:extLst>
                </a:gridCol>
              </a:tblGrid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Patient name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fever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cough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251062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894268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J.F.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moderate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448768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L.L.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090651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M.D.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888422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02749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8434" name="Content Placeholder 1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44675"/>
                <a:ext cx="8291264" cy="4479925"/>
              </a:xfrm>
            </p:spPr>
            <p:txBody>
              <a:bodyPr/>
              <a:lstStyle/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„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Event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”: a random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variable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takes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given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value</a:t>
                </a:r>
                <a:endParaRPr lang="hu-HU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#1: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coin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tossing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 2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possible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outcomes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(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values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)</a:t>
                </a:r>
              </a:p>
              <a:p>
                <a:pPr eaLnBrk="1" hangingPunct="1"/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#2: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dice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rolling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possible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outcomes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(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values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)</a:t>
                </a:r>
                <a:endParaRPr lang="hu-HU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What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probability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rolling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dice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eaLnBrk="1" hangingPunct="1"/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Notation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P(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dice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=6) = ?</a:t>
                </a:r>
              </a:p>
              <a:p>
                <a:pPr eaLnBrk="1" hangingPunct="1"/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„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Probability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” is an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abstract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notion</a:t>
                </a:r>
                <a:endParaRPr lang="hu-HU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eaLnBrk="1" hangingPunct="1"/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„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frequentist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”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interpretation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probability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says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that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„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probability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”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makes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sense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only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talking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about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infinitely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repeatable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experiments</a:t>
                </a:r>
                <a:endParaRPr lang="hu-HU" altLang="hu-H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eaLnBrk="1" hangingPunct="1"/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roll a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dices</a:t>
                </a:r>
                <a:r>
                  <a:rPr lang="en-US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times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be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arbitrarily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large</a:t>
                </a:r>
                <a:endParaRPr lang="en-US" altLang="hu-H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eaLnBrk="1" hangingPunct="1"/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dice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=6) 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can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be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estimated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1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1400" b="0" i="1" smtClean="0">
                            <a:effectLst/>
                            <a:latin typeface="Cambria Math" panose="02040503050406030204" pitchFamily="18" charset="0"/>
                          </a:rPr>
                          <m:t>h𝑜𝑤</m:t>
                        </m:r>
                        <m:r>
                          <a:rPr lang="hu-HU" sz="1400" b="0" i="1" smtClean="0">
                            <a:effectLst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u-HU" sz="1400" b="0" i="1" smtClean="0">
                            <a:effectLst/>
                            <a:latin typeface="Cambria Math" panose="02040503050406030204" pitchFamily="18" charset="0"/>
                          </a:rPr>
                          <m:t>𝑚𝑎𝑛𝑦</m:t>
                        </m:r>
                        <m:r>
                          <a:rPr lang="hu-HU" sz="1400" b="0" i="1" smtClean="0">
                            <a:effectLst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u-HU" sz="1400" b="0" i="1" smtClean="0">
                            <a:effectLst/>
                            <a:latin typeface="Cambria Math" panose="02040503050406030204" pitchFamily="18" charset="0"/>
                          </a:rPr>
                          <m:t>𝑡𝑖𝑚𝑒𝑠</m:t>
                        </m:r>
                        <m:r>
                          <a:rPr lang="hu-HU" sz="1400" b="0" i="1" smtClean="0">
                            <a:effectLst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u-HU" sz="1400" b="0" i="1" smtClean="0">
                            <a:effectLst/>
                            <a:latin typeface="Cambria Math" panose="02040503050406030204" pitchFamily="18" charset="0"/>
                          </a:rPr>
                          <m:t>𝑤𝑒</m:t>
                        </m:r>
                        <m:r>
                          <a:rPr lang="hu-HU" sz="1400" b="0" i="1" smtClean="0">
                            <a:effectLst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u-HU" sz="1400" b="0" i="1" smtClean="0">
                            <a:effectLst/>
                            <a:latin typeface="Cambria Math" panose="02040503050406030204" pitchFamily="18" charset="0"/>
                          </a:rPr>
                          <m:t>𝑟𝑜𝑙𝑙𝑒𝑑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6</m:t>
                        </m:r>
                      </m:num>
                      <m:den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 eaLnBrk="1" hangingPunct="1"/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∞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, 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14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𝑜𝑤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𝑚𝑎𝑛𝑦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𝑡𝑖𝑚𝑒𝑠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𝑤𝑒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𝑟𝑜𝑙𝑙𝑒𝑑</m:t>
                        </m:r>
                        <m:r>
                          <a:rPr lang="hu-HU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6</m:t>
                        </m:r>
                      </m:num>
                      <m:den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  <m:r>
                      <a:rPr lang="hu-H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P(kocka=6)</a:t>
                </a:r>
              </a:p>
              <a:p>
                <a:pPr lvl="1" eaLnBrk="1" hangingPunct="1"/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That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is,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we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get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a more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precise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estimate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if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we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repeat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the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experiment</a:t>
                </a:r>
                <a:r>
                  <a:rPr lang="hu-HU" altLang="hu-HU" sz="1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more </a:t>
                </a:r>
                <a:r>
                  <a:rPr lang="hu-HU" altLang="hu-HU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times</a:t>
                </a:r>
                <a:endParaRPr lang="hu-HU" altLang="hu-H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434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44675"/>
                <a:ext cx="8291264" cy="4479925"/>
              </a:xfrm>
              <a:blipFill>
                <a:blip r:embed="rId2"/>
                <a:stretch>
                  <a:fillRect l="-441" t="-81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Probabilitiy</a:t>
            </a:r>
            <a:r>
              <a:rPr lang="hu-HU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 of </a:t>
            </a:r>
            <a:r>
              <a:rPr lang="hu-HU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events</a:t>
            </a:r>
            <a:endParaRPr lang="hu-HU" altLang="hu-HU" sz="4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93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91264" cy="4479925"/>
          </a:xfrm>
        </p:spPr>
        <p:txBody>
          <a:bodyPr/>
          <a:lstStyle/>
          <a:p>
            <a:pPr eaLnBrk="1" hangingPunct="1"/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#1: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toss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heads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4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tails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estimate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P(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6/10 = 0.6</a:t>
            </a:r>
          </a:p>
          <a:p>
            <a:pPr eaLnBrk="1" hangingPunct="1"/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estimate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P(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 = 4/10 = 0.4</a:t>
            </a:r>
          </a:p>
          <a:p>
            <a:pPr eaLnBrk="1" hangingPunct="1"/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easy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discrete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random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probability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and 1, and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probabilities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1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#2: roll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create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histogram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from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values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6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possible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values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– 6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columns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Divinding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value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in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each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column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by100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get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an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estimate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of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probabilities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Probability</a:t>
            </a:r>
            <a:r>
              <a:rPr lang="hu-HU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 of </a:t>
            </a:r>
            <a:r>
              <a:rPr lang="hu-HU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events</a:t>
            </a:r>
            <a:endParaRPr lang="hu-HU" altLang="hu-HU" sz="4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D9EFEC42-68EB-4ED0-BFB8-0200A7890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3858372"/>
            <a:ext cx="2820309" cy="246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550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91264" cy="4479925"/>
          </a:xfrm>
        </p:spPr>
        <p:txBody>
          <a:bodyPr/>
          <a:lstStyle/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more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columns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histogram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More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possible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values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more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experiments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are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required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an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accurate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estimate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otherwise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get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lot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of 0 in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many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columns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eaLnBrk="1" hangingPunct="1"/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Continuous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random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variable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has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infinitely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many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values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Making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histograms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counting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cases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no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longer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works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only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if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cheat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taking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small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neigborhood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around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given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point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More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usually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assume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that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distribution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of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data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points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follows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specific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curve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purple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curve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marL="0" indent="0" eaLnBrk="1" hangingPunct="1">
              <a:buNone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3600" dirty="0" err="1">
                <a:solidFill>
                  <a:schemeClr val="bg1"/>
                </a:solidFill>
                <a:latin typeface="Calibri" panose="020F0502020204030204" pitchFamily="34" charset="0"/>
              </a:rPr>
              <a:t>Continuous</a:t>
            </a:r>
            <a:r>
              <a:rPr lang="hu-HU" altLang="hu-HU" sz="3600" dirty="0">
                <a:solidFill>
                  <a:schemeClr val="bg1"/>
                </a:solidFill>
                <a:latin typeface="Calibri" panose="020F0502020204030204" pitchFamily="34" charset="0"/>
              </a:rPr>
              <a:t> random </a:t>
            </a:r>
            <a:r>
              <a:rPr lang="hu-HU" altLang="hu-HU" sz="3600" dirty="0" err="1">
                <a:solidFill>
                  <a:schemeClr val="bg1"/>
                </a:solidFill>
                <a:latin typeface="Calibri" panose="020F0502020204030204" pitchFamily="34" charset="0"/>
              </a:rPr>
              <a:t>variables</a:t>
            </a:r>
            <a:endParaRPr lang="hu-HU" altLang="hu-HU" sz="3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84CE20C0-66C3-4157-B822-7438FA4BA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1816100"/>
            <a:ext cx="2304256" cy="1437565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8F96B448-F124-450A-B518-AAD45BB67E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2832" y="4395426"/>
            <a:ext cx="3888432" cy="195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535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91264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2 most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well-known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continuous</a:t>
            </a:r>
            <a:b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Gaussian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Uniform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Compared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discrete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continuous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weird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curve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1 (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instead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summing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probability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P(x=…) is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zero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lvl="1"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above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curves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show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density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of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probabilities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emphasize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mathematicians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p(x)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instead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P(x)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</a:p>
          <a:p>
            <a:pPr eaLnBrk="1" hangingPunct="1"/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Estimating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curves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trivial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lectures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3600" dirty="0" err="1">
                <a:solidFill>
                  <a:schemeClr val="bg1"/>
                </a:solidFill>
                <a:latin typeface="Calibri" panose="020F0502020204030204" pitchFamily="34" charset="0"/>
              </a:rPr>
              <a:t>Continuous</a:t>
            </a:r>
            <a:r>
              <a:rPr lang="hu-HU" altLang="hu-HU" sz="3600" dirty="0">
                <a:solidFill>
                  <a:schemeClr val="bg1"/>
                </a:solidFill>
                <a:latin typeface="Calibri" panose="020F0502020204030204" pitchFamily="34" charset="0"/>
              </a:rPr>
              <a:t> random </a:t>
            </a:r>
            <a:r>
              <a:rPr lang="hu-HU" altLang="hu-HU" sz="3600" dirty="0" err="1">
                <a:solidFill>
                  <a:schemeClr val="bg1"/>
                </a:solidFill>
                <a:latin typeface="Calibri" panose="020F0502020204030204" pitchFamily="34" charset="0"/>
              </a:rPr>
              <a:t>variables</a:t>
            </a:r>
            <a:endParaRPr lang="hu-HU" altLang="hu-HU" sz="3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C05726E4-8F43-417A-B41A-74074B2BF3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1992610"/>
            <a:ext cx="2725862" cy="211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585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8434" name="Content Placeholder 1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44675"/>
                <a:ext cx="8291264" cy="4479925"/>
              </a:xfrm>
            </p:spPr>
            <p:txBody>
              <a:bodyPr/>
              <a:lstStyle/>
              <a:p>
                <a:pPr eaLnBrk="1" hangingPunct="1"/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</a:t>
                </a:r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’s go back to the coin tossing example</a:t>
                </a:r>
              </a:p>
              <a:p>
                <a:pPr eaLnBrk="1" hangingPunct="1"/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</a:t>
                </a:r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’s denote the head by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0, </a:t>
                </a:r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the tail by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</a:p>
              <a:p>
                <a:pPr eaLnBrk="1" hangingPunct="1"/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toss 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times, the outcome is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 </a:t>
                </a:r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times head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(0) and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 </a:t>
                </a:r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times tail (1)</a:t>
                </a:r>
              </a:p>
              <a:p>
                <a:pPr eaLnBrk="1" hangingPunct="1"/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</a:t>
                </a:r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’s calculate the average of these values </a:t>
                </a:r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„</a:t>
                </a:r>
                <a:r>
                  <a:rPr lang="hu-HU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empiri</a:t>
                </a:r>
                <a:r>
                  <a:rPr lang="en-US" altLang="hu-H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cal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” </a:t>
                </a:r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mean</a:t>
                </a:r>
                <a:endParaRPr lang="hu-HU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/>
                <a14:m>
                  <m:oMath xmlns:m="http://schemas.openxmlformats.org/officeDocument/2006/math"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6∙0+4∙1</m:t>
                        </m:r>
                      </m:num>
                      <m:den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hu-H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hu-H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∙0+</m:t>
                    </m:r>
                    <m:f>
                      <m:fPr>
                        <m:ctrlP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hu-H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∙1</m:t>
                    </m:r>
                  </m:oMath>
                </a14:m>
                <a:r>
                  <a:rPr lang="hu-HU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eaLnBrk="1" hangingPunct="1"/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Increasing the number of repetitions to infinity, we get the expected value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eaLnBrk="1" hangingPunct="1"/>
                <a14:m>
                  <m:oMath xmlns:m="http://schemas.openxmlformats.org/officeDocument/2006/math"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)=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=0)∙0+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=1)∙1</m:t>
                    </m:r>
                  </m:oMath>
                </a14:m>
                <a:endParaRPr lang="hu-HU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Generally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denoting the values of variable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by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x: </a:t>
                </a:r>
              </a:p>
              <a:p>
                <a:pPr eaLnBrk="1" hangingPunct="1"/>
                <a14:m>
                  <m:oMath xmlns:m="http://schemas.openxmlformats.org/officeDocument/2006/math">
                    <m:r>
                      <a:rPr lang="hu-HU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𝐸</m:t>
                    </m:r>
                    <m:d>
                      <m:dPr>
                        <m:ctrlP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  <m:r>
                      <a:rPr lang="hu-H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/>
                      <m:e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hu-H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hu-H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hu-H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hu-H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nary>
                  </m:oMath>
                </a14:m>
                <a:endParaRPr lang="hu-H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en-US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Remark</a:t>
                </a:r>
                <a:r>
                  <a:rPr lang="hu-HU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1: f</a:t>
                </a:r>
                <a:r>
                  <a:rPr lang="en-US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or continuous variables the summa should be changed to integration</a:t>
                </a:r>
                <a:endParaRPr lang="hu-HU" sz="1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en-US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Remark</a:t>
                </a:r>
                <a:r>
                  <a:rPr lang="hu-H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2: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expected value is not necessarily among the possible values</a:t>
                </a:r>
                <a:r>
                  <a:rPr lang="hu-H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b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example, for dice rolling it is</a:t>
                </a:r>
                <a:r>
                  <a:rPr lang="hu-H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hu-HU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hu-HU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en-US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434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44675"/>
                <a:ext cx="8291264" cy="4479925"/>
              </a:xfrm>
              <a:blipFill>
                <a:blip r:embed="rId2"/>
                <a:stretch>
                  <a:fillRect l="-441" t="-81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Expected</a:t>
            </a:r>
            <a:r>
              <a:rPr lang="hu-HU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hu-HU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value</a:t>
            </a:r>
            <a:endParaRPr lang="hu-HU" altLang="hu-HU" sz="4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777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8434" name="Content Placeholder 1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44675"/>
                <a:ext cx="8291264" cy="4479925"/>
              </a:xfrm>
            </p:spPr>
            <p:txBody>
              <a:bodyPr/>
              <a:lstStyle/>
              <a:p>
                <a:pPr eaLnBrk="1" hangingPunct="1"/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us assume we have a function</a:t>
                </a:r>
                <a:r>
                  <a:rPr lang="hu-HU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f(x), </a:t>
                </a:r>
                <a:r>
                  <a:rPr lang="en-US" alt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x is a random variable</a:t>
                </a:r>
                <a:endParaRPr lang="hu-HU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expected value of 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f(x)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 defined </a:t>
                </a:r>
                <a:r>
                  <a:rPr lang="en-US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exactl</a:t>
                </a:r>
                <a:r>
                  <a:rPr lang="hu-HU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the same </a:t>
                </a:r>
                <a:r>
                  <a:rPr lang="en-US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</a:t>
                </a:r>
                <a:r>
                  <a:rPr lang="hu-HU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as the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expected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value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of x,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but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formula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replace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 </a:t>
                </a:r>
                <a:r>
                  <a:rPr lang="hu-HU" sz="2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by</a:t>
                </a:r>
                <a:r>
                  <a:rPr lang="hu-HU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f(x):</a:t>
                </a:r>
              </a:p>
              <a:p>
                <a:pPr eaLnBrk="1" hangingPunct="1"/>
                <a:r>
                  <a:rPr lang="hu-HU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18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  <m:r>
                      <a:rPr lang="hu-H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/>
                      <m:e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hu-H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hu-H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hu-H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hu-HU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hu-H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hu-H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eaLnBrk="1" hangingPunct="1"/>
                <a:endParaRPr lang="en-US" alt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434" name="Content Placeholder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44675"/>
                <a:ext cx="8291264" cy="4479925"/>
              </a:xfrm>
              <a:blipFill>
                <a:blip r:embed="rId2"/>
                <a:stretch>
                  <a:fillRect l="-441" t="-81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Expect</a:t>
            </a:r>
            <a:r>
              <a:rPr lang="en-US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ation</a:t>
            </a:r>
            <a:r>
              <a:rPr lang="en-US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 of a function</a:t>
            </a:r>
            <a:endParaRPr lang="hu-HU" altLang="hu-HU" sz="4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585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1"/>
          <p:cNvSpPr>
            <a:spLocks noGrp="1"/>
          </p:cNvSpPr>
          <p:nvPr>
            <p:ph idx="1"/>
          </p:nvPr>
        </p:nvSpPr>
        <p:spPr>
          <a:xfrm>
            <a:off x="395536" y="1844675"/>
            <a:ext cx="8568952" cy="4479925"/>
          </a:xfrm>
        </p:spPr>
        <p:txBody>
          <a:bodyPr/>
          <a:lstStyle/>
          <a:p>
            <a:pPr eaLnBrk="1" hangingPunct="1"/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typically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more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measurements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feature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vector</a:t>
            </a:r>
            <a:endParaRPr lang="hu-H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roll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dices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together</a:t>
            </a:r>
            <a:endParaRPr lang="hu-H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talk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joint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probabilities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events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P(d1=x, d2=y)</a:t>
            </a:r>
          </a:p>
          <a:p>
            <a:pPr lvl="1" eaLnBrk="1" hangingPunct="1"/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need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multivariate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distribution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describe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distrbution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possible</a:t>
            </a:r>
            <a:r>
              <a:rPr lang="hu-H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values</a:t>
            </a:r>
            <a:endParaRPr lang="hu-H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probability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joint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events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indipendent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events</a:t>
            </a:r>
            <a:r>
              <a:rPr lang="hu-H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P(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cough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dry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fever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= P(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cough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dry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∙ P(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fever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practive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frequently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assume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allows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above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formula</a:t>
            </a:r>
          </a:p>
          <a:p>
            <a:pPr lvl="1"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Unfortunately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frequently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independency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hold…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7475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Cím 3"/>
          <p:cNvSpPr txBox="1">
            <a:spLocks/>
          </p:cNvSpPr>
          <p:nvPr/>
        </p:nvSpPr>
        <p:spPr bwMode="auto">
          <a:xfrm>
            <a:off x="1763688" y="0"/>
            <a:ext cx="62118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Multivariate</a:t>
            </a:r>
            <a:r>
              <a:rPr lang="hu-HU" altLang="hu-HU" sz="4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hu-HU" altLang="hu-HU" sz="4000" dirty="0" err="1">
                <a:solidFill>
                  <a:schemeClr val="bg1"/>
                </a:solidFill>
                <a:latin typeface="Calibri" panose="020F0502020204030204" pitchFamily="34" charset="0"/>
              </a:rPr>
              <a:t>distributions</a:t>
            </a:r>
            <a:endParaRPr lang="hu-HU" altLang="hu-HU" sz="4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541D19BA-7418-49D1-B830-99C05FB750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3212976"/>
            <a:ext cx="1728192" cy="1415868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70A92466-92B7-40B0-8739-7233831D4E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9953" y="3284984"/>
            <a:ext cx="1800200" cy="134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4181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25529</TotalTime>
  <Words>1142</Words>
  <Application>Microsoft Office PowerPoint</Application>
  <PresentationFormat>Diavetítés a képernyőre (4:3 oldalarány)</PresentationFormat>
  <Paragraphs>152</Paragraphs>
  <Slides>11</Slides>
  <Notes>1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Constantia</vt:lpstr>
      <vt:lpstr>Times New Roman</vt:lpstr>
      <vt:lpstr>Wingdings 2</vt:lpstr>
      <vt:lpstr>Áramlás</vt:lpstr>
      <vt:lpstr>Equation</vt:lpstr>
      <vt:lpstr>The most important notions Of probability theory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Karácsony Csilla</cp:lastModifiedBy>
  <cp:revision>793</cp:revision>
  <dcterms:created xsi:type="dcterms:W3CDTF">2011-08-30T15:18:14Z</dcterms:created>
  <dcterms:modified xsi:type="dcterms:W3CDTF">2022-02-09T22:05:49Z</dcterms:modified>
</cp:coreProperties>
</file>