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260" r:id="rId3"/>
    <p:sldId id="261" r:id="rId4"/>
    <p:sldId id="262" r:id="rId5"/>
    <p:sldId id="280" r:id="rId6"/>
    <p:sldId id="281" r:id="rId7"/>
    <p:sldId id="282" r:id="rId8"/>
    <p:sldId id="283" r:id="rId9"/>
    <p:sldId id="284" r:id="rId10"/>
    <p:sldId id="285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6" r:id="rId21"/>
    <p:sldId id="272" r:id="rId22"/>
    <p:sldId id="273" r:id="rId23"/>
    <p:sldId id="274" r:id="rId24"/>
    <p:sldId id="275" r:id="rId25"/>
    <p:sldId id="287" r:id="rId26"/>
    <p:sldId id="276" r:id="rId27"/>
    <p:sldId id="277" r:id="rId28"/>
    <p:sldId id="278" r:id="rId29"/>
    <p:sldId id="279" r:id="rId30"/>
    <p:sldId id="25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53" d="100"/>
          <a:sy n="153" d="100"/>
        </p:scale>
        <p:origin x="202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Document-oriented_datab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raph_databas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Key-value_databas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352928" cy="2088232"/>
          </a:xfrm>
        </p:spPr>
        <p:txBody>
          <a:bodyPr/>
          <a:lstStyle/>
          <a:p>
            <a:pPr algn="ctr"/>
            <a:r>
              <a:rPr lang="hu-HU" dirty="0"/>
              <a:t>NoSQL adatbázisok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1188640" y="5653088"/>
            <a:ext cx="748883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Webdings" pitchFamily="18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Vállalati Információs Rendszerek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2017-2025, </a:t>
            </a: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Hegedűs Péter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Python – </a:t>
            </a:r>
            <a:r>
              <a:rPr lang="hu-HU" dirty="0" err="1"/>
              <a:t>Pottery</a:t>
            </a:r>
            <a:r>
              <a:rPr lang="hu-HU" dirty="0"/>
              <a:t> példa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05264"/>
            <a:ext cx="8801647" cy="328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5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204131" cy="936104"/>
          </a:xfrm>
        </p:spPr>
        <p:txBody>
          <a:bodyPr/>
          <a:lstStyle/>
          <a:p>
            <a:r>
              <a:rPr lang="hu-HU" dirty="0"/>
              <a:t>Dokumentumtárolók</a:t>
            </a:r>
            <a:endParaRPr lang="en-US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085138" cy="5040312"/>
          </a:xfrm>
        </p:spPr>
        <p:txBody>
          <a:bodyPr/>
          <a:lstStyle/>
          <a:p>
            <a:r>
              <a:rPr lang="hu-HU" sz="2800" dirty="0"/>
              <a:t>Központi koncepció a „dokumentum”</a:t>
            </a:r>
          </a:p>
          <a:p>
            <a:pPr lvl="1"/>
            <a:r>
              <a:rPr lang="hu-HU" sz="2400" dirty="0"/>
              <a:t>A tárolandó adat egy egységét foglalja magában</a:t>
            </a:r>
          </a:p>
          <a:p>
            <a:r>
              <a:rPr lang="hu-HU" sz="2800" dirty="0"/>
              <a:t>Tipikus formátumok</a:t>
            </a:r>
          </a:p>
          <a:p>
            <a:pPr lvl="1"/>
            <a:r>
              <a:rPr lang="hu-HU" sz="2400" dirty="0"/>
              <a:t>XML</a:t>
            </a:r>
          </a:p>
          <a:p>
            <a:pPr lvl="1"/>
            <a:r>
              <a:rPr lang="hu-HU" sz="2400" dirty="0"/>
              <a:t>YAML</a:t>
            </a:r>
          </a:p>
          <a:p>
            <a:pPr lvl="1"/>
            <a:r>
              <a:rPr lang="hu-HU" sz="2400" dirty="0"/>
              <a:t>JSON</a:t>
            </a:r>
          </a:p>
          <a:p>
            <a:pPr lvl="1"/>
            <a:r>
              <a:rPr lang="hu-HU" sz="2400" dirty="0"/>
              <a:t>BSON</a:t>
            </a:r>
          </a:p>
          <a:p>
            <a:r>
              <a:rPr lang="hu-HU" sz="2800" dirty="0"/>
              <a:t>Az egyes tárolt dokumentumok nem kell, hogy ugyanolyan struktúrájúak legyenek</a:t>
            </a:r>
          </a:p>
          <a:p>
            <a:pPr lvl="1"/>
            <a:r>
              <a:rPr lang="hu-HU" sz="2400" dirty="0"/>
              <a:t>Nem feltétlenül ugyanazok a mezők, mint pl. egy relációs adatbázis rekordjainál</a:t>
            </a:r>
          </a:p>
          <a:p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1388667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01686" y="116632"/>
            <a:ext cx="8085138" cy="1008063"/>
          </a:xfrm>
        </p:spPr>
        <p:txBody>
          <a:bodyPr/>
          <a:lstStyle/>
          <a:p>
            <a:r>
              <a:rPr lang="hu-HU" dirty="0"/>
              <a:t>Dokumentumtárolók</a:t>
            </a:r>
            <a:endParaRPr lang="hu-HU" alt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23528" y="1556792"/>
            <a:ext cx="8085138" cy="5040312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A dokumentumok egyedi kulcsokkal vannak azonosítva</a:t>
            </a:r>
          </a:p>
          <a:p>
            <a:r>
              <a:rPr lang="hu-HU" sz="2800" dirty="0"/>
              <a:t>A keresés viszont nem csak kulcs alapján történhet</a:t>
            </a:r>
          </a:p>
          <a:p>
            <a:pPr lvl="1"/>
            <a:r>
              <a:rPr lang="hu-HU" sz="2400" dirty="0"/>
              <a:t>Lekérdező nyelv + API a tartalom alapján történő keresésre</a:t>
            </a:r>
          </a:p>
          <a:p>
            <a:r>
              <a:rPr lang="hu-HU" sz="2800" dirty="0"/>
              <a:t>Különböző implementációk különböző módon csoportosítják/szervezik a dokumentumokat</a:t>
            </a:r>
          </a:p>
          <a:p>
            <a:pPr lvl="1"/>
            <a:r>
              <a:rPr lang="hu-HU" sz="2400" dirty="0"/>
              <a:t>Gyűjtemények</a:t>
            </a:r>
          </a:p>
          <a:p>
            <a:pPr lvl="1"/>
            <a:r>
              <a:rPr lang="hu-HU" sz="2400" dirty="0"/>
              <a:t>Címkék</a:t>
            </a:r>
          </a:p>
          <a:p>
            <a:pPr lvl="1"/>
            <a:r>
              <a:rPr lang="hu-HU" sz="2400" dirty="0"/>
              <a:t>Meta-információk</a:t>
            </a:r>
          </a:p>
          <a:p>
            <a:pPr lvl="1"/>
            <a:r>
              <a:rPr lang="hu-HU" sz="2400" dirty="0"/>
              <a:t>Hierarchikus elrendezés</a:t>
            </a:r>
          </a:p>
          <a:p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136060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989" y="102662"/>
            <a:ext cx="8085138" cy="1008063"/>
          </a:xfrm>
        </p:spPr>
        <p:txBody>
          <a:bodyPr/>
          <a:lstStyle/>
          <a:p>
            <a:r>
              <a:rPr lang="hu-HU" dirty="0"/>
              <a:t>Dokumentumtárolók</a:t>
            </a:r>
            <a:endParaRPr lang="hu-HU" alt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085138" cy="5040312"/>
          </a:xfrm>
        </p:spPr>
        <p:txBody>
          <a:bodyPr>
            <a:normAutofit lnSpcReduction="10000"/>
          </a:bodyPr>
          <a:lstStyle/>
          <a:p>
            <a:r>
              <a:rPr lang="hu-HU" altLang="hu-HU" sz="2800" dirty="0"/>
              <a:t>Példa dokumentumok</a:t>
            </a:r>
          </a:p>
          <a:p>
            <a:endParaRPr lang="hu-HU" altLang="hu-HU" sz="2800" dirty="0"/>
          </a:p>
          <a:p>
            <a:endParaRPr lang="hu-HU" altLang="hu-HU" sz="2800" dirty="0"/>
          </a:p>
          <a:p>
            <a:endParaRPr lang="hu-HU" altLang="hu-HU" sz="2800" dirty="0"/>
          </a:p>
          <a:p>
            <a:endParaRPr lang="hu-HU" altLang="hu-HU" sz="2800" dirty="0"/>
          </a:p>
          <a:p>
            <a:endParaRPr lang="hu-HU" altLang="hu-HU" sz="2800" dirty="0"/>
          </a:p>
          <a:p>
            <a:r>
              <a:rPr lang="hu-HU" altLang="hu-HU" sz="2800" dirty="0"/>
              <a:t>Implementációk</a:t>
            </a:r>
          </a:p>
          <a:p>
            <a:pPr lvl="1"/>
            <a:r>
              <a:rPr lang="hu-HU" altLang="hu-HU" sz="2400" dirty="0" err="1"/>
              <a:t>CouchDB</a:t>
            </a:r>
            <a:endParaRPr lang="hu-HU" altLang="hu-HU" sz="2400" dirty="0"/>
          </a:p>
          <a:p>
            <a:pPr lvl="1"/>
            <a:r>
              <a:rPr lang="hu-HU" altLang="hu-HU" sz="2400" dirty="0" err="1"/>
              <a:t>Elasticsearch</a:t>
            </a:r>
            <a:endParaRPr lang="hu-HU" altLang="hu-HU" sz="2400" dirty="0"/>
          </a:p>
          <a:p>
            <a:pPr lvl="1"/>
            <a:r>
              <a:rPr lang="hu-HU" altLang="hu-HU" sz="2400" dirty="0" err="1"/>
              <a:t>MongoDB</a:t>
            </a:r>
            <a:endParaRPr lang="hu-HU" altLang="hu-HU" sz="2400" dirty="0"/>
          </a:p>
          <a:p>
            <a:pPr lvl="1"/>
            <a:r>
              <a:rPr lang="hu-HU" altLang="hu-HU" sz="2000" dirty="0">
                <a:hlinkClick r:id="rId2"/>
              </a:rPr>
              <a:t>https://en.wikipedia.org/wiki/Document-</a:t>
            </a:r>
            <a:r>
              <a:rPr lang="hu-HU" altLang="hu-HU" sz="2400" dirty="0">
                <a:hlinkClick r:id="rId2"/>
              </a:rPr>
              <a:t>oriented_database</a:t>
            </a:r>
            <a:endParaRPr lang="hu-HU" altLang="hu-HU" sz="2400" dirty="0"/>
          </a:p>
          <a:p>
            <a:pPr lvl="1"/>
            <a:endParaRPr lang="hu-HU" alt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276872"/>
            <a:ext cx="2219325" cy="10191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558" y="1772816"/>
            <a:ext cx="34385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2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Gráf adatbázisok</a:t>
            </a:r>
          </a:p>
        </p:txBody>
      </p:sp>
      <p:sp>
        <p:nvSpPr>
          <p:cNvPr id="17" name="Tartalom helye 2"/>
          <p:cNvSpPr>
            <a:spLocks noGrp="1"/>
          </p:cNvSpPr>
          <p:nvPr>
            <p:ph idx="1"/>
          </p:nvPr>
        </p:nvSpPr>
        <p:spPr>
          <a:xfrm>
            <a:off x="456088" y="1484784"/>
            <a:ext cx="8085138" cy="5040312"/>
          </a:xfrm>
        </p:spPr>
        <p:txBody>
          <a:bodyPr/>
          <a:lstStyle/>
          <a:p>
            <a:r>
              <a:rPr lang="hu-HU" altLang="hu-HU" sz="2400" dirty="0"/>
              <a:t>Adatok tárolása, amelyek jól modellezhetők gráfként</a:t>
            </a:r>
          </a:p>
          <a:p>
            <a:pPr lvl="1"/>
            <a:r>
              <a:rPr lang="hu-HU" altLang="hu-HU" sz="2000" dirty="0"/>
              <a:t>Az adatelemek határozatlan számú kapcsolattal vannak összekötve</a:t>
            </a:r>
          </a:p>
          <a:p>
            <a:r>
              <a:rPr lang="hu-HU" altLang="hu-HU" sz="2400" dirty="0"/>
              <a:t>Példák</a:t>
            </a:r>
          </a:p>
          <a:p>
            <a:pPr lvl="1"/>
            <a:r>
              <a:rPr lang="hu-HU" altLang="hu-HU" sz="2000" dirty="0"/>
              <a:t>Közösségi háló</a:t>
            </a:r>
          </a:p>
          <a:p>
            <a:pPr lvl="1"/>
            <a:r>
              <a:rPr lang="hu-HU" altLang="hu-HU" sz="2000" dirty="0"/>
              <a:t>Közlekedési térkép</a:t>
            </a:r>
          </a:p>
          <a:p>
            <a:pPr lvl="1"/>
            <a:r>
              <a:rPr lang="hu-HU" altLang="hu-HU" sz="2000" dirty="0"/>
              <a:t>Hálózati topológiák</a:t>
            </a:r>
          </a:p>
          <a:p>
            <a:pPr lvl="1"/>
            <a:r>
              <a:rPr lang="hu-HU" altLang="hu-HU" sz="2000" dirty="0" err="1"/>
              <a:t>Wiki</a:t>
            </a:r>
            <a:r>
              <a:rPr lang="hu-HU" altLang="hu-HU" sz="2000" dirty="0"/>
              <a:t> oldalak</a:t>
            </a:r>
          </a:p>
          <a:p>
            <a:r>
              <a:rPr lang="hu-HU" altLang="hu-HU" sz="2400" dirty="0"/>
              <a:t>Implementációk</a:t>
            </a:r>
          </a:p>
          <a:p>
            <a:pPr lvl="1"/>
            <a:r>
              <a:rPr lang="hu-HU" altLang="hu-HU" sz="2000" dirty="0"/>
              <a:t>Neo4j</a:t>
            </a:r>
          </a:p>
          <a:p>
            <a:pPr lvl="1"/>
            <a:r>
              <a:rPr lang="hu-HU" altLang="hu-HU" sz="2000" dirty="0" err="1"/>
              <a:t>OrientDB</a:t>
            </a:r>
            <a:endParaRPr lang="hu-HU" altLang="hu-HU" sz="2000" dirty="0"/>
          </a:p>
          <a:p>
            <a:pPr lvl="1"/>
            <a:r>
              <a:rPr lang="hu-HU" altLang="hu-HU" sz="2000" dirty="0" err="1"/>
              <a:t>MarkLogic</a:t>
            </a:r>
            <a:endParaRPr lang="hu-HU" altLang="hu-HU" sz="2000" dirty="0"/>
          </a:p>
          <a:p>
            <a:pPr lvl="1"/>
            <a:r>
              <a:rPr lang="hu-HU" altLang="hu-HU" sz="2000" dirty="0">
                <a:hlinkClick r:id="rId2"/>
              </a:rPr>
              <a:t>https://en.wikipedia.org/wiki/Graph_database</a:t>
            </a:r>
            <a:endParaRPr lang="hu-HU" altLang="hu-HU" sz="2000" dirty="0"/>
          </a:p>
          <a:p>
            <a:pPr lvl="1"/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54427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936104"/>
          </a:xfrm>
        </p:spPr>
        <p:txBody>
          <a:bodyPr>
            <a:normAutofit/>
          </a:bodyPr>
          <a:lstStyle/>
          <a:p>
            <a:r>
              <a:rPr lang="hu-HU" dirty="0"/>
              <a:t>Objektum-adatbázisok</a:t>
            </a:r>
            <a:endParaRPr lang="en-US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78220" y="1484784"/>
            <a:ext cx="8085138" cy="5040312"/>
          </a:xfrm>
        </p:spPr>
        <p:txBody>
          <a:bodyPr>
            <a:normAutofit fontScale="92500"/>
          </a:bodyPr>
          <a:lstStyle/>
          <a:p>
            <a:r>
              <a:rPr lang="hu-HU" altLang="hu-HU" sz="2800" dirty="0"/>
              <a:t>Az objektum-orientált programozásban megszokott objektumokat tárolnak</a:t>
            </a:r>
          </a:p>
          <a:p>
            <a:pPr lvl="1"/>
            <a:r>
              <a:rPr lang="hu-HU" altLang="hu-HU" sz="2400" dirty="0"/>
              <a:t>OODBMS</a:t>
            </a:r>
          </a:p>
          <a:p>
            <a:r>
              <a:rPr lang="hu-HU" altLang="hu-HU" sz="2800" dirty="0"/>
              <a:t>Különböznek a relációs adatbázisoktól</a:t>
            </a:r>
          </a:p>
          <a:p>
            <a:pPr lvl="1"/>
            <a:r>
              <a:rPr lang="hu-HU" altLang="hu-HU" sz="2400" dirty="0"/>
              <a:t>Azok tábla-orientáltak</a:t>
            </a:r>
          </a:p>
          <a:p>
            <a:pPr lvl="1"/>
            <a:r>
              <a:rPr lang="hu-HU" altLang="hu-HU" sz="2400" dirty="0"/>
              <a:t>Az objektum-relációs adatbázis a kettő ötvözete</a:t>
            </a:r>
          </a:p>
          <a:p>
            <a:r>
              <a:rPr lang="hu-HU" altLang="hu-HU" sz="2800" dirty="0"/>
              <a:t>Általában nyújtanak valamilyen lekérdező nyelvet is</a:t>
            </a:r>
          </a:p>
          <a:p>
            <a:r>
              <a:rPr lang="hu-HU" altLang="hu-HU" sz="2800" dirty="0"/>
              <a:t>Implementációk</a:t>
            </a:r>
          </a:p>
          <a:p>
            <a:pPr lvl="1"/>
            <a:r>
              <a:rPr lang="hu-HU" altLang="hu-HU" sz="2400" dirty="0"/>
              <a:t>JADE</a:t>
            </a:r>
          </a:p>
          <a:p>
            <a:pPr lvl="1"/>
            <a:r>
              <a:rPr lang="hu-HU" altLang="hu-HU" sz="2400" dirty="0" err="1"/>
              <a:t>ObjectDB</a:t>
            </a:r>
            <a:endParaRPr lang="hu-HU" altLang="hu-HU" sz="2400" dirty="0"/>
          </a:p>
          <a:p>
            <a:pPr lvl="1"/>
            <a:r>
              <a:rPr lang="hu-HU" altLang="hu-HU" sz="2400" dirty="0"/>
              <a:t>Stb.</a:t>
            </a:r>
          </a:p>
          <a:p>
            <a:pPr lvl="1"/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212652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716399" cy="936104"/>
          </a:xfrm>
        </p:spPr>
        <p:txBody>
          <a:bodyPr/>
          <a:lstStyle/>
          <a:p>
            <a:r>
              <a:rPr lang="hu-HU" dirty="0"/>
              <a:t>Egyéb NoSQL adatbázis típusok</a:t>
            </a:r>
            <a:endParaRPr lang="en-US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875463" y="1773238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-5400000">
            <a:off x="5147469" y="3356769"/>
            <a:ext cx="288925" cy="576263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0800000">
            <a:off x="6732588" y="5084763"/>
            <a:ext cx="287337" cy="576262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8459788" y="3502025"/>
            <a:ext cx="288925" cy="574675"/>
          </a:xfrm>
          <a:prstGeom prst="chevron">
            <a:avLst>
              <a:gd name="adj" fmla="val 7058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hu-HU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519112" y="1628800"/>
            <a:ext cx="8085138" cy="5040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800" dirty="0"/>
              <a:t>Oszlop-orientált (column)</a:t>
            </a:r>
          </a:p>
          <a:p>
            <a:pPr lvl="1"/>
            <a:r>
              <a:rPr lang="hu-HU" altLang="hu-HU" sz="2400" dirty="0"/>
              <a:t>Apache Hbase</a:t>
            </a:r>
          </a:p>
          <a:p>
            <a:r>
              <a:rPr lang="hu-HU" altLang="hu-HU" sz="2800" dirty="0"/>
              <a:t>Tuple store</a:t>
            </a:r>
          </a:p>
          <a:p>
            <a:pPr lvl="1"/>
            <a:r>
              <a:rPr lang="hu-HU" altLang="hu-HU" sz="2400" dirty="0"/>
              <a:t>Apache River</a:t>
            </a:r>
          </a:p>
          <a:p>
            <a:r>
              <a:rPr lang="hu-HU" altLang="hu-HU" sz="2800" dirty="0"/>
              <a:t>Hosted megoldások</a:t>
            </a:r>
          </a:p>
          <a:p>
            <a:pPr lvl="1"/>
            <a:r>
              <a:rPr lang="hu-HU" altLang="hu-HU" sz="2400" dirty="0"/>
              <a:t>Amazon DynamoDB</a:t>
            </a:r>
          </a:p>
          <a:p>
            <a:pPr lvl="1"/>
            <a:r>
              <a:rPr lang="hu-HU" altLang="hu-HU" sz="2400" dirty="0"/>
              <a:t>CouchDB</a:t>
            </a:r>
          </a:p>
          <a:p>
            <a:pPr lvl="1"/>
            <a:r>
              <a:rPr lang="hu-HU" altLang="hu-HU" sz="2400" dirty="0"/>
              <a:t>Microsoft Azure DocumentDB</a:t>
            </a:r>
          </a:p>
          <a:p>
            <a:r>
              <a:rPr lang="hu-HU" altLang="hu-HU" sz="2800" dirty="0"/>
              <a:t>Multimodel adatbázisok</a:t>
            </a:r>
          </a:p>
          <a:p>
            <a:pPr lvl="1"/>
            <a:r>
              <a:rPr lang="hu-HU" altLang="hu-HU" sz="2400" dirty="0"/>
              <a:t>Couchbase</a:t>
            </a:r>
          </a:p>
          <a:p>
            <a:pPr lvl="1"/>
            <a:r>
              <a:rPr lang="hu-HU" altLang="hu-HU" sz="2400" dirty="0"/>
              <a:t>OrientDB</a:t>
            </a:r>
          </a:p>
        </p:txBody>
      </p:sp>
    </p:spTree>
    <p:extLst>
      <p:ext uri="{BB962C8B-B14F-4D97-AF65-F5344CB8AC3E}">
        <p14:creationId xmlns:p14="http://schemas.microsoft.com/office/powerpoint/2010/main" val="2322823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hu-HU"/>
              <a:t>NoSQL teljesítmény</a:t>
            </a:r>
            <a:endParaRPr lang="en-US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085138" cy="5040312"/>
          </a:xfrm>
        </p:spPr>
        <p:txBody>
          <a:bodyPr/>
          <a:lstStyle/>
          <a:p>
            <a:r>
              <a:rPr lang="hu-HU" altLang="hu-HU" sz="2800" dirty="0"/>
              <a:t>A különböző </a:t>
            </a:r>
            <a:r>
              <a:rPr lang="hu-HU" altLang="hu-HU" sz="2800" dirty="0" err="1"/>
              <a:t>NoSQL</a:t>
            </a:r>
            <a:r>
              <a:rPr lang="hu-HU" altLang="hu-HU" sz="2800" dirty="0"/>
              <a:t> típusok teljesítményének összehasonlítása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89" y="2778530"/>
            <a:ext cx="8064896" cy="201622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639" y="5085184"/>
            <a:ext cx="1700931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3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936104"/>
          </a:xfrm>
        </p:spPr>
        <p:txBody>
          <a:bodyPr/>
          <a:lstStyle/>
          <a:p>
            <a:r>
              <a:rPr lang="hu-HU" dirty="0"/>
              <a:t>NoSQL vs. RDBMS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11560" y="1556792"/>
            <a:ext cx="8085138" cy="5040312"/>
          </a:xfrm>
        </p:spPr>
        <p:txBody>
          <a:bodyPr/>
          <a:lstStyle/>
          <a:p>
            <a:r>
              <a:rPr lang="hu-HU" altLang="hu-HU" sz="2800" dirty="0"/>
              <a:t>Adatmodell</a:t>
            </a:r>
          </a:p>
          <a:p>
            <a:pPr lvl="1"/>
            <a:r>
              <a:rPr lang="hu-HU" altLang="hu-HU" sz="2400" dirty="0" err="1"/>
              <a:t>NoSQL</a:t>
            </a:r>
            <a:r>
              <a:rPr lang="hu-HU" altLang="hu-HU" sz="2400" dirty="0"/>
              <a:t> esetén nincs (nem feltétlenül kell) előre definiált séma</a:t>
            </a:r>
          </a:p>
          <a:p>
            <a:r>
              <a:rPr lang="hu-HU" altLang="hu-HU" sz="2800" dirty="0"/>
              <a:t>Adat struktúra</a:t>
            </a:r>
          </a:p>
          <a:p>
            <a:pPr lvl="1"/>
            <a:r>
              <a:rPr lang="hu-HU" altLang="hu-HU" sz="2400" dirty="0"/>
              <a:t>RDMS jól definiált tábla struktúrát és kapcsolatokat használ, </a:t>
            </a:r>
            <a:r>
              <a:rPr lang="hu-HU" altLang="hu-HU" sz="2400" dirty="0" err="1"/>
              <a:t>NoSQL</a:t>
            </a:r>
            <a:r>
              <a:rPr lang="hu-HU" altLang="hu-HU" sz="2400" dirty="0"/>
              <a:t> képes nem strukturált adatok (szöveg, email, video) tárolására</a:t>
            </a:r>
          </a:p>
          <a:p>
            <a:r>
              <a:rPr lang="hu-HU" altLang="hu-HU" sz="2800" dirty="0"/>
              <a:t>Skálázhatóság</a:t>
            </a:r>
          </a:p>
          <a:p>
            <a:pPr lvl="1"/>
            <a:r>
              <a:rPr lang="hu-HU" altLang="hu-HU" sz="2400" dirty="0" err="1"/>
              <a:t>NoSQL</a:t>
            </a:r>
            <a:r>
              <a:rPr lang="hu-HU" altLang="hu-HU" sz="2400" dirty="0"/>
              <a:t> esetén könnyebb a skálázás, eleve elosztott módon működnek, RDMS esetén </a:t>
            </a:r>
            <a:r>
              <a:rPr lang="hu-HU" altLang="hu-HU" sz="2400" dirty="0" err="1"/>
              <a:t>cluster</a:t>
            </a:r>
            <a:r>
              <a:rPr lang="hu-HU" altLang="hu-HU" sz="2400" dirty="0"/>
              <a:t> + erős szerver kell</a:t>
            </a:r>
          </a:p>
          <a:p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117903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/>
          <a:lstStyle/>
          <a:p>
            <a:r>
              <a:rPr lang="hu-HU" dirty="0"/>
              <a:t>NoSQL vs. RDBMS</a:t>
            </a:r>
            <a:endParaRPr lang="en-US" dirty="0"/>
          </a:p>
        </p:txBody>
      </p:sp>
      <p:pic>
        <p:nvPicPr>
          <p:cNvPr id="6" name="Tartalom helye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50" y="2060865"/>
            <a:ext cx="8085138" cy="331253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691003" y="5661248"/>
            <a:ext cx="38972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https://www.upwork.com/hiring/data/sql-vs-nosql-databases-whats-the-difference/</a:t>
            </a:r>
          </a:p>
        </p:txBody>
      </p:sp>
    </p:spTree>
    <p:extLst>
      <p:ext uri="{BB962C8B-B14F-4D97-AF65-F5344CB8AC3E}">
        <p14:creationId xmlns:p14="http://schemas.microsoft.com/office/powerpoint/2010/main" val="259271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NoSQL</a:t>
            </a:r>
            <a:endParaRPr lang="en-US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36549" y="1556792"/>
            <a:ext cx="8085138" cy="5040312"/>
          </a:xfrm>
        </p:spPr>
        <p:txBody>
          <a:bodyPr>
            <a:normAutofit lnSpcReduction="10000"/>
          </a:bodyPr>
          <a:lstStyle/>
          <a:p>
            <a:r>
              <a:rPr lang="hu-HU" altLang="hu-HU" sz="2800" dirty="0" err="1"/>
              <a:t>Not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only</a:t>
            </a:r>
            <a:r>
              <a:rPr lang="hu-HU" altLang="hu-HU" sz="2800" dirty="0"/>
              <a:t> SQL/nem SQL/egyik sem? </a:t>
            </a:r>
            <a:r>
              <a:rPr lang="hu-HU" altLang="hu-HU" sz="2800" dirty="0">
                <a:sym typeface="Wingdings" panose="05000000000000000000" pitchFamily="2" charset="2"/>
              </a:rPr>
              <a:t></a:t>
            </a:r>
          </a:p>
          <a:p>
            <a:r>
              <a:rPr lang="hu-HU" altLang="hu-HU" sz="2800" dirty="0"/>
              <a:t>Adatbázisok, melyek</a:t>
            </a:r>
          </a:p>
          <a:p>
            <a:pPr lvl="1"/>
            <a:r>
              <a:rPr lang="hu-HU" altLang="hu-HU" sz="2600" dirty="0"/>
              <a:t>Elsősorban nem táblákban tárolják az adatokat</a:t>
            </a:r>
          </a:p>
          <a:p>
            <a:pPr lvl="1"/>
            <a:r>
              <a:rPr lang="hu-HU" altLang="hu-HU" sz="2600" dirty="0"/>
              <a:t>Általában nem használnak SQL nyelvet lekérdezésre</a:t>
            </a:r>
          </a:p>
          <a:p>
            <a:pPr lvl="1"/>
            <a:r>
              <a:rPr lang="hu-HU" sz="2600" dirty="0"/>
              <a:t>Erősen optimalizáltak írás és olvasás műveletekre</a:t>
            </a:r>
          </a:p>
          <a:p>
            <a:pPr lvl="1"/>
            <a:r>
              <a:rPr lang="hu-HU" altLang="hu-HU" sz="2600" dirty="0"/>
              <a:t>Könnyen skálázhatók</a:t>
            </a:r>
          </a:p>
          <a:p>
            <a:pPr lvl="1"/>
            <a:r>
              <a:rPr lang="hu-HU" altLang="hu-HU" sz="2600" dirty="0"/>
              <a:t>Tárolt eljárások helyett a map-</a:t>
            </a:r>
            <a:r>
              <a:rPr lang="hu-HU" altLang="hu-HU" sz="2600" dirty="0" err="1"/>
              <a:t>reduce</a:t>
            </a:r>
            <a:r>
              <a:rPr lang="hu-HU" altLang="hu-HU" sz="2600" dirty="0"/>
              <a:t> programokat lehet rajtuk futtatni</a:t>
            </a:r>
          </a:p>
          <a:p>
            <a:r>
              <a:rPr lang="hu-HU" altLang="hu-HU" sz="2800" dirty="0"/>
              <a:t>Több típusa is létezik a </a:t>
            </a:r>
            <a:r>
              <a:rPr lang="hu-HU" altLang="hu-HU" sz="2800" dirty="0" err="1"/>
              <a:t>NoSQL</a:t>
            </a:r>
            <a:r>
              <a:rPr lang="hu-HU" altLang="hu-HU" sz="2800" dirty="0"/>
              <a:t> adatbázisoknak</a:t>
            </a:r>
          </a:p>
        </p:txBody>
      </p:sp>
    </p:spTree>
    <p:extLst>
      <p:ext uri="{BB962C8B-B14F-4D97-AF65-F5344CB8AC3E}">
        <p14:creationId xmlns:p14="http://schemas.microsoft.com/office/powerpoint/2010/main" val="239082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</a:t>
            </a:r>
            <a:r>
              <a:rPr lang="hu-HU" dirty="0" err="1"/>
              <a:t>NoSQL-hez</a:t>
            </a:r>
            <a:r>
              <a:rPr lang="hu-HU" dirty="0"/>
              <a:t> kapcsolódó fogalmak</a:t>
            </a:r>
          </a:p>
        </p:txBody>
      </p:sp>
    </p:spTree>
    <p:extLst>
      <p:ext uri="{BB962C8B-B14F-4D97-AF65-F5344CB8AC3E}">
        <p14:creationId xmlns:p14="http://schemas.microsoft.com/office/powerpoint/2010/main" val="2980133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348147" cy="936104"/>
          </a:xfrm>
        </p:spPr>
        <p:txBody>
          <a:bodyPr/>
          <a:lstStyle/>
          <a:p>
            <a:r>
              <a:rPr lang="hu-HU"/>
              <a:t>Map-reduce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63240" cy="409203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529092" y="6021288"/>
            <a:ext cx="41841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http://www.thinkfor.us/images/dump/4.03382778436047131300.374211717877166.png</a:t>
            </a:r>
          </a:p>
        </p:txBody>
      </p:sp>
    </p:spTree>
    <p:extLst>
      <p:ext uri="{BB962C8B-B14F-4D97-AF65-F5344CB8AC3E}">
        <p14:creationId xmlns:p14="http://schemas.microsoft.com/office/powerpoint/2010/main" val="1999266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38406"/>
            <a:ext cx="5760640" cy="936104"/>
          </a:xfrm>
        </p:spPr>
        <p:txBody>
          <a:bodyPr/>
          <a:lstStyle/>
          <a:p>
            <a:r>
              <a:rPr lang="hu-HU"/>
              <a:t>Map-reduce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539552" y="155679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dirty="0"/>
          </a:p>
          <a:p>
            <a:endParaRPr lang="hu-HU" sz="2000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085138" cy="5040312"/>
          </a:xfrm>
        </p:spPr>
        <p:txBody>
          <a:bodyPr/>
          <a:lstStyle/>
          <a:p>
            <a:r>
              <a:rPr lang="hu-HU" altLang="hu-HU" sz="2800" dirty="0"/>
              <a:t>Egy programozási modell</a:t>
            </a:r>
          </a:p>
          <a:p>
            <a:pPr lvl="1"/>
            <a:r>
              <a:rPr lang="hu-HU" altLang="hu-HU" sz="2400" dirty="0"/>
              <a:t>Funkcionális nyelvekből ered</a:t>
            </a:r>
          </a:p>
          <a:p>
            <a:pPr lvl="1"/>
            <a:r>
              <a:rPr lang="hu-HU" altLang="hu-HU" sz="2400" dirty="0"/>
              <a:t>Java8 is támogatja a </a:t>
            </a:r>
            <a:r>
              <a:rPr lang="hu-HU" altLang="hu-HU" sz="2400" dirty="0" err="1"/>
              <a:t>Stream</a:t>
            </a:r>
            <a:r>
              <a:rPr lang="hu-HU" altLang="hu-HU" sz="2400" dirty="0"/>
              <a:t> API segítségével</a:t>
            </a:r>
          </a:p>
          <a:p>
            <a:r>
              <a:rPr lang="hu-HU" altLang="hu-HU" sz="2800" dirty="0"/>
              <a:t>Könnyű elosztott környezetben is futtatni</a:t>
            </a:r>
          </a:p>
          <a:p>
            <a:r>
              <a:rPr lang="hu-HU" altLang="hu-HU" sz="2800" dirty="0"/>
              <a:t>A programozó két függvényt implementál</a:t>
            </a:r>
          </a:p>
          <a:p>
            <a:pPr lvl="1"/>
            <a:r>
              <a:rPr lang="hu-HU" altLang="hu-HU" sz="2400" dirty="0"/>
              <a:t>Map</a:t>
            </a:r>
          </a:p>
          <a:p>
            <a:pPr lvl="1"/>
            <a:r>
              <a:rPr lang="hu-HU" altLang="hu-HU" sz="2400" dirty="0" err="1"/>
              <a:t>Reduce</a:t>
            </a:r>
            <a:endParaRPr lang="hu-HU" altLang="hu-HU" sz="2400" dirty="0"/>
          </a:p>
          <a:p>
            <a:r>
              <a:rPr lang="hu-HU" altLang="hu-HU" sz="2800" dirty="0"/>
              <a:t>Tetszőleges támogatott nyelven</a:t>
            </a:r>
          </a:p>
          <a:p>
            <a:pPr lvl="1"/>
            <a:r>
              <a:rPr lang="hu-HU" altLang="hu-HU" sz="2400" dirty="0"/>
              <a:t>Vagy egy keretrendszer segítségével</a:t>
            </a:r>
          </a:p>
          <a:p>
            <a:pPr lvl="2"/>
            <a:r>
              <a:rPr lang="hu-HU" altLang="hu-HU" sz="2000" dirty="0"/>
              <a:t>Skálázható/hibatűrő</a:t>
            </a:r>
          </a:p>
          <a:p>
            <a:pPr lvl="2"/>
            <a:r>
              <a:rPr lang="hu-HU" altLang="hu-HU" sz="2000" dirty="0"/>
              <a:t>Pl. </a:t>
            </a:r>
            <a:r>
              <a:rPr lang="hu-HU" altLang="hu-HU" sz="2000" dirty="0" err="1"/>
              <a:t>Hadoop</a:t>
            </a:r>
            <a:r>
              <a:rPr lang="hu-HU" altLang="hu-HU" sz="2000" dirty="0"/>
              <a:t> </a:t>
            </a:r>
            <a:r>
              <a:rPr lang="hu-HU" altLang="hu-HU" sz="2000" dirty="0" err="1"/>
              <a:t>MapReduce</a:t>
            </a:r>
            <a:endParaRPr lang="hu-HU" altLang="hu-HU" sz="2000" dirty="0"/>
          </a:p>
          <a:p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256785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780195" cy="936104"/>
          </a:xfrm>
        </p:spPr>
        <p:txBody>
          <a:bodyPr/>
          <a:lstStyle/>
          <a:p>
            <a:r>
              <a:rPr lang="hu-HU"/>
              <a:t>Map-reduce flow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128792" cy="53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8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356259" cy="936104"/>
          </a:xfrm>
        </p:spPr>
        <p:txBody>
          <a:bodyPr/>
          <a:lstStyle/>
          <a:p>
            <a:r>
              <a:rPr lang="hu-HU"/>
              <a:t>Map-reduce példa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76872"/>
            <a:ext cx="6744591" cy="331236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195159" y="5661828"/>
            <a:ext cx="2024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https://en.wikipedia.org/wiki/MapReduce</a:t>
            </a:r>
          </a:p>
        </p:txBody>
      </p:sp>
    </p:spTree>
    <p:extLst>
      <p:ext uri="{BB962C8B-B14F-4D97-AF65-F5344CB8AC3E}">
        <p14:creationId xmlns:p14="http://schemas.microsoft.com/office/powerpoint/2010/main" val="2875428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356259" cy="936104"/>
          </a:xfrm>
        </p:spPr>
        <p:txBody>
          <a:bodyPr/>
          <a:lstStyle/>
          <a:p>
            <a:r>
              <a:rPr lang="hu-HU"/>
              <a:t>Map-reduce példa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27784" y="6093876"/>
            <a:ext cx="34820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/>
              <a:t>https://dzone.com/articles/word-count-hello-word-program-in-mapreduce</a:t>
            </a:r>
            <a:endParaRPr lang="hu-HU" sz="800" b="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3" y="1839025"/>
            <a:ext cx="6810673" cy="39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60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498"/>
            <a:ext cx="6347903" cy="936104"/>
          </a:xfrm>
        </p:spPr>
        <p:txBody>
          <a:bodyPr/>
          <a:lstStyle/>
          <a:p>
            <a:r>
              <a:rPr lang="hu-HU"/>
              <a:t>Elosztott cache</a:t>
            </a:r>
            <a:endParaRPr lang="en-US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539552" y="1484784"/>
            <a:ext cx="8085138" cy="5040312"/>
          </a:xfrm>
        </p:spPr>
        <p:txBody>
          <a:bodyPr>
            <a:normAutofit lnSpcReduction="10000"/>
          </a:bodyPr>
          <a:lstStyle/>
          <a:p>
            <a:r>
              <a:rPr lang="hu-HU" altLang="hu-HU" sz="2800" dirty="0" err="1"/>
              <a:t>Performancia</a:t>
            </a:r>
            <a:r>
              <a:rPr lang="hu-HU" altLang="hu-HU" sz="2800" dirty="0"/>
              <a:t> növelését célozza</a:t>
            </a:r>
          </a:p>
          <a:p>
            <a:r>
              <a:rPr lang="hu-HU" altLang="hu-HU" sz="2800" dirty="0"/>
              <a:t>Gyakran használt adatok memóriában tartása</a:t>
            </a:r>
          </a:p>
          <a:p>
            <a:r>
              <a:rPr lang="hu-HU" altLang="hu-HU" sz="2800" dirty="0"/>
              <a:t>Elosztott cache</a:t>
            </a:r>
          </a:p>
          <a:p>
            <a:pPr lvl="1"/>
            <a:r>
              <a:rPr lang="hu-HU" altLang="hu-HU" sz="2400" dirty="0"/>
              <a:t>A tradicionális lokális cache kiterjesztése</a:t>
            </a:r>
          </a:p>
          <a:p>
            <a:pPr lvl="1"/>
            <a:r>
              <a:rPr lang="hu-HU" altLang="hu-HU" sz="2400" dirty="0"/>
              <a:t>Több gépen átívelhet, skálázható</a:t>
            </a:r>
          </a:p>
          <a:p>
            <a:r>
              <a:rPr lang="hu-HU" altLang="hu-HU" sz="2800" dirty="0"/>
              <a:t>Sok hasonlóság a </a:t>
            </a:r>
            <a:r>
              <a:rPr lang="hu-HU" altLang="hu-HU" sz="2800" dirty="0" err="1"/>
              <a:t>NoSQL</a:t>
            </a:r>
            <a:r>
              <a:rPr lang="hu-HU" altLang="hu-HU" sz="2800" dirty="0"/>
              <a:t> adatbázisokkal</a:t>
            </a:r>
          </a:p>
          <a:p>
            <a:r>
              <a:rPr lang="hu-HU" altLang="hu-HU" sz="2800" dirty="0"/>
              <a:t>Némely </a:t>
            </a:r>
            <a:r>
              <a:rPr lang="hu-HU" altLang="hu-HU" sz="2800" dirty="0" err="1"/>
              <a:t>NoSQL</a:t>
            </a:r>
            <a:r>
              <a:rPr lang="hu-HU" altLang="hu-HU" sz="2800" dirty="0"/>
              <a:t> implementáció cache-ként is használható</a:t>
            </a:r>
          </a:p>
          <a:p>
            <a:r>
              <a:rPr lang="hu-HU" altLang="hu-HU" sz="2800" dirty="0"/>
              <a:t>Néhány elosztott cache implementáció</a:t>
            </a:r>
          </a:p>
          <a:p>
            <a:pPr lvl="1"/>
            <a:r>
              <a:rPr lang="hu-HU" altLang="hu-HU" sz="2400" dirty="0" err="1"/>
              <a:t>Memcached</a:t>
            </a:r>
            <a:endParaRPr lang="hu-HU" altLang="hu-HU" sz="2400" dirty="0"/>
          </a:p>
          <a:p>
            <a:pPr lvl="1"/>
            <a:r>
              <a:rPr lang="hu-HU" altLang="hu-HU" sz="2400" dirty="0" err="1"/>
              <a:t>Redis</a:t>
            </a:r>
            <a:r>
              <a:rPr lang="hu-HU" altLang="hu-HU" sz="2400" dirty="0"/>
              <a:t> (in-</a:t>
            </a:r>
            <a:r>
              <a:rPr lang="hu-HU" altLang="hu-HU" sz="2400" dirty="0" err="1"/>
              <a:t>memory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NoSQL</a:t>
            </a:r>
            <a:r>
              <a:rPr lang="hu-HU" altLang="hu-HU" sz="2400" dirty="0"/>
              <a:t>)</a:t>
            </a:r>
          </a:p>
          <a:p>
            <a:pPr lvl="1"/>
            <a:endParaRPr lang="hu-HU" altLang="hu-HU" sz="2400" dirty="0"/>
          </a:p>
          <a:p>
            <a:endParaRPr lang="hu-HU" altLang="hu-HU" sz="2800" dirty="0"/>
          </a:p>
        </p:txBody>
      </p:sp>
    </p:spTree>
    <p:extLst>
      <p:ext uri="{BB962C8B-B14F-4D97-AF65-F5344CB8AC3E}">
        <p14:creationId xmlns:p14="http://schemas.microsoft.com/office/powerpoint/2010/main" val="3006522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04856" cy="504056"/>
          </a:xfrm>
        </p:spPr>
        <p:txBody>
          <a:bodyPr>
            <a:noAutofit/>
          </a:bodyPr>
          <a:lstStyle/>
          <a:p>
            <a:r>
              <a:rPr lang="hu-HU" dirty="0"/>
              <a:t>Sharding</a:t>
            </a:r>
            <a:endParaRPr lang="hu-HU" alt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395536" y="1556792"/>
            <a:ext cx="8085138" cy="5040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sz="2800" dirty="0"/>
              <a:t>Az adatok horizontális partícionálása</a:t>
            </a:r>
          </a:p>
          <a:p>
            <a:pPr lvl="1"/>
            <a:r>
              <a:rPr lang="hu-HU" altLang="hu-HU" sz="2400" dirty="0"/>
              <a:t>Minden partíció egy „shard”</a:t>
            </a:r>
          </a:p>
          <a:p>
            <a:r>
              <a:rPr lang="hu-HU" altLang="hu-HU" sz="2800" dirty="0"/>
              <a:t>A megszokott vertikális partícionálással szemben itt az adat sorokat partícionáljuk</a:t>
            </a:r>
          </a:p>
          <a:p>
            <a:r>
              <a:rPr lang="hu-HU" altLang="hu-HU" sz="2800" dirty="0"/>
              <a:t>A különböző adatsorok fizikailag is más-más szerveren lehetnek</a:t>
            </a:r>
          </a:p>
          <a:p>
            <a:r>
              <a:rPr lang="hu-HU" altLang="hu-HU" sz="2800" dirty="0"/>
              <a:t>Sharding támogatás</a:t>
            </a:r>
          </a:p>
          <a:p>
            <a:pPr lvl="1"/>
            <a:r>
              <a:rPr lang="hu-HU" altLang="hu-HU" sz="2400" dirty="0"/>
              <a:t>Apache Hbase</a:t>
            </a:r>
          </a:p>
          <a:p>
            <a:pPr lvl="1"/>
            <a:r>
              <a:rPr lang="hu-HU" altLang="hu-HU" sz="2400" dirty="0"/>
              <a:t>MongoDB</a:t>
            </a:r>
          </a:p>
          <a:p>
            <a:pPr lvl="1"/>
            <a:r>
              <a:rPr lang="hu-HU" altLang="hu-HU" sz="2400" dirty="0"/>
              <a:t>Couchbase</a:t>
            </a:r>
          </a:p>
          <a:p>
            <a:pPr lvl="1"/>
            <a:r>
              <a:rPr lang="hu-HU" altLang="hu-HU" sz="2400" dirty="0"/>
              <a:t>RDMS-ek is támogathatják</a:t>
            </a:r>
          </a:p>
        </p:txBody>
      </p:sp>
    </p:spTree>
    <p:extLst>
      <p:ext uri="{BB962C8B-B14F-4D97-AF65-F5344CB8AC3E}">
        <p14:creationId xmlns:p14="http://schemas.microsoft.com/office/powerpoint/2010/main" val="669273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Sharding kihívások</a:t>
            </a:r>
            <a:endParaRPr lang="en-US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539552" y="1628800"/>
            <a:ext cx="8085138" cy="5040312"/>
          </a:xfrm>
        </p:spPr>
        <p:txBody>
          <a:bodyPr/>
          <a:lstStyle/>
          <a:p>
            <a:r>
              <a:rPr lang="hu-HU" altLang="hu-HU" sz="2800" dirty="0"/>
              <a:t>Hálózati kapcsolat szerepe hangsúlyosabb</a:t>
            </a:r>
          </a:p>
          <a:p>
            <a:r>
              <a:rPr lang="hu-HU" altLang="hu-HU" sz="2800" dirty="0"/>
              <a:t>Lekérések késleltetése megnőhet</a:t>
            </a:r>
          </a:p>
          <a:p>
            <a:r>
              <a:rPr lang="hu-HU" altLang="hu-HU" sz="2800" dirty="0"/>
              <a:t>Az adatindexek gyakran csak egy irányba működnek</a:t>
            </a:r>
          </a:p>
          <a:p>
            <a:pPr lvl="1"/>
            <a:r>
              <a:rPr lang="hu-HU" altLang="hu-HU" sz="2400" dirty="0"/>
              <a:t>Bizonyos lekérdezések nagyon gyorsak</a:t>
            </a:r>
          </a:p>
          <a:p>
            <a:pPr lvl="1"/>
            <a:r>
              <a:rPr lang="hu-HU" altLang="hu-HU" sz="2400" dirty="0"/>
              <a:t>Mások nagyon lassúak/lehetetlenek</a:t>
            </a:r>
          </a:p>
          <a:p>
            <a:r>
              <a:rPr lang="hu-HU" altLang="hu-HU" sz="2400" dirty="0" err="1"/>
              <a:t>Consistency</a:t>
            </a:r>
            <a:r>
              <a:rPr lang="hu-HU" altLang="hu-HU" sz="2400" dirty="0"/>
              <a:t> és </a:t>
            </a:r>
            <a:r>
              <a:rPr lang="hu-HU" altLang="hu-HU" sz="2400" dirty="0" err="1"/>
              <a:t>durability</a:t>
            </a:r>
            <a:r>
              <a:rPr lang="hu-HU" altLang="hu-HU" sz="2400" dirty="0"/>
              <a:t> problémák</a:t>
            </a:r>
          </a:p>
          <a:p>
            <a:pPr lvl="1"/>
            <a:r>
              <a:rPr lang="hu-HU" altLang="hu-HU" sz="2400" dirty="0"/>
              <a:t>Bonyolult hibamódok miatt</a:t>
            </a:r>
          </a:p>
          <a:p>
            <a:r>
              <a:rPr lang="hu-HU" altLang="hu-HU" sz="2800" dirty="0"/>
              <a:t>Elosztott környezetben hasznos lehet</a:t>
            </a:r>
          </a:p>
          <a:p>
            <a:r>
              <a:rPr lang="hu-HU" altLang="hu-HU" sz="2800" dirty="0"/>
              <a:t>Komplex megvalósítani</a:t>
            </a:r>
          </a:p>
        </p:txBody>
      </p:sp>
    </p:spTree>
    <p:extLst>
      <p:ext uri="{BB962C8B-B14F-4D97-AF65-F5344CB8AC3E}">
        <p14:creationId xmlns:p14="http://schemas.microsoft.com/office/powerpoint/2010/main" val="3167561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148347" cy="936104"/>
          </a:xfrm>
        </p:spPr>
        <p:txBody>
          <a:bodyPr/>
          <a:lstStyle/>
          <a:p>
            <a:r>
              <a:rPr lang="hu-HU" dirty="0"/>
              <a:t>Load balancing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556792"/>
            <a:ext cx="8389440" cy="4968552"/>
          </a:xfrm>
        </p:spPr>
        <p:txBody>
          <a:bodyPr>
            <a:normAutofit/>
          </a:bodyPr>
          <a:lstStyle/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5444"/>
            <a:ext cx="6225015" cy="332000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456271" y="5589820"/>
            <a:ext cx="27719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b="0" dirty="0"/>
              <a:t>https://www.ctl.io/assets/images/blog/load-balancing.png</a:t>
            </a:r>
          </a:p>
        </p:txBody>
      </p:sp>
    </p:spTree>
    <p:extLst>
      <p:ext uri="{BB962C8B-B14F-4D97-AF65-F5344CB8AC3E}">
        <p14:creationId xmlns:p14="http://schemas.microsoft.com/office/powerpoint/2010/main" val="177691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20155" cy="936104"/>
          </a:xfrm>
        </p:spPr>
        <p:txBody>
          <a:bodyPr/>
          <a:lstStyle/>
          <a:p>
            <a:r>
              <a:rPr lang="hu-HU" dirty="0"/>
              <a:t>NoSQL</a:t>
            </a:r>
            <a:endParaRPr lang="en-US" b="0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447989" y="1484784"/>
            <a:ext cx="8085138" cy="5040312"/>
          </a:xfrm>
        </p:spPr>
        <p:txBody>
          <a:bodyPr>
            <a:normAutofit lnSpcReduction="10000"/>
          </a:bodyPr>
          <a:lstStyle/>
          <a:p>
            <a:r>
              <a:rPr lang="hu-HU" altLang="hu-HU" sz="2800" dirty="0"/>
              <a:t>Tipikusan nem támogatják az ACID tranzakciókat</a:t>
            </a:r>
          </a:p>
          <a:p>
            <a:pPr lvl="1"/>
            <a:r>
              <a:rPr lang="hu-HU" altLang="hu-HU" sz="2400" dirty="0"/>
              <a:t>Atomicity</a:t>
            </a:r>
          </a:p>
          <a:p>
            <a:pPr lvl="1"/>
            <a:r>
              <a:rPr lang="hu-HU" altLang="hu-HU" sz="2400" dirty="0" err="1"/>
              <a:t>Consistency</a:t>
            </a:r>
            <a:endParaRPr lang="hu-HU" altLang="hu-HU" sz="2400" dirty="0"/>
          </a:p>
          <a:p>
            <a:pPr lvl="1"/>
            <a:r>
              <a:rPr lang="hu-HU" altLang="hu-HU" sz="2400" dirty="0" err="1"/>
              <a:t>Isolation</a:t>
            </a:r>
            <a:endParaRPr lang="hu-HU" altLang="hu-HU" sz="2400" dirty="0"/>
          </a:p>
          <a:p>
            <a:pPr lvl="1"/>
            <a:r>
              <a:rPr lang="hu-HU" altLang="hu-HU" sz="2400" dirty="0" err="1"/>
              <a:t>Durability</a:t>
            </a:r>
            <a:endParaRPr lang="hu-HU" altLang="hu-HU" sz="2400" dirty="0"/>
          </a:p>
          <a:p>
            <a:r>
              <a:rPr lang="hu-HU" altLang="hu-HU" sz="2800" dirty="0" err="1"/>
              <a:t>NoSQL</a:t>
            </a:r>
            <a:r>
              <a:rPr lang="hu-HU" altLang="hu-HU" sz="2800" dirty="0"/>
              <a:t> gyakran feláldozza a konzisztenciát a rendelkezésreállásért (</a:t>
            </a:r>
            <a:r>
              <a:rPr lang="hu-HU" altLang="hu-HU" sz="2800" dirty="0" err="1"/>
              <a:t>availability</a:t>
            </a:r>
            <a:r>
              <a:rPr lang="hu-HU" altLang="hu-HU" sz="2800" dirty="0"/>
              <a:t>)</a:t>
            </a:r>
          </a:p>
          <a:p>
            <a:pPr lvl="1"/>
            <a:r>
              <a:rPr lang="hu-HU" altLang="hu-HU" sz="2400" dirty="0"/>
              <a:t>„</a:t>
            </a:r>
            <a:r>
              <a:rPr lang="hu-HU" altLang="hu-HU" sz="2400" dirty="0" err="1"/>
              <a:t>Eventual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consistency</a:t>
            </a:r>
            <a:r>
              <a:rPr lang="hu-HU" altLang="hu-HU" sz="2400" dirty="0"/>
              <a:t>”</a:t>
            </a:r>
          </a:p>
          <a:p>
            <a:pPr lvl="1"/>
            <a:r>
              <a:rPr lang="hu-HU" altLang="hu-HU" sz="2400" dirty="0"/>
              <a:t>Vannak kivételek</a:t>
            </a:r>
          </a:p>
          <a:p>
            <a:r>
              <a:rPr lang="hu-HU" altLang="hu-HU" sz="2800" dirty="0"/>
              <a:t>Könnyebb a horizontális skálázás</a:t>
            </a:r>
          </a:p>
          <a:p>
            <a:pPr lvl="1"/>
            <a:r>
              <a:rPr lang="hu-HU" altLang="hu-HU" sz="2400" dirty="0"/>
              <a:t>Adatok több gépen való szétterítése</a:t>
            </a:r>
          </a:p>
        </p:txBody>
      </p:sp>
    </p:spTree>
    <p:extLst>
      <p:ext uri="{BB962C8B-B14F-4D97-AF65-F5344CB8AC3E}">
        <p14:creationId xmlns:p14="http://schemas.microsoft.com/office/powerpoint/2010/main" val="1863117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3608" y="4005064"/>
            <a:ext cx="535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i="1" dirty="0">
                <a:solidFill>
                  <a:schemeClr val="bg1"/>
                </a:solidFill>
              </a:rPr>
              <a:t>„A tananyag az EFOP-3.5.1-16-2017-00004 pályázat támogatásával készült.”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760639" cy="936104"/>
          </a:xfrm>
        </p:spPr>
        <p:txBody>
          <a:bodyPr/>
          <a:lstStyle/>
          <a:p>
            <a:r>
              <a:rPr lang="hu-HU"/>
              <a:t>Kulcs-érték tárolók</a:t>
            </a:r>
            <a:endParaRPr lang="en-US" dirty="0"/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467544" y="1484784"/>
            <a:ext cx="8085138" cy="5040312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Séma nélküli adattárolás</a:t>
            </a:r>
          </a:p>
          <a:p>
            <a:r>
              <a:rPr lang="hu-HU" sz="2800" dirty="0"/>
              <a:t>Az értékeket a kulcsok segítségével lehet elérni illetve felülírni</a:t>
            </a:r>
          </a:p>
          <a:p>
            <a:pPr lvl="1"/>
            <a:r>
              <a:rPr lang="hu-HU" altLang="hu-HU" sz="2400" dirty="0"/>
              <a:t>Ezen felül általában kevés másik műveletet támogatnak</a:t>
            </a:r>
          </a:p>
          <a:p>
            <a:pPr lvl="1"/>
            <a:r>
              <a:rPr lang="hu-HU" altLang="hu-HU" sz="2400" dirty="0"/>
              <a:t>Változó konzisztencia modell</a:t>
            </a:r>
          </a:p>
          <a:p>
            <a:pPr lvl="1"/>
            <a:r>
              <a:rPr lang="hu-HU" altLang="hu-HU" sz="2400" dirty="0"/>
              <a:t>Kulcsok rendezése, tartományok kezelése</a:t>
            </a:r>
          </a:p>
          <a:p>
            <a:r>
              <a:rPr lang="hu-HU" altLang="hu-HU" sz="2800" dirty="0"/>
              <a:t>Implementációk</a:t>
            </a:r>
          </a:p>
          <a:p>
            <a:pPr lvl="1"/>
            <a:r>
              <a:rPr lang="hu-HU" altLang="hu-HU" sz="2400" dirty="0" err="1"/>
              <a:t>Riak</a:t>
            </a:r>
            <a:endParaRPr lang="hu-HU" altLang="hu-HU" sz="2400" dirty="0"/>
          </a:p>
          <a:p>
            <a:pPr lvl="1"/>
            <a:r>
              <a:rPr lang="hu-HU" altLang="hu-HU" sz="2400" dirty="0"/>
              <a:t>Cassandra</a:t>
            </a:r>
          </a:p>
          <a:p>
            <a:pPr lvl="1"/>
            <a:r>
              <a:rPr lang="hu-HU" altLang="hu-HU" sz="2400" dirty="0" err="1"/>
              <a:t>Redis</a:t>
            </a:r>
            <a:endParaRPr lang="hu-HU" altLang="hu-HU" sz="2400" dirty="0"/>
          </a:p>
          <a:p>
            <a:pPr lvl="1"/>
            <a:r>
              <a:rPr lang="hu-HU" altLang="hu-HU" sz="2400" dirty="0">
                <a:hlinkClick r:id="rId2"/>
              </a:rPr>
              <a:t>https://en.wikipedia.org/wiki/Key-value_database</a:t>
            </a:r>
            <a:endParaRPr lang="hu-HU" altLang="hu-HU" sz="2400" dirty="0"/>
          </a:p>
          <a:p>
            <a:pPr lvl="1"/>
            <a:endParaRPr lang="hu-HU" altLang="hu-HU" sz="2400" dirty="0"/>
          </a:p>
        </p:txBody>
      </p:sp>
    </p:spTree>
    <p:extLst>
      <p:ext uri="{BB962C8B-B14F-4D97-AF65-F5344CB8AC3E}">
        <p14:creationId xmlns:p14="http://schemas.microsoft.com/office/powerpoint/2010/main" val="197599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Redis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hu-HU" dirty="0"/>
              <a:t>Kulcs-érték adattár</a:t>
            </a:r>
          </a:p>
          <a:p>
            <a:pPr lvl="1"/>
            <a:r>
              <a:rPr lang="hu-HU" dirty="0" err="1"/>
              <a:t>Hashmap</a:t>
            </a:r>
            <a:endParaRPr lang="hu-HU" dirty="0"/>
          </a:p>
          <a:p>
            <a:r>
              <a:rPr lang="hu-HU" dirty="0"/>
              <a:t>In-</a:t>
            </a:r>
            <a:r>
              <a:rPr lang="hu-HU" dirty="0" err="1"/>
              <a:t>memory</a:t>
            </a:r>
            <a:endParaRPr lang="hu-HU" dirty="0"/>
          </a:p>
          <a:p>
            <a:r>
              <a:rPr lang="hu-HU" dirty="0"/>
              <a:t>Elosztott</a:t>
            </a:r>
          </a:p>
          <a:p>
            <a:r>
              <a:rPr lang="hu-HU" dirty="0"/>
              <a:t>Adatbázis, cache, </a:t>
            </a:r>
            <a:r>
              <a:rPr lang="hu-HU" dirty="0" err="1"/>
              <a:t>message</a:t>
            </a:r>
            <a:r>
              <a:rPr lang="hu-HU" dirty="0"/>
              <a:t> </a:t>
            </a:r>
            <a:r>
              <a:rPr lang="hu-HU" dirty="0" err="1"/>
              <a:t>broker</a:t>
            </a:r>
            <a:endParaRPr lang="hu-HU" dirty="0"/>
          </a:p>
          <a:p>
            <a:r>
              <a:rPr lang="hu-HU" dirty="0"/>
              <a:t>Bináris protokoll</a:t>
            </a:r>
          </a:p>
        </p:txBody>
      </p:sp>
    </p:spTree>
    <p:extLst>
      <p:ext uri="{BB962C8B-B14F-4D97-AF65-F5344CB8AC3E}">
        <p14:creationId xmlns:p14="http://schemas.microsoft.com/office/powerpoint/2010/main" val="128444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Parancsok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44" y="2171426"/>
            <a:ext cx="8641836" cy="38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0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Webdis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u-HU" dirty="0"/>
              <a:t>“A </a:t>
            </a:r>
            <a:r>
              <a:rPr lang="hu-HU" dirty="0" err="1"/>
              <a:t>fast</a:t>
            </a:r>
            <a:r>
              <a:rPr lang="hu-HU" dirty="0"/>
              <a:t> HTTP </a:t>
            </a:r>
            <a:r>
              <a:rPr lang="hu-HU" dirty="0" err="1"/>
              <a:t>interface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Redis</a:t>
            </a:r>
            <a:r>
              <a:rPr lang="hu-HU" dirty="0"/>
              <a:t>”</a:t>
            </a:r>
          </a:p>
          <a:p>
            <a:pPr lvl="1"/>
            <a:r>
              <a:rPr lang="hu-HU" dirty="0"/>
              <a:t>REST </a:t>
            </a:r>
            <a:r>
              <a:rPr lang="hu-HU" dirty="0" err="1"/>
              <a:t>wrapper</a:t>
            </a:r>
            <a:r>
              <a:rPr lang="hu-HU" dirty="0"/>
              <a:t> </a:t>
            </a:r>
            <a:r>
              <a:rPr lang="hu-HU" dirty="0" err="1"/>
              <a:t>Redis</a:t>
            </a:r>
            <a:r>
              <a:rPr lang="hu-HU" dirty="0"/>
              <a:t> fölé</a:t>
            </a:r>
          </a:p>
          <a:p>
            <a:r>
              <a:rPr lang="hu-HU" dirty="0"/>
              <a:t>Egyetlen paraméterezett </a:t>
            </a:r>
            <a:r>
              <a:rPr lang="hu-HU" dirty="0" err="1"/>
              <a:t>url</a:t>
            </a:r>
            <a:endParaRPr lang="hu-HU" dirty="0"/>
          </a:p>
          <a:p>
            <a:pPr lvl="1"/>
            <a:endParaRPr lang="hu-HU" dirty="0"/>
          </a:p>
          <a:p>
            <a:pPr lvl="1"/>
            <a:r>
              <a:rPr lang="hu-HU" dirty="0" err="1"/>
              <a:t>ext</a:t>
            </a:r>
            <a:r>
              <a:rPr lang="hu-HU" dirty="0"/>
              <a:t>: </a:t>
            </a:r>
            <a:r>
              <a:rPr lang="hu-HU" i="1" dirty="0" err="1"/>
              <a:t>json</a:t>
            </a:r>
            <a:r>
              <a:rPr lang="hu-HU" i="1" dirty="0"/>
              <a:t>/</a:t>
            </a:r>
            <a:r>
              <a:rPr lang="hu-HU" i="1" dirty="0" err="1"/>
              <a:t>txt</a:t>
            </a:r>
            <a:r>
              <a:rPr lang="hu-HU" i="1" dirty="0"/>
              <a:t>/</a:t>
            </a:r>
            <a:r>
              <a:rPr lang="hu-HU" i="1" dirty="0" err="1"/>
              <a:t>xml</a:t>
            </a:r>
            <a:r>
              <a:rPr lang="hu-HU" i="1" dirty="0"/>
              <a:t>/</a:t>
            </a:r>
            <a:r>
              <a:rPr lang="hu-HU" i="1" dirty="0" err="1"/>
              <a:t>msg</a:t>
            </a:r>
            <a:r>
              <a:rPr lang="hu-HU" i="1" dirty="0"/>
              <a:t>/</a:t>
            </a:r>
            <a:r>
              <a:rPr lang="hu-HU" i="1" dirty="0" err="1"/>
              <a:t>png</a:t>
            </a:r>
            <a:r>
              <a:rPr lang="hu-HU" i="1" dirty="0"/>
              <a:t>/</a:t>
            </a:r>
            <a:r>
              <a:rPr lang="hu-HU" dirty="0"/>
              <a:t>…</a:t>
            </a:r>
          </a:p>
          <a:p>
            <a:r>
              <a:rPr lang="hu-HU" dirty="0" err="1"/>
              <a:t>Publish</a:t>
            </a:r>
            <a:r>
              <a:rPr lang="hu-HU" dirty="0"/>
              <a:t>/</a:t>
            </a:r>
            <a:r>
              <a:rPr lang="hu-HU" dirty="0" err="1"/>
              <a:t>Subscribe</a:t>
            </a:r>
            <a:r>
              <a:rPr lang="hu-HU" dirty="0"/>
              <a:t> támogatás</a:t>
            </a:r>
          </a:p>
          <a:p>
            <a:pPr lvl="1"/>
            <a:r>
              <a:rPr lang="hu-HU" dirty="0"/>
              <a:t>HTML5 </a:t>
            </a:r>
            <a:r>
              <a:rPr lang="hu-HU" dirty="0" err="1"/>
              <a:t>Websocket</a:t>
            </a:r>
            <a:endParaRPr lang="hu-HU" dirty="0"/>
          </a:p>
          <a:p>
            <a:r>
              <a:rPr lang="hu-HU" dirty="0"/>
              <a:t>ACL</a:t>
            </a:r>
          </a:p>
          <a:p>
            <a:pPr lvl="1"/>
            <a:r>
              <a:rPr lang="hu-HU" dirty="0" err="1"/>
              <a:t>webdis.json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35389"/>
            <a:ext cx="5472608" cy="4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2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87353" cy="44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8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Kliensek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/>
              <a:t>Bash</a:t>
            </a:r>
            <a:endParaRPr lang="hu-HU" dirty="0"/>
          </a:p>
          <a:p>
            <a:pPr lvl="1"/>
            <a:r>
              <a:rPr lang="hu-HU" dirty="0"/>
              <a:t>redi.sh</a:t>
            </a:r>
          </a:p>
          <a:p>
            <a:r>
              <a:rPr lang="hu-HU" dirty="0"/>
              <a:t>Python</a:t>
            </a:r>
          </a:p>
          <a:p>
            <a:pPr lvl="1"/>
            <a:r>
              <a:rPr lang="hu-HU" dirty="0" err="1"/>
              <a:t>Pottery</a:t>
            </a:r>
            <a:endParaRPr lang="hu-HU" dirty="0"/>
          </a:p>
          <a:p>
            <a:r>
              <a:rPr lang="hu-HU" dirty="0" err="1"/>
              <a:t>Matlab</a:t>
            </a:r>
            <a:endParaRPr lang="hu-HU" dirty="0"/>
          </a:p>
          <a:p>
            <a:pPr lvl="1"/>
            <a:r>
              <a:rPr lang="hu-HU" dirty="0"/>
              <a:t>go-</a:t>
            </a:r>
            <a:r>
              <a:rPr lang="hu-HU" dirty="0" err="1"/>
              <a:t>redis</a:t>
            </a:r>
            <a:endParaRPr lang="hu-HU" dirty="0"/>
          </a:p>
          <a:p>
            <a:r>
              <a:rPr lang="hu-HU" dirty="0"/>
              <a:t>Oracle</a:t>
            </a:r>
          </a:p>
          <a:p>
            <a:pPr lvl="1"/>
            <a:r>
              <a:rPr lang="hu-HU" dirty="0"/>
              <a:t>OREDIS</a:t>
            </a:r>
          </a:p>
          <a:p>
            <a:r>
              <a:rPr lang="hu-HU" dirty="0" err="1"/>
              <a:t>Readis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591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</TotalTime>
  <Words>741</Words>
  <Application>Microsoft Office PowerPoint</Application>
  <PresentationFormat>Diavetítés a képernyőre (4:3 oldalarány)</PresentationFormat>
  <Paragraphs>208</Paragraphs>
  <Slides>30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5" baseType="lpstr">
      <vt:lpstr>Arial</vt:lpstr>
      <vt:lpstr>Calibri</vt:lpstr>
      <vt:lpstr>Webdings</vt:lpstr>
      <vt:lpstr>Wingdings</vt:lpstr>
      <vt:lpstr>Office-téma</vt:lpstr>
      <vt:lpstr>NoSQL adatbázisok</vt:lpstr>
      <vt:lpstr>NoSQL</vt:lpstr>
      <vt:lpstr>NoSQL</vt:lpstr>
      <vt:lpstr>Kulcs-érték tárolók</vt:lpstr>
      <vt:lpstr>Redis</vt:lpstr>
      <vt:lpstr>Parancsok</vt:lpstr>
      <vt:lpstr>Webdis</vt:lpstr>
      <vt:lpstr>Példák</vt:lpstr>
      <vt:lpstr>Kliensek</vt:lpstr>
      <vt:lpstr>Python – Pottery példa</vt:lpstr>
      <vt:lpstr>Dokumentumtárolók</vt:lpstr>
      <vt:lpstr>Dokumentumtárolók</vt:lpstr>
      <vt:lpstr>Dokumentumtárolók</vt:lpstr>
      <vt:lpstr>Gráf adatbázisok</vt:lpstr>
      <vt:lpstr>Objektum-adatbázisok</vt:lpstr>
      <vt:lpstr>Egyéb NoSQL adatbázis típusok</vt:lpstr>
      <vt:lpstr>NoSQL teljesítmény</vt:lpstr>
      <vt:lpstr>NoSQL vs. RDBMS</vt:lpstr>
      <vt:lpstr>NoSQL vs. RDBMS</vt:lpstr>
      <vt:lpstr>PowerPoint-bemutató</vt:lpstr>
      <vt:lpstr>Map-reduce</vt:lpstr>
      <vt:lpstr>Map-reduce</vt:lpstr>
      <vt:lpstr>Map-reduce flow</vt:lpstr>
      <vt:lpstr>Map-reduce példa</vt:lpstr>
      <vt:lpstr>Map-reduce példa</vt:lpstr>
      <vt:lpstr>Elosztott cache</vt:lpstr>
      <vt:lpstr>Sharding</vt:lpstr>
      <vt:lpstr>Sharding kihívások</vt:lpstr>
      <vt:lpstr>Load balancing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Péter Hegedűs</cp:lastModifiedBy>
  <cp:revision>154</cp:revision>
  <dcterms:created xsi:type="dcterms:W3CDTF">2014-03-03T11:13:53Z</dcterms:created>
  <dcterms:modified xsi:type="dcterms:W3CDTF">2025-11-11T14:42:20Z</dcterms:modified>
</cp:coreProperties>
</file>