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2025. 11. 05.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i.wunderground.com/api/3afa5ad5c38e14e4/conditions/q/Szeged.json" TargetMode="External"/><Relationship Id="rId2" Type="http://schemas.openxmlformats.org/officeDocument/2006/relationships/hyperlink" Target="https://www.wunderground.com/weather/ap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i.wunderground.com/api/Your_Key/conditions/q/CA/San_Francisco.js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umanresources.com/benefits?user=%3cUSER_SSID%3e&amp;type=full_time_employ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352928" cy="2448272"/>
          </a:xfrm>
        </p:spPr>
        <p:txBody>
          <a:bodyPr/>
          <a:lstStyle/>
          <a:p>
            <a:pPr algn="ctr"/>
            <a:r>
              <a:rPr lang="hu-HU" dirty="0"/>
              <a:t>Szolgáltatás orientált technikák – SOA, REST</a:t>
            </a:r>
            <a:br>
              <a:rPr lang="hu-HU" dirty="0"/>
            </a:br>
            <a:endParaRPr lang="hu-H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2017-2025,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SOAP üzenet példa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pic>
        <p:nvPicPr>
          <p:cNvPr id="1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48201"/>
            <a:ext cx="1733550" cy="1847850"/>
          </a:xfr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90" y="3720447"/>
            <a:ext cx="2700762" cy="21337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729" y="4437112"/>
            <a:ext cx="53625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SOAP alapú kommunikáció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algn="just"/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6905"/>
            <a:ext cx="5546486" cy="37463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00" y="5482799"/>
            <a:ext cx="3700593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megvalósítása SOAP üzenetekkel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47" y="1340768"/>
            <a:ext cx="5202955" cy="48244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6311842"/>
            <a:ext cx="409686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SOAP támogatás Java-ban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7442" y="1484784"/>
            <a:ext cx="8389440" cy="518457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SOAP alapú webszolgáltatások készítése/felhasználása különböző szinteken támogatott</a:t>
            </a:r>
          </a:p>
          <a:p>
            <a:r>
              <a:rPr lang="hu-HU" sz="2400" dirty="0"/>
              <a:t>JAX-WS</a:t>
            </a:r>
          </a:p>
          <a:p>
            <a:pPr lvl="1"/>
            <a:r>
              <a:rPr lang="hu-HU" sz="2000" dirty="0"/>
              <a:t>Java API for XML Web Services</a:t>
            </a:r>
          </a:p>
          <a:p>
            <a:r>
              <a:rPr lang="hu-HU" sz="2400" dirty="0"/>
              <a:t>Java EE 6</a:t>
            </a:r>
          </a:p>
          <a:p>
            <a:pPr lvl="1"/>
            <a:r>
              <a:rPr lang="hu-HU" sz="2000" dirty="0"/>
              <a:t>JSR 224-es szabvány</a:t>
            </a:r>
          </a:p>
          <a:p>
            <a:r>
              <a:rPr lang="hu-HU" sz="2400" dirty="0"/>
              <a:t>Szerver/kliens oldali kód</a:t>
            </a:r>
          </a:p>
          <a:p>
            <a:pPr lvl="1"/>
            <a:r>
              <a:rPr lang="hu-HU" sz="2000" dirty="0"/>
              <a:t>Annotációk</a:t>
            </a:r>
          </a:p>
          <a:p>
            <a:pPr lvl="1"/>
            <a:r>
              <a:rPr lang="hu-HU" sz="2000" dirty="0"/>
              <a:t>Kód generáló eszközök</a:t>
            </a:r>
          </a:p>
          <a:p>
            <a:pPr lvl="1"/>
            <a:r>
              <a:rPr lang="hu-HU" sz="2000" dirty="0"/>
              <a:t>WSDL támogatás</a:t>
            </a:r>
          </a:p>
          <a:p>
            <a:r>
              <a:rPr lang="hu-HU" sz="2400" dirty="0"/>
              <a:t>Csak API, implementációk</a:t>
            </a:r>
          </a:p>
          <a:p>
            <a:pPr lvl="1"/>
            <a:r>
              <a:rPr lang="hu-HU" sz="2000" dirty="0"/>
              <a:t>Apache Axis2</a:t>
            </a:r>
          </a:p>
          <a:p>
            <a:pPr lvl="1"/>
            <a:r>
              <a:rPr lang="hu-HU" sz="2000" dirty="0"/>
              <a:t>Metro</a:t>
            </a:r>
          </a:p>
          <a:p>
            <a:pPr lvl="1"/>
            <a:r>
              <a:rPr lang="hu-HU" sz="2000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SOAP biztonság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389440" cy="4896544"/>
          </a:xfrm>
        </p:spPr>
        <p:txBody>
          <a:bodyPr>
            <a:normAutofit/>
          </a:bodyPr>
          <a:lstStyle/>
          <a:p>
            <a:r>
              <a:rPr lang="hu-HU" sz="2800" dirty="0"/>
              <a:t>Biztonsági megfontolások szerves részét képezik a protokollnak</a:t>
            </a:r>
          </a:p>
          <a:p>
            <a:pPr lvl="1"/>
            <a:r>
              <a:rPr lang="hu-HU" sz="2400" dirty="0"/>
              <a:t>Nem csak az átvivő közeg biztonságára épít (pl. TLS, SSH)</a:t>
            </a:r>
          </a:p>
          <a:p>
            <a:r>
              <a:rPr lang="hu-HU" sz="2800" dirty="0"/>
              <a:t>WS-Security</a:t>
            </a:r>
          </a:p>
          <a:p>
            <a:pPr lvl="1"/>
            <a:r>
              <a:rPr lang="hu-HU" sz="2400" dirty="0"/>
              <a:t>Végpont szintű titkosítás</a:t>
            </a:r>
          </a:p>
          <a:p>
            <a:pPr lvl="1"/>
            <a:r>
              <a:rPr lang="hu-HU" sz="2400" dirty="0"/>
              <a:t>Aláírás integritás és letagadhatatlanság védelemhez</a:t>
            </a:r>
          </a:p>
          <a:p>
            <a:pPr lvl="1"/>
            <a:r>
              <a:rPr lang="hu-HU" sz="2400" dirty="0"/>
              <a:t>XML titkosítás</a:t>
            </a:r>
          </a:p>
          <a:p>
            <a:r>
              <a:rPr lang="hu-HU" sz="2800" dirty="0"/>
              <a:t>Teljesítmény csökkenéssel járhat</a:t>
            </a:r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4700075" cy="936104"/>
          </a:xfrm>
        </p:spPr>
        <p:txBody>
          <a:bodyPr/>
          <a:lstStyle/>
          <a:p>
            <a:r>
              <a:rPr lang="hu-HU" dirty="0"/>
              <a:t>REST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74168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Representational State 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Egy kevésbé kötött SOA megoldás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HTTP alapú, egyéb megkötés nincs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Valami „RESTful”, ha eleget tesz a következőnek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komponens jól definiált interfészeken keresztül kommunikál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komponens egyértelműen azonosítható egy URL-lel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Kliens/szerver architektúrát követ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kommunikáció állapot mentes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Réteges architektúrát követ, és az adatok bármely rétegben cache-elhetők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 dirty="0"/>
              <a:t>REST alapú webszolgáltatás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389440" cy="5112568"/>
          </a:xfrm>
        </p:spPr>
        <p:txBody>
          <a:bodyPr>
            <a:normAutofit/>
          </a:bodyPr>
          <a:lstStyle/>
          <a:p>
            <a:r>
              <a:rPr lang="hu-HU" sz="2800" dirty="0"/>
              <a:t>Szolgáltatások azonosítása URL segítségével (HTTP 1.1 verbs)</a:t>
            </a:r>
          </a:p>
          <a:p>
            <a:pPr lvl="1"/>
            <a:r>
              <a:rPr lang="hu-HU" sz="2400" dirty="0"/>
              <a:t>GET</a:t>
            </a:r>
          </a:p>
          <a:p>
            <a:pPr lvl="1"/>
            <a:r>
              <a:rPr lang="hu-HU" sz="2400" dirty="0"/>
              <a:t>POST</a:t>
            </a:r>
          </a:p>
          <a:p>
            <a:pPr lvl="1"/>
            <a:r>
              <a:rPr lang="hu-HU" sz="2400" dirty="0"/>
              <a:t>PUT</a:t>
            </a:r>
          </a:p>
          <a:p>
            <a:pPr lvl="1"/>
            <a:r>
              <a:rPr lang="hu-HU" sz="2400" dirty="0"/>
              <a:t>DELETE</a:t>
            </a:r>
          </a:p>
          <a:p>
            <a:r>
              <a:rPr lang="hu-HU" sz="2800" dirty="0"/>
              <a:t>Tetszőleges formátumú lehet a válasz, nem csak XML</a:t>
            </a:r>
          </a:p>
          <a:p>
            <a:pPr lvl="1"/>
            <a:r>
              <a:rPr lang="hu-HU" sz="2400" dirty="0"/>
              <a:t>CSV</a:t>
            </a:r>
          </a:p>
          <a:p>
            <a:pPr lvl="1"/>
            <a:r>
              <a:rPr lang="hu-HU" sz="2400" dirty="0"/>
              <a:t>JSON</a:t>
            </a:r>
          </a:p>
          <a:p>
            <a:pPr lvl="1"/>
            <a:r>
              <a:rPr lang="hu-HU" sz="2400" dirty="0"/>
              <a:t>RSS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REST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484784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Összegezve</a:t>
            </a:r>
          </a:p>
          <a:p>
            <a:pPr lvl="1"/>
            <a:r>
              <a:rPr lang="hu-HU" sz="2400" dirty="0"/>
              <a:t>Technológia és platform független</a:t>
            </a:r>
          </a:p>
          <a:p>
            <a:pPr lvl="1"/>
            <a:r>
              <a:rPr lang="hu-HU" sz="2400" dirty="0"/>
              <a:t>Lazán csatolt komponensek kommunikációja</a:t>
            </a:r>
          </a:p>
          <a:p>
            <a:pPr lvl="1"/>
            <a:r>
              <a:rPr lang="hu-HU" sz="2400" dirty="0"/>
              <a:t>Standard web protokollok feletti interfészek</a:t>
            </a:r>
          </a:p>
          <a:p>
            <a:pPr lvl="1"/>
            <a:r>
              <a:rPr lang="hu-HU" sz="2400" dirty="0"/>
              <a:t>Nincs szükség formális szerződésre a szolgáltató és fogyasztó között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hu-HU" alt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" y="4384655"/>
            <a:ext cx="3585939" cy="2088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96928"/>
            <a:ext cx="3247863" cy="26897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40" y="6571340"/>
            <a:ext cx="3645724" cy="21337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980" y="6601029"/>
            <a:ext cx="366401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REST példa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hlinkClick r:id="rId2"/>
              </a:rPr>
              <a:t>Weather API</a:t>
            </a:r>
            <a:endParaRPr lang="hu-HU" sz="2400" dirty="0"/>
          </a:p>
          <a:p>
            <a:r>
              <a:rPr lang="hu-HU" sz="2400" dirty="0"/>
              <a:t>Példa szolgáltatás URL</a:t>
            </a:r>
            <a:endParaRPr lang="hu-HU" sz="2400" dirty="0">
              <a:hlinkClick r:id="rId3"/>
            </a:endParaRPr>
          </a:p>
          <a:p>
            <a:pPr lvl="1"/>
            <a:r>
              <a:rPr lang="hu-HU" sz="2000" dirty="0">
                <a:hlinkClick r:id="rId4"/>
              </a:rPr>
              <a:t>http://api.wunderground.com/api/Your_Key/conditions/q/CA/San_Francisco.json</a:t>
            </a:r>
            <a:endParaRPr lang="hu-HU" sz="2000" dirty="0"/>
          </a:p>
          <a:p>
            <a:r>
              <a:rPr lang="hu-HU" sz="2400" dirty="0"/>
              <a:t>Your_Key</a:t>
            </a:r>
          </a:p>
          <a:p>
            <a:pPr lvl="1"/>
            <a:r>
              <a:rPr lang="hu-HU" sz="2000" dirty="0"/>
              <a:t>Általában szükséges egy access token</a:t>
            </a:r>
            <a:endParaRPr lang="hu-HU" sz="2000" dirty="0">
              <a:hlinkClick r:id="rId3"/>
            </a:endParaRPr>
          </a:p>
          <a:p>
            <a:r>
              <a:rPr lang="en-US" sz="2400" dirty="0">
                <a:hlinkClick r:id="rId3"/>
              </a:rPr>
              <a:t>http://api.wunderground.com/api/3afa5ad5c38e14e4/conditions/q/Szeged.json</a:t>
            </a:r>
            <a:endParaRPr lang="hu-HU" sz="2400" dirty="0"/>
          </a:p>
          <a:p>
            <a:r>
              <a:rPr lang="hu-HU" sz="2400" dirty="0"/>
              <a:t>A meghívandó webszolgáltatást az URL írja le</a:t>
            </a:r>
          </a:p>
          <a:p>
            <a:pPr lvl="1"/>
            <a:r>
              <a:rPr lang="hu-HU" sz="2000" dirty="0"/>
              <a:t>Szeged időjárására vagyok kíváncsi</a:t>
            </a:r>
          </a:p>
          <a:p>
            <a:pPr lvl="1"/>
            <a:r>
              <a:rPr lang="hu-HU" sz="2000" dirty="0"/>
              <a:t>JSON formátumban</a:t>
            </a:r>
          </a:p>
          <a:p>
            <a:pPr lvl="1"/>
            <a:r>
              <a:rPr lang="hu-HU" sz="2000" dirty="0"/>
              <a:t>.xml -&gt; XML formátumban adja vissza ugyanazt az információt</a:t>
            </a:r>
            <a:endParaRPr lang="en-US" sz="20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webszolgáltatás felhasználása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700808"/>
            <a:ext cx="8352928" cy="475252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Ahogy az előző példán láttuk, többnyire egy URL kell</a:t>
            </a:r>
          </a:p>
          <a:p>
            <a:r>
              <a:rPr lang="hu-HU" sz="2800" dirty="0"/>
              <a:t>Akár egy böngésző vagy más standard HTTP request/response kezelésére alkalmas eszköz alkalmas a webszolgáltatás meghívására</a:t>
            </a:r>
          </a:p>
          <a:p>
            <a:r>
              <a:rPr lang="hu-HU" sz="2800" dirty="0"/>
              <a:t>Amennyiben POST kérést küldünk (pl. sok paraméter miatt)</a:t>
            </a:r>
          </a:p>
          <a:p>
            <a:pPr lvl="1"/>
            <a:r>
              <a:rPr lang="hu-HU" sz="2400" dirty="0"/>
              <a:t>Böngésző önmagában már nem ideális</a:t>
            </a:r>
          </a:p>
          <a:p>
            <a:pPr lvl="1"/>
            <a:r>
              <a:rPr lang="hu-HU" sz="2400" dirty="0"/>
              <a:t>Plug-in-ek segítenek (pl. Postman, RESTClient, stb.)</a:t>
            </a:r>
          </a:p>
          <a:p>
            <a:r>
              <a:rPr lang="hu-HU" sz="2800" dirty="0"/>
              <a:t>Bármelyik programnyelven könnyen készíthető consumer kód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Service-oriented architecture</a:t>
            </a:r>
          </a:p>
          <a:p>
            <a:r>
              <a:rPr lang="hu-HU" dirty="0"/>
              <a:t>Alapvető építőelemek a szolgáltatások</a:t>
            </a:r>
          </a:p>
          <a:p>
            <a:pPr lvl="1"/>
            <a:r>
              <a:rPr lang="hu-HU" sz="2000" dirty="0"/>
              <a:t>Egy-egy üzleti folyamatnak felelnek meg</a:t>
            </a:r>
          </a:p>
          <a:p>
            <a:pPr lvl="1"/>
            <a:r>
              <a:rPr lang="hu-HU" sz="2000" dirty="0"/>
              <a:t>Laza kapcsolat és együttműködés</a:t>
            </a:r>
          </a:p>
          <a:p>
            <a:pPr lvl="1"/>
            <a:r>
              <a:rPr lang="hu-HU" sz="2000" dirty="0"/>
              <a:t>Szabványosított komponensek</a:t>
            </a:r>
          </a:p>
          <a:p>
            <a:pPr lvl="1"/>
            <a:r>
              <a:rPr lang="hu-HU" sz="2000" dirty="0"/>
              <a:t>Biztonsági szempontok integrálása</a:t>
            </a:r>
          </a:p>
          <a:p>
            <a:pPr lvl="1"/>
            <a:r>
              <a:rPr lang="hu-HU" sz="2000" dirty="0"/>
              <a:t>Újra hasznosíthatók</a:t>
            </a:r>
          </a:p>
          <a:p>
            <a:pPr lvl="1"/>
            <a:r>
              <a:rPr lang="hu-HU" sz="2000" dirty="0"/>
              <a:t>Újra kombinálhatók</a:t>
            </a:r>
          </a:p>
          <a:p>
            <a:r>
              <a:rPr lang="hu-HU" sz="2800" dirty="0"/>
              <a:t>Megfelelő mechanizmus különböző működési modellek meghatározására</a:t>
            </a:r>
          </a:p>
          <a:p>
            <a:r>
              <a:rPr lang="hu-HU" sz="2800" dirty="0"/>
              <a:t>Alkalmas különböző rendszerek integrációjához is</a:t>
            </a:r>
          </a:p>
          <a:p>
            <a:pPr lvl="1"/>
            <a:r>
              <a:rPr lang="hu-HU" sz="2000" dirty="0"/>
              <a:t>A szolgáltatások jól definiált, általános interfészként működhetnek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800" dirty="0"/>
              <a:t>Standard web server implementáció</a:t>
            </a:r>
          </a:p>
          <a:p>
            <a:r>
              <a:rPr lang="hu-HU" sz="2800" dirty="0"/>
              <a:t>Pl. servlet Java esetén</a:t>
            </a:r>
          </a:p>
          <a:p>
            <a:r>
              <a:rPr lang="hu-HU" sz="2800" dirty="0"/>
              <a:t>A szolgáltatásokat az egyes URL-ek határozzák meg</a:t>
            </a:r>
          </a:p>
          <a:p>
            <a:pPr lvl="1"/>
            <a:r>
              <a:rPr lang="hu-HU" sz="2400" dirty="0"/>
              <a:t>Valamint a HTTP verb-ek (GET, POST, stb.)</a:t>
            </a:r>
          </a:p>
          <a:p>
            <a:r>
              <a:rPr lang="hu-HU" sz="2800" dirty="0"/>
              <a:t>Attól függően hogy milyen URL-re milyen HTTP kérés érkezett, a megfelelő üzleti folyamat fut le</a:t>
            </a:r>
          </a:p>
          <a:p>
            <a:pPr lvl="1"/>
            <a:r>
              <a:rPr lang="hu-HU" sz="2400" dirty="0"/>
              <a:t>Az eredmény tetszőleges formában visszaküldhető HTTP response-ban</a:t>
            </a:r>
          </a:p>
          <a:p>
            <a:r>
              <a:rPr lang="hu-HU" sz="2800" dirty="0"/>
              <a:t>Számos keretrendszer támogatás</a:t>
            </a:r>
          </a:p>
          <a:p>
            <a:pPr lvl="1"/>
            <a:r>
              <a:rPr lang="hu-HU" sz="2400" dirty="0"/>
              <a:t>Pl. Spring IO Java esetén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12243" cy="936104"/>
          </a:xfrm>
        </p:spPr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556792"/>
            <a:ext cx="8389440" cy="4968552"/>
          </a:xfrm>
        </p:spPr>
        <p:txBody>
          <a:bodyPr>
            <a:normAutofit/>
          </a:bodyPr>
          <a:lstStyle/>
          <a:p>
            <a:r>
              <a:rPr lang="hu-HU" sz="2800" dirty="0"/>
              <a:t>SOAP hívás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REST hívás</a:t>
            </a:r>
          </a:p>
          <a:p>
            <a:pPr lvl="1"/>
            <a:r>
              <a:rPr lang="hu-HU" sz="1500" i="1" dirty="0">
                <a:hlinkClick r:id="rId2"/>
              </a:rPr>
              <a:t>http://humanresources.com/benefits?user=’123-45-6789’&amp;type=’full_time_employee’</a:t>
            </a:r>
            <a:endParaRPr lang="hu-HU" sz="1500" i="1" dirty="0"/>
          </a:p>
          <a:p>
            <a:r>
              <a:rPr lang="hu-HU" sz="2800" dirty="0"/>
              <a:t>Java servlet</a:t>
            </a:r>
          </a:p>
          <a:p>
            <a:pPr marL="0" indent="0">
              <a:buNone/>
            </a:pPr>
            <a:r>
              <a:rPr lang="hu-HU" sz="2800" dirty="0"/>
              <a:t>implementáció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700808"/>
            <a:ext cx="4371975" cy="1809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09" y="3998364"/>
            <a:ext cx="4542161" cy="26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428267" cy="936104"/>
          </a:xfrm>
        </p:spPr>
        <p:txBody>
          <a:bodyPr/>
          <a:lstStyle/>
          <a:p>
            <a:r>
              <a:rPr lang="hu-HU" dirty="0"/>
              <a:t>REST webszolgáltatás készítése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Java esetén például</a:t>
            </a:r>
          </a:p>
          <a:p>
            <a:pPr lvl="1"/>
            <a:r>
              <a:rPr lang="hu-HU" sz="2400" dirty="0"/>
              <a:t>Spring IO</a:t>
            </a:r>
          </a:p>
          <a:p>
            <a:pPr lvl="1"/>
            <a:r>
              <a:rPr lang="hu-HU" sz="2400" dirty="0"/>
              <a:t>Spring Boot</a:t>
            </a:r>
          </a:p>
          <a:p>
            <a:r>
              <a:rPr lang="hu-HU" sz="2800" dirty="0"/>
              <a:t>Konfiguráció és XML nélküli stand-alone alkalmazások fejlesztése</a:t>
            </a:r>
          </a:p>
          <a:p>
            <a:r>
              <a:rPr lang="hu-HU" sz="2800" dirty="0"/>
              <a:t>Beágyazott alkalmazás szerver</a:t>
            </a:r>
          </a:p>
          <a:p>
            <a:r>
              <a:rPr lang="hu-HU" sz="2800" dirty="0"/>
              <a:t>Annotációk használata</a:t>
            </a:r>
          </a:p>
          <a:p>
            <a:pPr lvl="1"/>
            <a:r>
              <a:rPr lang="hu-HU" sz="2400" dirty="0"/>
              <a:t>RestController</a:t>
            </a:r>
          </a:p>
          <a:p>
            <a:pPr lvl="1"/>
            <a:r>
              <a:rPr lang="hu-HU" sz="2400" dirty="0"/>
              <a:t>RequestMapping</a:t>
            </a:r>
          </a:p>
          <a:p>
            <a:pPr lvl="1"/>
            <a:r>
              <a:rPr lang="hu-HU" sz="2400" dirty="0"/>
              <a:t>Stb.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050" y="44624"/>
            <a:ext cx="5107062" cy="936104"/>
          </a:xfrm>
        </p:spPr>
        <p:txBody>
          <a:bodyPr/>
          <a:lstStyle/>
          <a:p>
            <a:r>
              <a:rPr lang="hu-HU" dirty="0"/>
              <a:t>Spring REST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805781"/>
            <a:ext cx="6438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936104"/>
          </a:xfrm>
        </p:spPr>
        <p:txBody>
          <a:bodyPr/>
          <a:lstStyle/>
          <a:p>
            <a:r>
              <a:rPr lang="hu-HU" dirty="0"/>
              <a:t>REST biztonság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Alapvetően az átviteli közeg biztonságára épít</a:t>
            </a:r>
          </a:p>
          <a:p>
            <a:pPr lvl="1"/>
            <a:r>
              <a:rPr lang="hu-HU" sz="2400" dirty="0"/>
              <a:t>Mivel a kommunikáció HTTP-n keresztül megy, TLS biztosítja a titkosítást</a:t>
            </a:r>
          </a:p>
          <a:p>
            <a:r>
              <a:rPr lang="hu-HU" sz="2800" dirty="0"/>
              <a:t>Azonosításhoz szintén HTTP módszereket használhatunk</a:t>
            </a:r>
          </a:p>
          <a:p>
            <a:pPr lvl="1"/>
            <a:r>
              <a:rPr lang="hu-HU" sz="2400" dirty="0"/>
              <a:t>Basic authentication</a:t>
            </a:r>
          </a:p>
          <a:p>
            <a:pPr lvl="1"/>
            <a:r>
              <a:rPr lang="hu-HU" sz="2400" dirty="0"/>
              <a:t>Digest authentication</a:t>
            </a:r>
          </a:p>
          <a:p>
            <a:r>
              <a:rPr lang="hu-HU" sz="2800" dirty="0"/>
              <a:t>Pont-pont alapú titkosítás nincs integrálva</a:t>
            </a:r>
          </a:p>
          <a:p>
            <a:pPr lvl="1"/>
            <a:r>
              <a:rPr lang="hu-HU" sz="2400" dirty="0"/>
              <a:t>Ha szeretnén üzenet szintű titkosítást, az magunknak kell implementálni</a:t>
            </a:r>
            <a:endParaRPr lang="en-US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vs SOAP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90466"/>
            <a:ext cx="7868427" cy="4762869"/>
          </a:xfrm>
        </p:spPr>
        <p:txBody>
          <a:bodyPr>
            <a:normAutofit/>
          </a:bodyPr>
          <a:lstStyle/>
          <a:p>
            <a:r>
              <a:rPr lang="hu-HU" dirty="0"/>
              <a:t>SOAP</a:t>
            </a:r>
          </a:p>
          <a:p>
            <a:pPr lvl="1"/>
            <a:r>
              <a:rPr lang="hu-HU" dirty="0"/>
              <a:t>Nehézsúlyú megoldás az alábbi előnyökkel</a:t>
            </a:r>
          </a:p>
          <a:p>
            <a:pPr lvl="2"/>
            <a:r>
              <a:rPr lang="hu-HU" dirty="0"/>
              <a:t>Független az átviteli protokolltól (REST csak HTTP-n mehet)</a:t>
            </a:r>
          </a:p>
          <a:p>
            <a:pPr lvl="2"/>
            <a:r>
              <a:rPr lang="hu-HU" dirty="0"/>
              <a:t>Jól működik elosztott környezetben (REST pont-pont kommunikációt feltételez)</a:t>
            </a:r>
          </a:p>
          <a:p>
            <a:pPr lvl="2"/>
            <a:r>
              <a:rPr lang="hu-HU" dirty="0"/>
              <a:t>Szabványosított</a:t>
            </a:r>
          </a:p>
          <a:p>
            <a:pPr lvl="2"/>
            <a:r>
              <a:rPr lang="hu-HU" dirty="0"/>
              <a:t>Bővíthetőség</a:t>
            </a:r>
          </a:p>
          <a:p>
            <a:pPr lvl="2"/>
            <a:r>
              <a:rPr lang="hu-HU" dirty="0"/>
              <a:t>Beépített hibakezelés</a:t>
            </a:r>
          </a:p>
          <a:p>
            <a:pPr lvl="2"/>
            <a:r>
              <a:rPr lang="hu-HU" dirty="0"/>
              <a:t>Bizonyos nyelvekkel használva jól automatizált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vs SOAP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REST</a:t>
            </a:r>
          </a:p>
          <a:p>
            <a:pPr lvl="1"/>
            <a:r>
              <a:rPr lang="hu-HU" dirty="0"/>
              <a:t>Általánosságban könnyebb felhasználás és rugalmasság az alábbi előnyökkel</a:t>
            </a:r>
          </a:p>
          <a:p>
            <a:pPr lvl="2"/>
            <a:r>
              <a:rPr lang="hu-HU" dirty="0"/>
              <a:t>Nincs szükség speciális/drága eszközökre a webszolgáltatások eléréséhez (sima HTTP kérés)</a:t>
            </a:r>
          </a:p>
          <a:p>
            <a:pPr lvl="2"/>
            <a:r>
              <a:rPr lang="hu-HU" dirty="0"/>
              <a:t>Gyorsabb elsajátíthatóság</a:t>
            </a:r>
          </a:p>
          <a:p>
            <a:pPr lvl="2"/>
            <a:r>
              <a:rPr lang="hu-HU" dirty="0"/>
              <a:t>Hatékony (SOAP mindenhez XML-t használ, REST esetében alkalmazhatunk más formátumot, kisebb csomagokat)</a:t>
            </a:r>
          </a:p>
          <a:p>
            <a:pPr lvl="2"/>
            <a:r>
              <a:rPr lang="hu-HU" dirty="0"/>
              <a:t>Gyors (nincs szükség komoly feldolgozásra)</a:t>
            </a:r>
          </a:p>
          <a:p>
            <a:pPr lvl="2"/>
            <a:r>
              <a:rPr lang="hu-HU" dirty="0"/>
              <a:t>Koncepcionálisan közelebb áll az egyéb web technológiákhoz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500275" cy="936104"/>
          </a:xfrm>
        </p:spPr>
        <p:txBody>
          <a:bodyPr/>
          <a:lstStyle/>
          <a:p>
            <a:r>
              <a:rPr lang="hu-HU" dirty="0"/>
              <a:t>REST vs SOAP, melyiket válasszam?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sz="2400" dirty="0"/>
              <a:t>Attól függ…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</a:p>
          <a:p>
            <a:r>
              <a:rPr lang="hu-HU" sz="2400" dirty="0">
                <a:sym typeface="Wingdings" panose="05000000000000000000" pitchFamily="2" charset="2"/>
              </a:rPr>
              <a:t>Általánosságban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SOAP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M2M kommunikáció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 az átvitel biztonsága és az adatok integrációja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fontos, hogy a szolgáltató és felhasználó közötti kommunikációhoz legyen „formális szerződés”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fontos az állapot megőrzése</a:t>
            </a:r>
          </a:p>
          <a:p>
            <a:pPr lvl="1"/>
            <a:r>
              <a:rPr lang="hu-HU" sz="2000" dirty="0">
                <a:sym typeface="Wingdings" panose="05000000000000000000" pitchFamily="2" charset="2"/>
              </a:rPr>
              <a:t>REST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Publikus API-k megvalósításához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számít a webszolgáltatás válaszának feldolgozási ideje (pl. JSON gyorsabb, mint az XML)</a:t>
            </a:r>
          </a:p>
          <a:p>
            <a:pPr lvl="2"/>
            <a:r>
              <a:rPr lang="hu-HU" sz="1800" dirty="0">
                <a:sym typeface="Wingdings" panose="05000000000000000000" pitchFamily="2" charset="2"/>
              </a:rPr>
              <a:t>Ahol gyors válaszra, sok kommunikációra van szükség (pl. mobil appok)</a:t>
            </a:r>
            <a:endParaRPr lang="en-US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Webszolgáltatások a felhőben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Cloud szolgáltatók webszolgáltatásokat nyújtanak</a:t>
            </a:r>
          </a:p>
          <a:p>
            <a:pPr lvl="1"/>
            <a:r>
              <a:rPr lang="hu-HU" sz="2000" dirty="0"/>
              <a:t>Fejlesztők számára</a:t>
            </a:r>
          </a:p>
          <a:p>
            <a:pPr lvl="1"/>
            <a:r>
              <a:rPr lang="hu-HU" sz="2000" dirty="0"/>
              <a:t>Általános feladatok webszolgáltatásként elérhetők</a:t>
            </a:r>
          </a:p>
          <a:p>
            <a:pPr lvl="2"/>
            <a:r>
              <a:rPr lang="hu-HU" sz="1600" dirty="0"/>
              <a:t>Gépi tanulás</a:t>
            </a:r>
          </a:p>
          <a:p>
            <a:pPr lvl="2"/>
            <a:r>
              <a:rPr lang="hu-HU" sz="1600" dirty="0"/>
              <a:t>Tárolás</a:t>
            </a:r>
          </a:p>
          <a:p>
            <a:pPr lvl="2"/>
            <a:r>
              <a:rPr lang="hu-HU" sz="1600" dirty="0"/>
              <a:t>Mobil szolgáltatások</a:t>
            </a:r>
          </a:p>
          <a:p>
            <a:pPr lvl="2"/>
            <a:r>
              <a:rPr lang="hu-HU" sz="1600" dirty="0"/>
              <a:t>Adatbázisok</a:t>
            </a:r>
          </a:p>
          <a:p>
            <a:pPr lvl="2"/>
            <a:r>
              <a:rPr lang="hu-HU" sz="1600" dirty="0"/>
              <a:t>Stb.</a:t>
            </a:r>
          </a:p>
          <a:p>
            <a:pPr lvl="1"/>
            <a:r>
              <a:rPr lang="hu-HU" sz="2000" dirty="0"/>
              <a:t>Például</a:t>
            </a:r>
          </a:p>
          <a:p>
            <a:pPr lvl="2"/>
            <a:r>
              <a:rPr lang="hu-HU" sz="1600" dirty="0"/>
              <a:t>Amazon AWS</a:t>
            </a:r>
          </a:p>
          <a:p>
            <a:pPr lvl="2"/>
            <a:r>
              <a:rPr lang="hu-HU" sz="1600" dirty="0"/>
              <a:t>Microsoft Azure</a:t>
            </a:r>
          </a:p>
          <a:p>
            <a:r>
              <a:rPr lang="hu-HU" sz="2400" dirty="0"/>
              <a:t>Saját webszolgáltatások is készíthetők</a:t>
            </a:r>
          </a:p>
          <a:p>
            <a:pPr lvl="1"/>
            <a:r>
              <a:rPr lang="hu-HU" sz="2000" dirty="0"/>
              <a:t>Amelyeket a felhőben üzemeltetünk</a:t>
            </a:r>
          </a:p>
          <a:p>
            <a:pPr lvl="1"/>
            <a:r>
              <a:rPr lang="hu-HU" sz="2000" dirty="0"/>
              <a:t>Bárki elérheti és használhatja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AWS management Console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94" y="1484784"/>
            <a:ext cx="5673298" cy="47513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6381328"/>
            <a:ext cx="405419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előtt/után</a:t>
            </a:r>
            <a:endParaRPr lang="en-US" b="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11" y="1556792"/>
            <a:ext cx="6034617" cy="45259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9" y="6381328"/>
            <a:ext cx="821202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4005064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 dirty="0"/>
              <a:t>SOA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518457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</a:t>
            </a:r>
            <a:r>
              <a:rPr lang="en-US" sz="2400" dirty="0"/>
              <a:t> </a:t>
            </a:r>
            <a:r>
              <a:rPr lang="hu-HU" sz="2400" dirty="0"/>
              <a:t>szolgáltató és a szolgáltatást igénybe vevő a hálózat segítségével kerül kapcsolatba egymással</a:t>
            </a:r>
          </a:p>
          <a:p>
            <a:pPr lvl="1"/>
            <a:r>
              <a:rPr lang="hu-HU" sz="2000" dirty="0"/>
              <a:t>Jellemzően két teljesen idegen rendszer elemét képezik</a:t>
            </a:r>
          </a:p>
          <a:p>
            <a:r>
              <a:rPr lang="en-US" sz="2400" dirty="0"/>
              <a:t>A </a:t>
            </a:r>
            <a:r>
              <a:rPr lang="hu-HU" sz="2400" dirty="0"/>
              <a:t>kapcsolatépítés a következő folyamatokból tevődik össze</a:t>
            </a:r>
          </a:p>
          <a:p>
            <a:pPr lvl="1"/>
            <a:r>
              <a:rPr lang="hu-HU" sz="2000" dirty="0"/>
              <a:t>A szolgáltatás közzéteszi magát egy szolgáltatásokat leíró nyilvánosan elérhető adatbázisban</a:t>
            </a:r>
          </a:p>
          <a:p>
            <a:pPr lvl="1"/>
            <a:r>
              <a:rPr lang="hu-HU" sz="2000" dirty="0"/>
              <a:t>A szolgáltatást igénylő felkeresi az említett adatbázisból a meghívni kívánt szolgáltatást, és kap egy szolgáltatás-leírót, mely tartalmazza a szolgáltatás lényeges adatait</a:t>
            </a:r>
          </a:p>
          <a:p>
            <a:pPr lvl="2"/>
            <a:r>
              <a:rPr lang="hu-HU" sz="1600" dirty="0"/>
              <a:t>hogyan lehet meghívni, milyen típusú és mennyi paramétert vár, milyen típusú a visszatérési értéke, stb.</a:t>
            </a:r>
          </a:p>
          <a:p>
            <a:pPr lvl="1"/>
            <a:r>
              <a:rPr lang="hu-HU" sz="2000" dirty="0"/>
              <a:t>Az igénylő a leíró segítségével meghívja a szolgáltatást a szükséges adatok átküldésével</a:t>
            </a:r>
          </a:p>
          <a:p>
            <a:pPr lvl="1"/>
            <a:r>
              <a:rPr lang="hu-HU" sz="2000" dirty="0"/>
              <a:t>A szolgáltatás feldolgozza a kérést, és visszaküldi a feldolgozás eredményét az igénylőnek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SOA tágabb értelmezésben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389440" cy="4824288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Egy nagyobb rendszert kell elképzelnünk, mely</a:t>
            </a:r>
          </a:p>
          <a:p>
            <a:pPr lvl="1"/>
            <a:r>
              <a:rPr lang="hu-HU" sz="2400" dirty="0"/>
              <a:t>Lazán csatolt együttműködő szolgáltatásokból épül fel</a:t>
            </a:r>
          </a:p>
          <a:p>
            <a:pPr lvl="1"/>
            <a:r>
              <a:rPr lang="hu-HU" sz="2400" dirty="0"/>
              <a:t>Ezek a szolgáltatások közös formális nyelven kommunikálnak egymással, mely nyelvfüggetlen az adott szolgáltatás implementációs nyelvétől és környezetétől</a:t>
            </a:r>
          </a:p>
          <a:p>
            <a:pPr lvl="1"/>
            <a:r>
              <a:rPr lang="hu-HU" sz="2400" dirty="0"/>
              <a:t>A szolgáltatások interfész-definíciója elrejti az architektúra elől a nyelvfüggő implementációs részeket</a:t>
            </a:r>
          </a:p>
          <a:p>
            <a:pPr lvl="1"/>
            <a:r>
              <a:rPr lang="hu-HU" sz="2400" dirty="0"/>
              <a:t>A SOA szabványosított komponensekből felépülő rendszer, amelynek egyik legfontosabb eleme egy kommunikációs réteg, mely rétegen keresztül válnak elérhetővé a háttérrendszerekben azonosított szolgáltatások, melyeket a szolgáltatás-interfészen keresztül érünk el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SOA előnyök/hátrányok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hu-HU" sz="2800" dirty="0"/>
              <a:t>Előnyei</a:t>
            </a:r>
          </a:p>
          <a:p>
            <a:pPr lvl="1"/>
            <a:r>
              <a:rPr lang="hu-HU" sz="2000" dirty="0"/>
              <a:t>Komponensalapú építkezés, mely lehetővé teszi a komponensek újra felhasználhatóságát</a:t>
            </a:r>
          </a:p>
          <a:p>
            <a:pPr lvl="1"/>
            <a:r>
              <a:rPr lang="hu-HU" sz="2000" dirty="0"/>
              <a:t>Leváltja a monolitikus (silóorientált), nehezen átlátható és kezelhető rendszereket, így a kritikus helyek könnyebben beazonosíthatók, karbantarthatók</a:t>
            </a:r>
          </a:p>
          <a:p>
            <a:pPr lvl="1"/>
            <a:r>
              <a:rPr lang="hu-HU" sz="2000" dirty="0"/>
              <a:t>Rugalmas és hatékony alkalmazáskörnyezet és architektúra</a:t>
            </a:r>
          </a:p>
          <a:p>
            <a:pPr lvl="1"/>
            <a:r>
              <a:rPr lang="hu-HU" sz="2000" dirty="0"/>
              <a:t>Elosztottság támogatása: a felhasználói felület elválik az implementációs rétegtől</a:t>
            </a:r>
          </a:p>
          <a:p>
            <a:pPr lvl="1"/>
            <a:r>
              <a:rPr lang="hu-HU" sz="2000" dirty="0"/>
              <a:t>Könnyen párhuzamosítható fejlesztési feladatok, mely szintén az elosztottságból fakad</a:t>
            </a:r>
          </a:p>
          <a:p>
            <a:r>
              <a:rPr lang="hu-HU" sz="2400" dirty="0"/>
              <a:t>Hátrányok</a:t>
            </a:r>
          </a:p>
          <a:p>
            <a:pPr lvl="1"/>
            <a:r>
              <a:rPr lang="hu-HU" sz="2000" dirty="0"/>
              <a:t>A rugalmasság biztosítása nagyobb erőforrásigényekkel jár</a:t>
            </a:r>
          </a:p>
          <a:p>
            <a:pPr lvl="2"/>
            <a:r>
              <a:rPr lang="hu-HU" sz="1600" dirty="0"/>
              <a:t>A jelenlegi technológiai lehetőségek azonban megfelelnek ezen igényeknek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>
            <a:normAutofit/>
          </a:bodyPr>
          <a:lstStyle/>
          <a:p>
            <a:r>
              <a:rPr lang="hu-HU" dirty="0"/>
              <a:t>SOA tipikus megvalósítása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3529" y="162880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valóságban általában webszolgáltatások (WebService)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UDDI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 Universal Description, Discovery, and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„Adatbázis”, ahová a szolgáltatások regisztrálásra kerülnek</a:t>
            </a:r>
          </a:p>
          <a:p>
            <a:pPr lvl="2"/>
            <a:r>
              <a:rPr lang="hu-HU" sz="1600" dirty="0"/>
              <a:t>- Platformfüggetlen, XML-alapú nyilvántartó rendszer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WSDL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Szolgáltatás leíró nyelv (XML)</a:t>
            </a:r>
          </a:p>
          <a:p>
            <a:pPr lvl="2"/>
            <a:r>
              <a:rPr lang="hu-HU" sz="1600" dirty="0"/>
              <a:t>- UDDI ezt használja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Szolgáltatás végpontja, neve, paraméterei, típusok,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SOAP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Simple Object Access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XML alapú kommunikációs protokoll webszolgáltatásokhoz</a:t>
            </a:r>
          </a:p>
          <a:p>
            <a:pPr lvl="2"/>
            <a:r>
              <a:rPr lang="hu-HU" sz="1600" dirty="0"/>
              <a:t>- HTTP vagy egyéb hálózati protokollon továbbítódnak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hu-HU" sz="2000" dirty="0"/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SOA tipikus megvalósítása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400599" cy="41961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165304"/>
            <a:ext cx="392006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WSDL példa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916832"/>
            <a:ext cx="4248472" cy="42220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1988840"/>
            <a:ext cx="411785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1141</Words>
  <Application>Microsoft Office PowerPoint</Application>
  <PresentationFormat>Diavetítés a képernyőre (4:3 oldalarány)</PresentationFormat>
  <Paragraphs>215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Webdings</vt:lpstr>
      <vt:lpstr>Wingdings</vt:lpstr>
      <vt:lpstr>Office-téma</vt:lpstr>
      <vt:lpstr>Szolgáltatás orientált technikák – SOA, REST </vt:lpstr>
      <vt:lpstr>SOA</vt:lpstr>
      <vt:lpstr>SOA előtt/után</vt:lpstr>
      <vt:lpstr>SOA</vt:lpstr>
      <vt:lpstr>SOA tágabb értelmezésben</vt:lpstr>
      <vt:lpstr>SOA előnyök/hátrányok</vt:lpstr>
      <vt:lpstr>SOA tipikus megvalósítása</vt:lpstr>
      <vt:lpstr>SOA tipikus megvalósítása</vt:lpstr>
      <vt:lpstr>WSDL példa</vt:lpstr>
      <vt:lpstr>SOAP üzenet példa</vt:lpstr>
      <vt:lpstr>SOAP alapú kommunikáció</vt:lpstr>
      <vt:lpstr>SOA megvalósítása SOAP üzenetekkel</vt:lpstr>
      <vt:lpstr>SOAP támogatás Java-ban</vt:lpstr>
      <vt:lpstr>SOAP biztonság</vt:lpstr>
      <vt:lpstr>REST</vt:lpstr>
      <vt:lpstr>REST alapú webszolgáltatás</vt:lpstr>
      <vt:lpstr>REST</vt:lpstr>
      <vt:lpstr>REST példa</vt:lpstr>
      <vt:lpstr>REST webszolgáltatás felhasználása</vt:lpstr>
      <vt:lpstr>REST webszolgáltatás készítése</vt:lpstr>
      <vt:lpstr>REST webszolgáltatás készítése</vt:lpstr>
      <vt:lpstr>REST webszolgáltatás készítése</vt:lpstr>
      <vt:lpstr>Spring REST</vt:lpstr>
      <vt:lpstr>REST biztonság</vt:lpstr>
      <vt:lpstr>REST vs SOAP</vt:lpstr>
      <vt:lpstr>REST vs SOAP</vt:lpstr>
      <vt:lpstr>REST vs SOAP, melyiket válasszam?</vt:lpstr>
      <vt:lpstr>Webszolgáltatások a felhőben</vt:lpstr>
      <vt:lpstr>AWS management Console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122</cp:revision>
  <dcterms:created xsi:type="dcterms:W3CDTF">2014-03-03T11:13:53Z</dcterms:created>
  <dcterms:modified xsi:type="dcterms:W3CDTF">2025-11-05T08:19:01Z</dcterms:modified>
</cp:coreProperties>
</file>