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2" d="100"/>
          <a:sy n="102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09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enkins.i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ravis-ci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jetbrains.com/teamci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bout.gitlab.com/features/gitlab-ci-c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continuous_integration_softwa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rritcodereview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bout.gitlab.com/features/#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odacy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jetbrains.com/upsour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2736304"/>
          </a:xfrm>
        </p:spPr>
        <p:txBody>
          <a:bodyPr/>
          <a:lstStyle/>
          <a:p>
            <a:r>
              <a:rPr lang="hu-HU" dirty="0"/>
              <a:t>Folyamatos integráció (continuous integration) és </a:t>
            </a:r>
            <a:r>
              <a:rPr lang="en-US" dirty="0"/>
              <a:t>code review</a:t>
            </a:r>
            <a:r>
              <a:rPr lang="hu-HU" dirty="0"/>
              <a:t> fogalma és eszközei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2017-2025,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Folyamatos integráció eszközei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968552"/>
          </a:xfrm>
        </p:spPr>
        <p:txBody>
          <a:bodyPr>
            <a:normAutofit/>
          </a:bodyPr>
          <a:lstStyle/>
          <a:p>
            <a:r>
              <a:rPr lang="hu-HU" sz="2400" dirty="0"/>
              <a:t>Szerver komponensek</a:t>
            </a:r>
          </a:p>
          <a:p>
            <a:pPr lvl="1"/>
            <a:r>
              <a:rPr lang="hu-HU" sz="2000" dirty="0"/>
              <a:t>CS/build server</a:t>
            </a:r>
          </a:p>
          <a:p>
            <a:pPr lvl="1"/>
            <a:r>
              <a:rPr lang="hu-HU" sz="2000" dirty="0"/>
              <a:t>Fizikai vagy virtuális gép</a:t>
            </a:r>
          </a:p>
          <a:p>
            <a:pPr lvl="1"/>
            <a:r>
              <a:rPr lang="hu-HU" sz="2000" dirty="0"/>
              <a:t>VCS kapcsolat</a:t>
            </a:r>
          </a:p>
          <a:p>
            <a:pPr lvl="1"/>
            <a:r>
              <a:rPr lang="hu-HU" sz="2000" dirty="0"/>
              <a:t>Build automatizáció</a:t>
            </a:r>
          </a:p>
          <a:p>
            <a:r>
              <a:rPr lang="hu-HU" sz="2400" dirty="0"/>
              <a:t>Egyéb funkciók</a:t>
            </a:r>
          </a:p>
          <a:p>
            <a:pPr lvl="1"/>
            <a:r>
              <a:rPr lang="hu-HU" sz="2000" dirty="0"/>
              <a:t>Kód analízis</a:t>
            </a:r>
          </a:p>
          <a:p>
            <a:pPr lvl="1"/>
            <a:r>
              <a:rPr lang="hu-HU" sz="2000" dirty="0"/>
              <a:t>Kód lefedettség</a:t>
            </a:r>
          </a:p>
          <a:p>
            <a:pPr lvl="1"/>
            <a:r>
              <a:rPr lang="hu-HU" sz="2000" dirty="0"/>
              <a:t>Kódminőség riportok</a:t>
            </a:r>
          </a:p>
          <a:p>
            <a:pPr lvl="1"/>
            <a:r>
              <a:rPr lang="hu-HU" sz="2000" dirty="0"/>
              <a:t>Pipeline-ok</a:t>
            </a:r>
          </a:p>
          <a:p>
            <a:pPr lvl="1"/>
            <a:r>
              <a:rPr lang="hu-HU" sz="2000" dirty="0"/>
              <a:t>Build összehasonlítás</a:t>
            </a:r>
          </a:p>
          <a:p>
            <a:pPr lvl="1"/>
            <a:r>
              <a:rPr lang="hu-HU" sz="2000" dirty="0"/>
              <a:t>IDE integráció</a:t>
            </a:r>
          </a:p>
          <a:p>
            <a:pPr lvl="1"/>
            <a:r>
              <a:rPr lang="hu-HU" sz="2000" dirty="0"/>
              <a:t>Egyéb eszközök támogatása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Folyamatos integráció eszközei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algn="just"/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7989" y="1772816"/>
            <a:ext cx="75803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Nyílt forrású/ingyenes eszközök</a:t>
            </a:r>
          </a:p>
          <a:p>
            <a:pPr lvl="1"/>
            <a:r>
              <a:rPr lang="hu-HU" sz="2000" dirty="0"/>
              <a:t>- Jenkins</a:t>
            </a:r>
          </a:p>
          <a:p>
            <a:pPr lvl="1"/>
            <a:r>
              <a:rPr lang="hu-HU" sz="2000" dirty="0"/>
              <a:t>- Go CD (szakmai segítségnyújtás fizetős)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Ipar/fizetős eszközök</a:t>
            </a:r>
          </a:p>
          <a:p>
            <a:pPr lvl="1"/>
            <a:r>
              <a:rPr lang="hu-HU" sz="2000" dirty="0"/>
              <a:t>- TeamCity (van ingyenes, korlátozott változata)</a:t>
            </a:r>
          </a:p>
          <a:p>
            <a:pPr lvl="1"/>
            <a:r>
              <a:rPr lang="hu-HU" sz="2000" dirty="0"/>
              <a:t>- Travis CI (GitHub open source projektekhez és az első 100 build-hez ingyenes)</a:t>
            </a:r>
          </a:p>
          <a:p>
            <a:pPr lvl="1"/>
            <a:r>
              <a:rPr lang="hu-HU" sz="2000" dirty="0"/>
              <a:t>- Bamboo</a:t>
            </a:r>
          </a:p>
          <a:p>
            <a:pPr lvl="1"/>
            <a:r>
              <a:rPr lang="hu-HU" sz="2000" dirty="0"/>
              <a:t>- GitLab CI (van ingyenes, próbaverziója)</a:t>
            </a:r>
          </a:p>
          <a:p>
            <a:pPr lvl="1"/>
            <a:r>
              <a:rPr lang="hu-HU" sz="2000" dirty="0"/>
              <a:t>- CircleCI (van ingyenes, próbaverziója)</a:t>
            </a:r>
          </a:p>
          <a:p>
            <a:pPr lvl="1"/>
            <a:r>
              <a:rPr lang="hu-HU" sz="2000" dirty="0"/>
              <a:t>- Codeship (havi 100 build ingyenes)</a:t>
            </a:r>
          </a:p>
          <a:p>
            <a:pPr lvl="1"/>
            <a:r>
              <a:rPr lang="hu-HU" sz="2000" dirty="0"/>
              <a:t>- Codefresh (havi 200build, 5 párhuzamos build, 1 környezet ingyenes)</a:t>
            </a:r>
          </a:p>
        </p:txBody>
      </p:sp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Jenkins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hlinkClick r:id="rId2"/>
              </a:rPr>
              <a:t>https://jenkins.io/</a:t>
            </a:r>
            <a:endParaRPr lang="hu-HU" sz="2400" dirty="0"/>
          </a:p>
          <a:p>
            <a:r>
              <a:rPr lang="hu-HU" sz="2400" dirty="0"/>
              <a:t>Nyílt forrású, 2011-ben jelent meg</a:t>
            </a:r>
          </a:p>
          <a:p>
            <a:r>
              <a:rPr lang="hu-HU" sz="2400" dirty="0"/>
              <a:t>Java nyelven írt</a:t>
            </a:r>
          </a:p>
          <a:p>
            <a:r>
              <a:rPr lang="hu-HU" sz="2400" dirty="0"/>
              <a:t>A Hudson CI eszközből származik</a:t>
            </a:r>
          </a:p>
          <a:p>
            <a:r>
              <a:rPr lang="hu-HU" sz="2400" dirty="0"/>
              <a:t>Alapból Apache Tomcat konténerben fut</a:t>
            </a:r>
          </a:p>
          <a:p>
            <a:r>
              <a:rPr lang="hu-HU" sz="2400" dirty="0"/>
              <a:t>VCS támogatás		Build támogatás</a:t>
            </a:r>
          </a:p>
          <a:p>
            <a:pPr lvl="1"/>
            <a:r>
              <a:rPr lang="hu-HU" sz="2000" dirty="0"/>
              <a:t>AccuRev			- Ant</a:t>
            </a:r>
          </a:p>
          <a:p>
            <a:pPr lvl="1"/>
            <a:r>
              <a:rPr lang="hu-HU" sz="2000" dirty="0"/>
              <a:t>CVS			- Maven</a:t>
            </a:r>
          </a:p>
          <a:p>
            <a:pPr lvl="1"/>
            <a:r>
              <a:rPr lang="hu-HU" sz="2000" dirty="0"/>
              <a:t>SVN			- Shell/batch szkript</a:t>
            </a:r>
          </a:p>
          <a:p>
            <a:pPr lvl="1"/>
            <a:r>
              <a:rPr lang="hu-HU" sz="2000" dirty="0"/>
              <a:t>Git			- + számos plug-in </a:t>
            </a:r>
          </a:p>
          <a:p>
            <a:pPr lvl="1"/>
            <a:r>
              <a:rPr lang="hu-HU" sz="2000" dirty="0"/>
              <a:t>Mercurial</a:t>
            </a:r>
          </a:p>
          <a:p>
            <a:pPr lvl="1"/>
            <a:r>
              <a:rPr lang="hu-HU" sz="2000" dirty="0"/>
              <a:t>Perforce</a:t>
            </a:r>
          </a:p>
          <a:p>
            <a:pPr lvl="1"/>
            <a:r>
              <a:rPr lang="hu-HU" sz="2000" dirty="0"/>
              <a:t>ClearCase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89" y="1340768"/>
            <a:ext cx="2480611" cy="16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Travis CI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323528" y="1556792"/>
            <a:ext cx="65527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hlinkClick r:id="rId2"/>
              </a:rPr>
              <a:t>https://travis-ci.org/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Hosted megoldás</a:t>
            </a:r>
          </a:p>
          <a:p>
            <a:pPr lvl="1"/>
            <a:r>
              <a:rPr lang="hu-HU" sz="2000" dirty="0"/>
              <a:t>- CI szolgáltatás GitHub projektekhez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Saját telepítés fizetős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Ruby nyelven írt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YAML alapú konfiguráció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GitHub commit után lefut</a:t>
            </a:r>
          </a:p>
          <a:p>
            <a:pPr lvl="1"/>
            <a:r>
              <a:rPr lang="hu-HU" sz="2000" dirty="0"/>
              <a:t>- Branchek is konfigurálhatók</a:t>
            </a:r>
          </a:p>
          <a:p>
            <a:pPr lvl="1"/>
            <a:r>
              <a:rPr lang="hu-HU" sz="2000" dirty="0"/>
              <a:t>- Értesítés e-mailben vagy IRC üzenetben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Külső eszközökkel integrálható</a:t>
            </a:r>
          </a:p>
          <a:p>
            <a:pPr lvl="1"/>
            <a:r>
              <a:rPr lang="hu-HU" sz="2000" dirty="0"/>
              <a:t>- Lefedettség mérő (coverage), statikus elemző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Számos nyelv fordításának támogatása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55" y="1375936"/>
            <a:ext cx="2786533" cy="9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TeamCity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389440" cy="4896544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hlinkClick r:id="rId2"/>
              </a:rPr>
              <a:t>https://www.jetbrains.com/teamcity/</a:t>
            </a:r>
            <a:endParaRPr lang="hu-HU" sz="2400" dirty="0"/>
          </a:p>
          <a:p>
            <a:r>
              <a:rPr lang="hu-HU" sz="2400" dirty="0"/>
              <a:t>JetBrains fejleszti (IntelliJ, PyCharm, stb.)</a:t>
            </a:r>
          </a:p>
          <a:p>
            <a:r>
              <a:rPr lang="hu-HU" sz="2400" dirty="0"/>
              <a:t>Java nyelven írt, 2006</a:t>
            </a:r>
          </a:p>
          <a:p>
            <a:r>
              <a:rPr lang="hu-HU" sz="2400" dirty="0"/>
              <a:t>Fizetős</a:t>
            </a:r>
          </a:p>
          <a:p>
            <a:r>
              <a:rPr lang="hu-HU" sz="2400" dirty="0"/>
              <a:t>Extra szolgáltatások</a:t>
            </a:r>
          </a:p>
          <a:p>
            <a:pPr lvl="1"/>
            <a:r>
              <a:rPr lang="hu-HU" sz="2000" dirty="0"/>
              <a:t>Gated commit (commit előtti build futtatás)</a:t>
            </a:r>
          </a:p>
          <a:p>
            <a:pPr lvl="1"/>
            <a:r>
              <a:rPr lang="hu-HU" sz="2000" dirty="0"/>
              <a:t>Build grid</a:t>
            </a:r>
          </a:p>
          <a:p>
            <a:pPr lvl="1"/>
            <a:r>
              <a:rPr lang="hu-HU" sz="2000" dirty="0"/>
              <a:t>Integrált kódlefedettség, inspekció és duplikátum keresés</a:t>
            </a:r>
          </a:p>
          <a:p>
            <a:pPr lvl="1"/>
            <a:r>
              <a:rPr lang="hu-HU" sz="2000" dirty="0"/>
              <a:t>IDE integráció</a:t>
            </a:r>
          </a:p>
          <a:p>
            <a:pPr lvl="1"/>
            <a:r>
              <a:rPr lang="hu-HU" sz="2000" dirty="0"/>
              <a:t>Java, .NET, Ruby támogatás</a:t>
            </a:r>
          </a:p>
          <a:p>
            <a:r>
              <a:rPr lang="hu-HU" sz="2400" dirty="0"/>
              <a:t>VCS támogatás</a:t>
            </a:r>
          </a:p>
          <a:p>
            <a:pPr lvl="1"/>
            <a:r>
              <a:rPr lang="hu-HU" sz="2000" dirty="0"/>
              <a:t>SVN, Perforce, CVS, Git, Mercurial, Visual Studio Team Services, stb.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6752"/>
            <a:ext cx="2527785" cy="16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38406"/>
            <a:ext cx="4700075" cy="936104"/>
          </a:xfrm>
        </p:spPr>
        <p:txBody>
          <a:bodyPr/>
          <a:lstStyle/>
          <a:p>
            <a:r>
              <a:rPr lang="hu-HU" dirty="0"/>
              <a:t>GitLab CI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39552" y="1556792"/>
            <a:ext cx="66967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hlinkClick r:id="rId2"/>
              </a:rPr>
              <a:t>https://about.gitlab.com/features/gitlab-ci-cd/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GitLab szerves része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Nyílt forráskódú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Skálázható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Multi-platform</a:t>
            </a:r>
          </a:p>
          <a:p>
            <a:pPr lvl="1"/>
            <a:r>
              <a:rPr lang="hu-HU" sz="2000" dirty="0"/>
              <a:t>- Java, PHP, Ruby, C,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Párhuzamos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Pipeline mechanizmus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Docker támogatás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GitLab Runner</a:t>
            </a:r>
          </a:p>
          <a:p>
            <a:pPr lvl="1"/>
            <a:r>
              <a:rPr lang="hu-HU" sz="2000" dirty="0"/>
              <a:t>- Build futtatását végzi</a:t>
            </a:r>
          </a:p>
          <a:p>
            <a:pPr lvl="1"/>
            <a:r>
              <a:rPr lang="hu-HU" sz="2000" dirty="0"/>
              <a:t>- Go-ban íródott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98635"/>
            <a:ext cx="3582837" cy="22978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1" y="1412776"/>
            <a:ext cx="1758779" cy="98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 dirty="0"/>
              <a:t>CI eszközök összehasonlítása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/>
          </a:bodyPr>
          <a:lstStyle/>
          <a:p>
            <a:r>
              <a:rPr lang="hu-HU" sz="2400" dirty="0">
                <a:hlinkClick r:id="rId2"/>
              </a:rPr>
              <a:t>https://en.wikipedia.org/wiki/Comparison_of_continuous_integration_software</a:t>
            </a:r>
            <a:endParaRPr lang="hu-HU" sz="2400" dirty="0"/>
          </a:p>
          <a:p>
            <a:r>
              <a:rPr lang="hu-HU" sz="2400" dirty="0"/>
              <a:t>Platform</a:t>
            </a:r>
          </a:p>
          <a:p>
            <a:r>
              <a:rPr lang="hu-HU" sz="2400" dirty="0"/>
              <a:t>Licensz</a:t>
            </a:r>
          </a:p>
          <a:p>
            <a:r>
              <a:rPr lang="hu-HU" sz="2400" dirty="0"/>
              <a:t>Támogatott build eszközök</a:t>
            </a:r>
          </a:p>
          <a:p>
            <a:r>
              <a:rPr lang="hu-HU" sz="2400" dirty="0"/>
              <a:t>Értesítés küldés</a:t>
            </a:r>
          </a:p>
          <a:p>
            <a:r>
              <a:rPr lang="hu-HU" sz="2400" dirty="0"/>
              <a:t>IDE integráció</a:t>
            </a:r>
          </a:p>
          <a:p>
            <a:r>
              <a:rPr lang="hu-HU" sz="2400" dirty="0"/>
              <a:t>Egyéb integráció</a:t>
            </a:r>
          </a:p>
          <a:p>
            <a:r>
              <a:rPr lang="hu-HU" sz="2400" dirty="0"/>
              <a:t>VCS támogatás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Mit használnak a nagyok?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Nincs sok nyilvános adat</a:t>
            </a:r>
          </a:p>
          <a:p>
            <a:r>
              <a:rPr lang="hu-HU" sz="2800" dirty="0"/>
              <a:t>Sokan egyedi, saját megoldásokat használnak</a:t>
            </a:r>
          </a:p>
          <a:p>
            <a:r>
              <a:rPr lang="hu-HU" sz="2800" dirty="0"/>
              <a:t>A következők azonban gyakoriak</a:t>
            </a:r>
          </a:p>
          <a:p>
            <a:pPr lvl="1"/>
            <a:r>
              <a:rPr lang="hu-HU" sz="2000" dirty="0"/>
              <a:t>Jenkins</a:t>
            </a:r>
          </a:p>
          <a:p>
            <a:pPr lvl="1"/>
            <a:r>
              <a:rPr lang="hu-HU" sz="2000" dirty="0"/>
              <a:t>TeamCity</a:t>
            </a:r>
          </a:p>
          <a:p>
            <a:pPr lvl="1"/>
            <a:r>
              <a:rPr lang="hu-HU" sz="2000" dirty="0"/>
              <a:t>Bamboo</a:t>
            </a:r>
          </a:p>
          <a:p>
            <a:pPr lvl="1"/>
            <a:r>
              <a:rPr lang="hu-HU" sz="2000" dirty="0"/>
              <a:t>Buildbot</a:t>
            </a:r>
          </a:p>
          <a:p>
            <a:pPr lvl="1"/>
            <a:r>
              <a:rPr lang="hu-HU" sz="2000" dirty="0"/>
              <a:t>Go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5916339" cy="36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Kód átvizsgálás (code review)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 minőségbiztosítás másik zászlóshajója</a:t>
            </a:r>
          </a:p>
          <a:p>
            <a:pPr lvl="1"/>
            <a:r>
              <a:rPr lang="hu-HU" sz="2400" dirty="0"/>
              <a:t>CI és tesztelés mellett/előtt</a:t>
            </a:r>
          </a:p>
          <a:p>
            <a:r>
              <a:rPr lang="hu-HU" sz="2800" dirty="0"/>
              <a:t>Forráskód változtatások kézi ellenőrzése</a:t>
            </a:r>
          </a:p>
          <a:p>
            <a:pPr lvl="1"/>
            <a:r>
              <a:rPr lang="hu-HU" sz="2400" dirty="0"/>
              <a:t>Fejlesztési folyamat részeként</a:t>
            </a:r>
          </a:p>
          <a:p>
            <a:pPr lvl="1"/>
            <a:r>
              <a:rPr lang="hu-HU" sz="2400" dirty="0"/>
              <a:t>Mielőtt új kód bekerülhetne a VCS/CI vérkeringésbe</a:t>
            </a:r>
          </a:p>
          <a:p>
            <a:pPr lvl="1"/>
            <a:r>
              <a:rPr lang="hu-HU" sz="2400" dirty="0"/>
              <a:t>Fejlesztők egymás kódját ellenőrzik</a:t>
            </a:r>
          </a:p>
          <a:p>
            <a:pPr lvl="2"/>
            <a:r>
              <a:rPr lang="hu-HU" sz="2000" dirty="0"/>
              <a:t>Minőségjavítás</a:t>
            </a:r>
          </a:p>
          <a:p>
            <a:pPr lvl="2"/>
            <a:r>
              <a:rPr lang="hu-HU" sz="2000" dirty="0"/>
              <a:t>Hibák korai feltárása</a:t>
            </a:r>
          </a:p>
          <a:p>
            <a:r>
              <a:rPr lang="hu-HU" sz="2800" dirty="0"/>
              <a:t>Code review típusai</a:t>
            </a:r>
          </a:p>
          <a:p>
            <a:pPr lvl="1"/>
            <a:r>
              <a:rPr lang="hu-HU" sz="2400" dirty="0"/>
              <a:t>Wakthrough</a:t>
            </a:r>
          </a:p>
          <a:p>
            <a:pPr lvl="1"/>
            <a:r>
              <a:rPr lang="hu-HU" sz="2400" dirty="0"/>
              <a:t>Technical review</a:t>
            </a:r>
          </a:p>
          <a:p>
            <a:pPr lvl="1"/>
            <a:r>
              <a:rPr lang="hu-HU" sz="2400" dirty="0" err="1"/>
              <a:t>Inspection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Walkthrough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24847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Nem formális folyamat</a:t>
            </a:r>
          </a:p>
          <a:p>
            <a:r>
              <a:rPr lang="hu-HU" dirty="0"/>
              <a:t>A forráskód szerzője vezeti</a:t>
            </a:r>
          </a:p>
          <a:p>
            <a:pPr lvl="1"/>
            <a:r>
              <a:rPr lang="hu-HU" dirty="0"/>
              <a:t>Elmagyarázza az átvizsgálandó kód/dokumentum tartalmát</a:t>
            </a:r>
          </a:p>
          <a:p>
            <a:r>
              <a:rPr lang="hu-HU" dirty="0"/>
              <a:t>Célja inkább a tudás transzfer</a:t>
            </a:r>
          </a:p>
          <a:p>
            <a:r>
              <a:rPr lang="hu-HU" dirty="0"/>
              <a:t>A résztvevők beavatása</a:t>
            </a:r>
          </a:p>
          <a:p>
            <a:r>
              <a:rPr lang="hu-HU" dirty="0"/>
              <a:t>A megoldás átbeszélése, helyességének validálása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Összes fejlesztői forráskód változat folyamatos összefésülése</a:t>
            </a:r>
          </a:p>
          <a:p>
            <a:pPr lvl="1"/>
            <a:r>
              <a:rPr lang="hu-HU" sz="2400" dirty="0"/>
              <a:t>Egy központi, közös verzióba</a:t>
            </a:r>
          </a:p>
          <a:p>
            <a:pPr lvl="1"/>
            <a:r>
              <a:rPr lang="hu-HU" sz="2400" dirty="0"/>
              <a:t>Napi többszöri merge</a:t>
            </a:r>
          </a:p>
          <a:p>
            <a:pPr lvl="1"/>
            <a:r>
              <a:rPr lang="hu-HU" sz="2400" dirty="0"/>
              <a:t>Az összefésült változat build-je</a:t>
            </a:r>
          </a:p>
          <a:p>
            <a:r>
              <a:rPr lang="hu-HU" sz="2800" dirty="0"/>
              <a:t>1991-ben jelent meg a kifejezés</a:t>
            </a:r>
          </a:p>
          <a:p>
            <a:pPr lvl="1"/>
            <a:r>
              <a:rPr lang="hu-HU" sz="2400" dirty="0"/>
              <a:t>Grady Booch</a:t>
            </a:r>
          </a:p>
          <a:p>
            <a:pPr lvl="1"/>
            <a:r>
              <a:rPr lang="hu-HU" sz="2400" dirty="0"/>
              <a:t>Napi szintű integrációt javasoltak</a:t>
            </a:r>
          </a:p>
          <a:p>
            <a:r>
              <a:rPr lang="hu-HU" sz="2800" dirty="0"/>
              <a:t>Később az XP model adoptálta</a:t>
            </a:r>
          </a:p>
          <a:p>
            <a:pPr lvl="1"/>
            <a:r>
              <a:rPr lang="hu-HU" sz="2400" dirty="0"/>
              <a:t>Bevezette a napi többszöri integrációt</a:t>
            </a:r>
          </a:p>
          <a:p>
            <a:pPr lvl="1"/>
            <a:r>
              <a:rPr lang="hu-HU" sz="2400" dirty="0"/>
              <a:t>Akár napi néhány 10-szer 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Technical review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Kevésbé formális folyamat</a:t>
            </a:r>
          </a:p>
          <a:p>
            <a:pPr lvl="1"/>
            <a:r>
              <a:rPr lang="hu-HU" sz="2400" dirty="0"/>
              <a:t>Pontosabban bármi lehet a teljesen informálistól a formálisig</a:t>
            </a:r>
          </a:p>
          <a:p>
            <a:r>
              <a:rPr lang="hu-HU" sz="2800" dirty="0"/>
              <a:t>Egy kiképzett moderátor vezeti</a:t>
            </a:r>
          </a:p>
          <a:p>
            <a:r>
              <a:rPr lang="hu-HU" sz="2800" dirty="0"/>
              <a:t>Gyakran peer review, a menedzsment részvétele nélkül</a:t>
            </a:r>
          </a:p>
          <a:p>
            <a:r>
              <a:rPr lang="hu-HU" sz="2800" dirty="0"/>
              <a:t>Célok a hibák korai feltárása</a:t>
            </a:r>
          </a:p>
          <a:p>
            <a:r>
              <a:rPr lang="hu-HU" sz="2800" dirty="0"/>
              <a:t>Korai technikai irányvonalak tisztázása</a:t>
            </a:r>
          </a:p>
          <a:p>
            <a:r>
              <a:rPr lang="hu-HU" sz="2800" dirty="0"/>
              <a:t>A résztvevők technikai informálása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Inspection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Leginkább formális folyamat</a:t>
            </a:r>
          </a:p>
          <a:p>
            <a:r>
              <a:rPr lang="hu-HU" sz="2400" dirty="0"/>
              <a:t>Egy gyakorlott moderátor vezeti</a:t>
            </a:r>
          </a:p>
          <a:p>
            <a:r>
              <a:rPr lang="hu-HU" sz="2400" dirty="0"/>
              <a:t>A review-ra szánt dokumentumok/kód már a review előtt átnézésre kerülnek</a:t>
            </a:r>
          </a:p>
          <a:p>
            <a:pPr lvl="1"/>
            <a:r>
              <a:rPr lang="hu-HU" sz="2000" dirty="0"/>
              <a:t>A közös megbeszélésen ezeket egyeztetik</a:t>
            </a:r>
          </a:p>
          <a:p>
            <a:r>
              <a:rPr lang="hu-HU" sz="2400" dirty="0"/>
              <a:t>A folyamat során talált hibák naplózásra, lejegyzésre kerülnek</a:t>
            </a:r>
          </a:p>
          <a:p>
            <a:r>
              <a:rPr lang="hu-HU" sz="2400" dirty="0"/>
              <a:t>A review után egy formális utókövetés (follow-up) is megtörténik a moderátor által</a:t>
            </a:r>
          </a:p>
          <a:p>
            <a:r>
              <a:rPr lang="hu-HU" sz="2400" dirty="0"/>
              <a:t>A cél általában a kód/dokumentum minőségének javítása</a:t>
            </a:r>
          </a:p>
          <a:p>
            <a:r>
              <a:rPr lang="hu-HU" sz="2400" dirty="0"/>
              <a:t>Hibák felfedezése</a:t>
            </a:r>
          </a:p>
          <a:p>
            <a:r>
              <a:rPr lang="hu-HU" sz="2400" dirty="0"/>
              <a:t>Információ csere</a:t>
            </a:r>
          </a:p>
        </p:txBody>
      </p:sp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Code review eszközei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Tipikusan web alapú kollaboratív eszközök</a:t>
            </a:r>
          </a:p>
          <a:p>
            <a:pPr lvl="1"/>
            <a:r>
              <a:rPr lang="hu-HU" sz="2400" dirty="0"/>
              <a:t>„Offline” kód átvizsgálás</a:t>
            </a:r>
          </a:p>
          <a:p>
            <a:r>
              <a:rPr lang="hu-HU" sz="2800" dirty="0"/>
              <a:t>Fejlesztők egymás forráskód módosításait áttekinthetik</a:t>
            </a:r>
          </a:p>
          <a:p>
            <a:pPr lvl="1"/>
            <a:r>
              <a:rPr lang="hu-HU" sz="2400" dirty="0"/>
              <a:t>Egy diff-hez hasonló webes nézeten</a:t>
            </a:r>
          </a:p>
          <a:p>
            <a:pPr lvl="1"/>
            <a:r>
              <a:rPr lang="hu-HU" sz="2400" dirty="0"/>
              <a:t>Megjegyzések beszúrása, akár kódsor szinten</a:t>
            </a:r>
          </a:p>
          <a:p>
            <a:r>
              <a:rPr lang="hu-HU" sz="2800" dirty="0"/>
              <a:t>Tipikus eszközök</a:t>
            </a:r>
          </a:p>
          <a:p>
            <a:pPr lvl="1"/>
            <a:r>
              <a:rPr lang="hu-HU" sz="2400" dirty="0"/>
              <a:t>Gerrit</a:t>
            </a:r>
          </a:p>
          <a:p>
            <a:pPr lvl="1"/>
            <a:r>
              <a:rPr lang="hu-HU" sz="2400" dirty="0"/>
              <a:t>Rietveld</a:t>
            </a:r>
          </a:p>
          <a:p>
            <a:pPr lvl="1"/>
            <a:r>
              <a:rPr lang="hu-HU" sz="2400" dirty="0"/>
              <a:t>GitLab</a:t>
            </a:r>
          </a:p>
          <a:p>
            <a:pPr lvl="1"/>
            <a:r>
              <a:rPr lang="hu-HU" sz="2400" dirty="0"/>
              <a:t>Codacy</a:t>
            </a:r>
          </a:p>
          <a:p>
            <a:pPr lvl="1"/>
            <a:r>
              <a:rPr lang="hu-HU" sz="2400" dirty="0"/>
              <a:t>Upsource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Gerrit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https://www.gerritcodereview.com/</a:t>
            </a:r>
            <a:endParaRPr lang="hu-HU" dirty="0"/>
          </a:p>
          <a:p>
            <a:r>
              <a:rPr lang="hu-HU" dirty="0"/>
              <a:t>Rietveld fork-ja</a:t>
            </a:r>
          </a:p>
          <a:p>
            <a:r>
              <a:rPr lang="hu-HU" dirty="0"/>
              <a:t>Code review eszköz Git-hez</a:t>
            </a:r>
          </a:p>
          <a:p>
            <a:r>
              <a:rPr lang="hu-HU" dirty="0"/>
              <a:t>Web alapú megjelenítés</a:t>
            </a:r>
          </a:p>
          <a:p>
            <a:r>
              <a:rPr lang="hu-HU" dirty="0"/>
              <a:t>Régi és új forráskód megjelenítése diff nézetben</a:t>
            </a:r>
          </a:p>
          <a:p>
            <a:r>
              <a:rPr lang="hu-HU" dirty="0"/>
              <a:t>Sor alapú kommentelés</a:t>
            </a:r>
          </a:p>
          <a:p>
            <a:r>
              <a:rPr lang="hu-HU" dirty="0"/>
              <a:t>Git repository-k kezelése</a:t>
            </a:r>
          </a:p>
          <a:p>
            <a:r>
              <a:rPr lang="hu-HU" dirty="0"/>
              <a:t>Plug-in támogatás</a:t>
            </a:r>
          </a:p>
          <a:p>
            <a:r>
              <a:rPr lang="hu-HU" dirty="0"/>
              <a:t>Java + GWT (JS) megjelenítés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8478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936104"/>
          </a:xfrm>
        </p:spPr>
        <p:txBody>
          <a:bodyPr/>
          <a:lstStyle/>
          <a:p>
            <a:r>
              <a:rPr lang="hu-HU" dirty="0"/>
              <a:t>Gerrit kód nézet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852936"/>
            <a:ext cx="85689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Gerrit felhasználói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90466"/>
            <a:ext cx="7868427" cy="4762869"/>
          </a:xfrm>
        </p:spPr>
        <p:txBody>
          <a:bodyPr>
            <a:normAutofit/>
          </a:bodyPr>
          <a:lstStyle/>
          <a:p>
            <a:r>
              <a:rPr lang="hu-HU" sz="2400" dirty="0"/>
              <a:t>Android</a:t>
            </a:r>
          </a:p>
          <a:p>
            <a:r>
              <a:rPr lang="hu-HU" sz="2400" dirty="0"/>
              <a:t>Chrome OS</a:t>
            </a:r>
          </a:p>
          <a:p>
            <a:r>
              <a:rPr lang="hu-HU" sz="2400" dirty="0"/>
              <a:t>eBay</a:t>
            </a:r>
          </a:p>
          <a:p>
            <a:r>
              <a:rPr lang="hu-HU" sz="2400" dirty="0"/>
              <a:t>Eclipse Foundation</a:t>
            </a:r>
          </a:p>
          <a:p>
            <a:r>
              <a:rPr lang="hu-HU" sz="2400" dirty="0"/>
              <a:t>Garmin</a:t>
            </a:r>
          </a:p>
          <a:p>
            <a:r>
              <a:rPr lang="hu-HU" sz="2400" dirty="0"/>
              <a:t>Go</a:t>
            </a:r>
          </a:p>
          <a:p>
            <a:r>
              <a:rPr lang="hu-HU" sz="2400" dirty="0"/>
              <a:t>GWT</a:t>
            </a:r>
          </a:p>
          <a:p>
            <a:r>
              <a:rPr lang="hu-HU" sz="2400" dirty="0"/>
              <a:t>LibreOffice</a:t>
            </a:r>
          </a:p>
          <a:p>
            <a:r>
              <a:rPr lang="hu-HU" sz="2400" dirty="0"/>
              <a:t>OpenStack</a:t>
            </a:r>
          </a:p>
          <a:p>
            <a:r>
              <a:rPr lang="hu-HU" sz="2400" dirty="0"/>
              <a:t>Qt</a:t>
            </a:r>
          </a:p>
        </p:txBody>
      </p:sp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GitLab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https://about.gitlab.com/features/#review</a:t>
            </a:r>
            <a:endParaRPr lang="hu-HU" sz="2800" dirty="0"/>
          </a:p>
          <a:p>
            <a:r>
              <a:rPr lang="hu-HU" sz="2800" dirty="0"/>
              <a:t>GitLab része</a:t>
            </a:r>
          </a:p>
          <a:p>
            <a:r>
              <a:rPr lang="hu-HU" sz="2800" dirty="0"/>
              <a:t>Jóváhagyás mechanizmus</a:t>
            </a:r>
          </a:p>
          <a:p>
            <a:r>
              <a:rPr lang="hu-HU" sz="2800" dirty="0"/>
              <a:t>Inline kommentezés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6024575" cy="27363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20" y="1268760"/>
            <a:ext cx="1763688" cy="6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Codacy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>
                <a:hlinkClick r:id="rId2"/>
              </a:rPr>
              <a:t>https://www.codacy.com/</a:t>
            </a:r>
            <a:endParaRPr lang="hu-HU" sz="2800" dirty="0"/>
          </a:p>
          <a:p>
            <a:r>
              <a:rPr lang="hu-HU" sz="2800" dirty="0"/>
              <a:t>Szokásos funkcionalitás +</a:t>
            </a:r>
          </a:p>
          <a:p>
            <a:pPr lvl="1"/>
            <a:r>
              <a:rPr lang="hu-HU" sz="2400" dirty="0"/>
              <a:t>Statikus elemzés</a:t>
            </a:r>
          </a:p>
          <a:p>
            <a:pPr lvl="1"/>
            <a:r>
              <a:rPr lang="hu-HU" sz="2400" dirty="0"/>
              <a:t>Python, Ruby, PHP, Java, JS, Scala, Swift, TypeScript támogatás</a:t>
            </a:r>
          </a:p>
          <a:p>
            <a:pPr lvl="1"/>
            <a:r>
              <a:rPr lang="hu-HU" sz="2400" dirty="0"/>
              <a:t>Git integráció</a:t>
            </a:r>
          </a:p>
          <a:p>
            <a:pPr lvl="1"/>
            <a:r>
              <a:rPr lang="hu-HU" sz="2400" dirty="0"/>
              <a:t>Kód minőség osztályozás minden commit-ra</a:t>
            </a:r>
          </a:p>
          <a:p>
            <a:r>
              <a:rPr lang="hu-HU" sz="2800" dirty="0"/>
              <a:t>Magas konfigurálhatóság</a:t>
            </a:r>
          </a:p>
          <a:p>
            <a:r>
              <a:rPr lang="hu-HU" sz="2800" dirty="0"/>
              <a:t>Nyílt, ingyenes</a:t>
            </a:r>
          </a:p>
          <a:p>
            <a:r>
              <a:rPr lang="hu-HU" sz="2800" dirty="0"/>
              <a:t>Más eszközökkel való integrálhatóság</a:t>
            </a:r>
          </a:p>
          <a:p>
            <a:pPr lvl="1"/>
            <a:r>
              <a:rPr lang="hu-HU" sz="2400" dirty="0"/>
              <a:t>Jenkins, GitHub, Bitbucket, JIRA, stb.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83" y="1628800"/>
            <a:ext cx="2360315" cy="4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Codacy felület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8389938" cy="25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Upsource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https://www.jetbrains.com/upsource/</a:t>
            </a:r>
            <a:endParaRPr lang="hu-HU" sz="2800" dirty="0"/>
          </a:p>
          <a:p>
            <a:r>
              <a:rPr lang="hu-HU" sz="2800" dirty="0"/>
              <a:t>Code review és repository böngésző</a:t>
            </a:r>
          </a:p>
          <a:p>
            <a:r>
              <a:rPr lang="hu-HU" sz="2800" dirty="0"/>
              <a:t>IDE integráció</a:t>
            </a:r>
          </a:p>
          <a:p>
            <a:pPr lvl="1"/>
            <a:r>
              <a:rPr lang="hu-HU" sz="2400" dirty="0"/>
              <a:t>Kód módosítások megtekintése az IDE-ben</a:t>
            </a:r>
          </a:p>
          <a:p>
            <a:r>
              <a:rPr lang="hu-HU" sz="2800" dirty="0"/>
              <a:t>Syntax highlight</a:t>
            </a:r>
          </a:p>
          <a:p>
            <a:r>
              <a:rPr lang="hu-HU" sz="2800" dirty="0"/>
              <a:t>Pull request</a:t>
            </a:r>
          </a:p>
          <a:p>
            <a:r>
              <a:rPr lang="hu-HU" sz="2800" dirty="0"/>
              <a:t>Branch review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92938"/>
            <a:ext cx="5521671" cy="28044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04073"/>
            <a:ext cx="1328465" cy="13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54419" cy="48244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443390"/>
            <a:ext cx="335918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340035" cy="936104"/>
          </a:xfrm>
        </p:spPr>
        <p:txBody>
          <a:bodyPr/>
          <a:lstStyle/>
          <a:p>
            <a:r>
              <a:rPr lang="hu-HU" dirty="0"/>
              <a:t>Egy valós code</a:t>
            </a:r>
            <a:br>
              <a:rPr lang="hu-HU" dirty="0"/>
            </a:br>
            <a:r>
              <a:rPr lang="hu-HU" dirty="0"/>
              <a:t>review + CI folyamat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323528" y="1628800"/>
            <a:ext cx="73643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OpenStack felhő platform</a:t>
            </a:r>
          </a:p>
          <a:p>
            <a:pPr lvl="1"/>
            <a:r>
              <a:rPr lang="hu-HU" sz="2400" dirty="0"/>
              <a:t>Nyílt forrású, teljesen nyitott közösség és fejlesztés</a:t>
            </a:r>
          </a:p>
          <a:p>
            <a:pPr lvl="1"/>
            <a:r>
              <a:rPr lang="hu-HU" sz="2400" dirty="0"/>
              <a:t>Több millió Python kódsor</a:t>
            </a:r>
          </a:p>
          <a:p>
            <a:pPr lvl="1"/>
            <a:r>
              <a:rPr lang="hu-HU" sz="2400" dirty="0"/>
              <a:t>Több ezres fejlesztői bázis</a:t>
            </a:r>
          </a:p>
          <a:p>
            <a:r>
              <a:rPr lang="hu-HU" sz="2800" dirty="0"/>
              <a:t>Infrastruktúra</a:t>
            </a:r>
          </a:p>
          <a:p>
            <a:pPr lvl="1"/>
            <a:r>
              <a:rPr lang="hu-HU" sz="2400" dirty="0"/>
              <a:t>Git</a:t>
            </a:r>
          </a:p>
          <a:p>
            <a:pPr lvl="1"/>
            <a:r>
              <a:rPr lang="hu-HU" sz="2400" dirty="0"/>
              <a:t>Jenkins</a:t>
            </a:r>
          </a:p>
          <a:p>
            <a:pPr lvl="1"/>
            <a:r>
              <a:rPr lang="hu-HU" sz="2400" dirty="0"/>
              <a:t>Gerrit</a:t>
            </a:r>
          </a:p>
          <a:p>
            <a:pPr lvl="1"/>
            <a:r>
              <a:rPr lang="hu-HU" sz="2400" dirty="0"/>
              <a:t>Launchpad</a:t>
            </a:r>
          </a:p>
          <a:p>
            <a:r>
              <a:rPr lang="hu-HU" sz="2800" dirty="0"/>
              <a:t>Kód módosítása patch-ek formájában</a:t>
            </a:r>
          </a:p>
          <a:p>
            <a:pPr lvl="1"/>
            <a:r>
              <a:rPr lang="hu-HU" sz="2400" dirty="0"/>
              <a:t>Csak jóváhagyott kód merge-elődik a fő ágba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47144"/>
            <a:ext cx="2267744" cy="10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OS code review + CI folyamat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Sikeres kontribúció lépései</a:t>
            </a:r>
          </a:p>
          <a:p>
            <a:pPr lvl="1"/>
            <a:r>
              <a:rPr lang="hu-HU" sz="2000" dirty="0"/>
              <a:t>Kód letöltése</a:t>
            </a:r>
          </a:p>
          <a:p>
            <a:pPr lvl="1"/>
            <a:r>
              <a:rPr lang="hu-HU" sz="2000" dirty="0"/>
              <a:t>Kód módosítása</a:t>
            </a:r>
          </a:p>
          <a:p>
            <a:pPr lvl="1"/>
            <a:r>
              <a:rPr lang="hu-HU" sz="2000" dirty="0"/>
              <a:t>Lokális gépen tesztek futtatása (tox)</a:t>
            </a:r>
          </a:p>
          <a:p>
            <a:pPr lvl="1"/>
            <a:r>
              <a:rPr lang="hu-HU" sz="2000" dirty="0"/>
              <a:t>Módosítási javaslat felterjesztése (gerrit)</a:t>
            </a:r>
          </a:p>
          <a:p>
            <a:pPr lvl="1"/>
            <a:r>
              <a:rPr lang="hu-HU" sz="2000" dirty="0"/>
              <a:t>Automatikus Jenkins build (+1)</a:t>
            </a:r>
          </a:p>
          <a:p>
            <a:pPr lvl="2"/>
            <a:r>
              <a:rPr lang="hu-HU" sz="1600" dirty="0"/>
              <a:t>Unit tesztek</a:t>
            </a:r>
          </a:p>
          <a:p>
            <a:pPr lvl="2"/>
            <a:r>
              <a:rPr lang="hu-HU" sz="1600" dirty="0"/>
              <a:t>Funkcionális tesztek</a:t>
            </a:r>
          </a:p>
          <a:p>
            <a:pPr lvl="1"/>
            <a:r>
              <a:rPr lang="hu-HU" sz="2000" dirty="0"/>
              <a:t>Code review más fejlesztőktől (+1)</a:t>
            </a:r>
          </a:p>
          <a:p>
            <a:pPr lvl="1"/>
            <a:r>
              <a:rPr lang="hu-HU" sz="2000" dirty="0"/>
              <a:t>Code review core tagoktól (+2)</a:t>
            </a:r>
          </a:p>
          <a:p>
            <a:pPr lvl="2"/>
            <a:r>
              <a:rPr lang="hu-HU" sz="1600" dirty="0"/>
              <a:t>2 darab után Workflow+1</a:t>
            </a:r>
          </a:p>
          <a:p>
            <a:pPr lvl="2"/>
            <a:r>
              <a:rPr lang="hu-HU" sz="1600" dirty="0"/>
              <a:t>Újabb Jenkins elemzés (gate job) (+2)</a:t>
            </a:r>
          </a:p>
          <a:p>
            <a:pPr lvl="3"/>
            <a:r>
              <a:rPr lang="hu-HU" sz="1400" dirty="0"/>
              <a:t>Integrációs és platform tesztek</a:t>
            </a:r>
          </a:p>
          <a:p>
            <a:pPr lvl="1"/>
            <a:r>
              <a:rPr lang="hu-HU" sz="2200" dirty="0"/>
              <a:t>Sikeres Jenkins build után a kód merge-elése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54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OS code review + CI folyamat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2" y="1340768"/>
            <a:ext cx="7439926" cy="52575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6491627"/>
            <a:ext cx="3090940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3933056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4608512" cy="936104"/>
          </a:xfrm>
        </p:spPr>
        <p:txBody>
          <a:bodyPr/>
          <a:lstStyle/>
          <a:p>
            <a:r>
              <a:rPr lang="hu-HU" dirty="0"/>
              <a:t>Folyamatos integráció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Integrációs problémák kiküszöbölése</a:t>
            </a:r>
          </a:p>
          <a:p>
            <a:pPr lvl="1"/>
            <a:r>
              <a:rPr lang="hu-HU" sz="2000" dirty="0"/>
              <a:t>„Integration hell”</a:t>
            </a:r>
          </a:p>
          <a:p>
            <a:r>
              <a:rPr lang="hu-HU" sz="2400" dirty="0"/>
              <a:t>Központi szerver, mely biztosítja</a:t>
            </a:r>
          </a:p>
          <a:p>
            <a:pPr lvl="1"/>
            <a:r>
              <a:rPr lang="hu-HU" sz="2000" dirty="0"/>
              <a:t>A forráskódból mindig előállíthatók a szükséges állományok</a:t>
            </a:r>
          </a:p>
          <a:p>
            <a:pPr lvl="1"/>
            <a:r>
              <a:rPr lang="hu-HU" sz="2000" dirty="0"/>
              <a:t>Tesztek futtatása, amely segít az alap funkciók működési problémáit feltárni</a:t>
            </a:r>
          </a:p>
          <a:p>
            <a:pPr lvl="2"/>
            <a:r>
              <a:rPr lang="hu-HU" sz="1800" dirty="0"/>
              <a:t>Unit tesztek</a:t>
            </a:r>
          </a:p>
          <a:p>
            <a:pPr lvl="2"/>
            <a:r>
              <a:rPr lang="hu-HU" sz="1800" dirty="0"/>
              <a:t>Integrációs tesztek</a:t>
            </a:r>
          </a:p>
          <a:p>
            <a:pPr lvl="1"/>
            <a:r>
              <a:rPr lang="hu-HU" sz="2000" dirty="0"/>
              <a:t>Egyéb periodikusan elvégzendő feladatok</a:t>
            </a:r>
          </a:p>
          <a:p>
            <a:pPr lvl="2"/>
            <a:r>
              <a:rPr lang="hu-HU" sz="1800" dirty="0"/>
              <a:t>Minőségbiztosítás (statikus/dinamikus elemzés)</a:t>
            </a:r>
          </a:p>
          <a:p>
            <a:pPr lvl="2"/>
            <a:r>
              <a:rPr lang="hu-HU" sz="1800" dirty="0"/>
              <a:t>Teljesítmény mérés/profilozás</a:t>
            </a:r>
          </a:p>
          <a:p>
            <a:pPr lvl="2"/>
            <a:r>
              <a:rPr lang="hu-HU" sz="1800" dirty="0"/>
              <a:t>Dokumentáció generálása forráskód alapján</a:t>
            </a:r>
          </a:p>
          <a:p>
            <a:r>
              <a:rPr lang="hu-HU" sz="2400" dirty="0"/>
              <a:t>Csökkenti a termék piacra kerülési idejét</a:t>
            </a:r>
          </a:p>
          <a:p>
            <a:pPr lvl="1"/>
            <a:r>
              <a:rPr lang="hu-HU" sz="2000" dirty="0"/>
              <a:t>Continuous deployment (CD) tovább megy, minden kód módosítás után telepíthető a rendszer ügyfelek számára</a:t>
            </a:r>
          </a:p>
          <a:p>
            <a:pPr marL="914400" lvl="2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 a gyakorlatban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389440" cy="5184576"/>
          </a:xfrm>
        </p:spPr>
        <p:txBody>
          <a:bodyPr>
            <a:normAutofit/>
          </a:bodyPr>
          <a:lstStyle/>
          <a:p>
            <a:r>
              <a:rPr lang="hu-HU" sz="2000" dirty="0"/>
              <a:t>VCS-el összehangolt működés</a:t>
            </a:r>
          </a:p>
          <a:p>
            <a:pPr lvl="1"/>
            <a:r>
              <a:rPr lang="hu-HU" sz="1800" dirty="0"/>
              <a:t>Nem periodikus integráció, hanem minden egyes commit után</a:t>
            </a:r>
          </a:p>
          <a:p>
            <a:pPr lvl="1"/>
            <a:r>
              <a:rPr lang="hu-HU" sz="1800" dirty="0"/>
              <a:t>A trigger automatikus, a CI szerver figyeli a VCS-t (vagy a VCS indítja a CI build-et)</a:t>
            </a:r>
          </a:p>
          <a:p>
            <a:pPr lvl="1"/>
            <a:r>
              <a:rPr lang="hu-HU" sz="1800" dirty="0"/>
              <a:t>Fejlesztők gyakran commit-álnak</a:t>
            </a:r>
          </a:p>
          <a:p>
            <a:r>
              <a:rPr lang="hu-HU" sz="2000" dirty="0"/>
              <a:t>A rendszer építése automatizált</a:t>
            </a:r>
          </a:p>
          <a:p>
            <a:pPr lvl="1"/>
            <a:r>
              <a:rPr lang="hu-HU" sz="1800" dirty="0"/>
              <a:t>Lásd build automatizáló eszközök</a:t>
            </a:r>
          </a:p>
          <a:p>
            <a:pPr lvl="1"/>
            <a:r>
              <a:rPr lang="hu-HU" sz="1800" dirty="0"/>
              <a:t>Tesztelés integrálva, minden sikeres build után lefutnak</a:t>
            </a:r>
          </a:p>
          <a:p>
            <a:pPr lvl="1"/>
            <a:r>
              <a:rPr lang="hu-HU" sz="1800" dirty="0"/>
              <a:t>A build folyamatnak gyorsnak kell lennie</a:t>
            </a:r>
          </a:p>
          <a:p>
            <a:r>
              <a:rPr lang="hu-HU" sz="2000" dirty="0"/>
              <a:t>A tesztelés az éles környezet replikáján történik</a:t>
            </a:r>
          </a:p>
          <a:p>
            <a:r>
              <a:rPr lang="hu-HU" sz="2000" dirty="0"/>
              <a:t>Nagyon gyorsan előállíthatók az átadandók (binárisok, telepítők, dokumentáció, stb.)</a:t>
            </a:r>
          </a:p>
          <a:p>
            <a:r>
              <a:rPr lang="hu-HU" sz="2000" dirty="0"/>
              <a:t>Nagyon könnyen kideríthető, ha a rendszer nem fordul</a:t>
            </a:r>
          </a:p>
          <a:p>
            <a:r>
              <a:rPr lang="hu-HU" sz="2000" dirty="0"/>
              <a:t>Nem csak integráció, hanem automatikus deployment is történik a fordítás után (CD)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 a gyakorlatban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730240" cy="48244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411515"/>
            <a:ext cx="4840644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>
            <a:normAutofit/>
          </a:bodyPr>
          <a:lstStyle/>
          <a:p>
            <a:r>
              <a:rPr lang="hu-HU" dirty="0"/>
              <a:t>Folyamatos integráció előnyei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8362" y="177281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Integrációs hibák korai felderítése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Kiadás előtti káosz elkerülése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Aktuális build állandóan elérhető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Teszteléshez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Demohoz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Kiadáshoz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Gyakori check-in rákényszeríti a fejlesztőket a moduláris, kevésbé komplex kód előállítására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tesztelés futtatása miatt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Azonnali visszajelzés egy módosítás negatív hatásáról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Tesztelési és QA mérőszámok elérhetősége</a:t>
            </a:r>
          </a:p>
          <a:p>
            <a:pPr lvl="2"/>
            <a:r>
              <a:rPr lang="hu-HU" sz="1600" dirty="0"/>
              <a:t>- Kód lefedettség</a:t>
            </a:r>
          </a:p>
          <a:p>
            <a:pPr lvl="2"/>
            <a:r>
              <a:rPr lang="hu-HU" sz="1600" dirty="0"/>
              <a:t>- Forráskód metrikiák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Folyamatos integráció hátrányai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Automatizált tesztkörnyezet előállítása időigényes és költséges</a:t>
            </a:r>
          </a:p>
          <a:p>
            <a:r>
              <a:rPr lang="hu-HU" sz="2400" dirty="0"/>
              <a:t>Automatizált build környezet felállítása erőforrásigényes lehet</a:t>
            </a:r>
          </a:p>
          <a:p>
            <a:pPr lvl="1"/>
            <a:r>
              <a:rPr lang="hu-HU" sz="2000" dirty="0"/>
              <a:t>De ezt egyébként is elvégeznénk</a:t>
            </a:r>
          </a:p>
          <a:p>
            <a:r>
              <a:rPr lang="hu-HU" sz="2400" dirty="0"/>
              <a:t>Nem mindig éri meg használni</a:t>
            </a:r>
          </a:p>
          <a:p>
            <a:pPr lvl="1"/>
            <a:r>
              <a:rPr lang="hu-HU" sz="2000" dirty="0"/>
              <a:t>Pl. nagyon kicsi projekt</a:t>
            </a:r>
          </a:p>
          <a:p>
            <a:pPr lvl="1"/>
            <a:r>
              <a:rPr lang="hu-HU" sz="2000" dirty="0"/>
              <a:t>Nem tesztelhető legacy kód</a:t>
            </a:r>
          </a:p>
          <a:p>
            <a:r>
              <a:rPr lang="hu-HU" sz="2400" dirty="0"/>
              <a:t>A hozzáadott értéke nagyban függ a kapcsolódó tesztek minőségétől</a:t>
            </a:r>
          </a:p>
          <a:p>
            <a:r>
              <a:rPr lang="hu-HU" sz="2400" dirty="0"/>
              <a:t>Nagyon nagy csapat esetén a gyakori </a:t>
            </a:r>
            <a:r>
              <a:rPr lang="hu-HU" sz="2400" dirty="0" err="1"/>
              <a:t>check</a:t>
            </a:r>
            <a:r>
              <a:rPr lang="hu-HU" sz="2400" dirty="0"/>
              <a:t>-in miatt a CI szerver leterhelt lehet, ami a folyamatokat lassíthatja</a:t>
            </a:r>
          </a:p>
          <a:p>
            <a:r>
              <a:rPr lang="hu-HU" sz="2400" dirty="0"/>
              <a:t>Részleges feature feltöltése hibát okozhat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Continuous integration/delivery/deployment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89938" cy="47848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416332"/>
            <a:ext cx="3566469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1317</Words>
  <Application>Microsoft Office PowerPoint</Application>
  <PresentationFormat>Diavetítés a képernyőre (4:3 oldalarány)</PresentationFormat>
  <Paragraphs>303</Paragraphs>
  <Slides>33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Webdings</vt:lpstr>
      <vt:lpstr>Office-téma</vt:lpstr>
      <vt:lpstr>Folyamatos integráció (continuous integration) és code review fogalma és eszközei</vt:lpstr>
      <vt:lpstr>Folyamatos integráció</vt:lpstr>
      <vt:lpstr>Folyamatos integráció</vt:lpstr>
      <vt:lpstr>Folyamatos integráció célja</vt:lpstr>
      <vt:lpstr>Folyamatos integráció a gyakorlatban</vt:lpstr>
      <vt:lpstr>Folyamatos integráció a gyakorlatban</vt:lpstr>
      <vt:lpstr>Folyamatos integráció előnyei</vt:lpstr>
      <vt:lpstr>Folyamatos integráció hátrányai</vt:lpstr>
      <vt:lpstr>Continuous integration/delivery/deployment</vt:lpstr>
      <vt:lpstr>Folyamatos integráció eszközei</vt:lpstr>
      <vt:lpstr>Folyamatos integráció eszközei</vt:lpstr>
      <vt:lpstr>Jenkins</vt:lpstr>
      <vt:lpstr>Travis CI</vt:lpstr>
      <vt:lpstr>TeamCity</vt:lpstr>
      <vt:lpstr>GitLab CI</vt:lpstr>
      <vt:lpstr>CI eszközök összehasonlítása</vt:lpstr>
      <vt:lpstr>Mit használnak a nagyok?</vt:lpstr>
      <vt:lpstr>Kód átvizsgálás (code review)</vt:lpstr>
      <vt:lpstr>Walkthrough</vt:lpstr>
      <vt:lpstr>Technical review</vt:lpstr>
      <vt:lpstr>Inspection</vt:lpstr>
      <vt:lpstr>Code review eszközei</vt:lpstr>
      <vt:lpstr>Gerrit</vt:lpstr>
      <vt:lpstr>Gerrit kód nézet</vt:lpstr>
      <vt:lpstr>Gerrit felhasználói</vt:lpstr>
      <vt:lpstr>GitLab</vt:lpstr>
      <vt:lpstr>Codacy</vt:lpstr>
      <vt:lpstr>Codacy felület</vt:lpstr>
      <vt:lpstr>Upsource</vt:lpstr>
      <vt:lpstr>Egy valós code review + CI folyamat</vt:lpstr>
      <vt:lpstr>OS code review + CI folyamat</vt:lpstr>
      <vt:lpstr>OS code review + CI folyamat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100</cp:revision>
  <dcterms:created xsi:type="dcterms:W3CDTF">2014-03-03T11:13:53Z</dcterms:created>
  <dcterms:modified xsi:type="dcterms:W3CDTF">2025-09-30T10:04:45Z</dcterms:modified>
</cp:coreProperties>
</file>