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35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5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Objects="1">
      <p:cViewPr varScale="1">
        <p:scale>
          <a:sx n="153" d="100"/>
          <a:sy n="153" d="100"/>
        </p:scale>
        <p:origin x="202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2025. 09. 17.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2025. 09. 17.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2025. 09. 17.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2025. 09. 17.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2025. 09. 17.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2025. 09. 17.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2025. 09. 17.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2025. 09. 17.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2025. 09. 17.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Version_control#Common_vocabular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ist_of_version_control_softwar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hub.net/repositories/compare" TargetMode="External"/><Relationship Id="rId2" Type="http://schemas.openxmlformats.org/officeDocument/2006/relationships/hyperlink" Target="https://en.wikipedia.org/wiki/Comparison_of_version_control_softwar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omparison_of_file_comparison_tool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56784" cy="1440160"/>
          </a:xfrm>
        </p:spPr>
        <p:txBody>
          <a:bodyPr/>
          <a:lstStyle/>
          <a:p>
            <a:r>
              <a:rPr lang="hu-HU" dirty="0"/>
              <a:t>Verziókövetés fogalma és eszközei</a:t>
            </a: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-1188640" y="5653088"/>
            <a:ext cx="7488832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Webdings" pitchFamily="18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■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SzTx/>
              <a:buFont typeface="Webdings" pitchFamily="18" charset="2"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Vállalati Információs Rendszerek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SzTx/>
              <a:buFont typeface="Webdings" pitchFamily="18" charset="2"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2017-2025, Dr. Hegedűs Péter</a:t>
            </a: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Kliens-szerver megvalósítás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701056"/>
            <a:ext cx="8389440" cy="4824288"/>
          </a:xfrm>
        </p:spPr>
        <p:txBody>
          <a:bodyPr>
            <a:normAutofit fontScale="92500" lnSpcReduction="10000"/>
          </a:bodyPr>
          <a:lstStyle/>
          <a:p>
            <a:r>
              <a:rPr lang="hu-HU" sz="2800" dirty="0"/>
              <a:t>Központi </a:t>
            </a:r>
            <a:r>
              <a:rPr lang="hu-HU" sz="2800" dirty="0" err="1"/>
              <a:t>szinkronizáció</a:t>
            </a:r>
            <a:r>
              <a:rPr lang="hu-HU" sz="2800" dirty="0"/>
              <a:t> a szerver által</a:t>
            </a:r>
          </a:p>
          <a:p>
            <a:pPr lvl="1"/>
            <a:r>
              <a:rPr lang="hu-HU" sz="2400" dirty="0"/>
              <a:t>Több kliens által párhuzamosan szerkesztett fájl gondot okoz</a:t>
            </a:r>
          </a:p>
          <a:p>
            <a:pPr lvl="1"/>
            <a:r>
              <a:rPr lang="hu-HU" sz="2400" dirty="0"/>
              <a:t>Megoldás 1: file zárolás (</a:t>
            </a:r>
            <a:r>
              <a:rPr lang="hu-HU" sz="2400" dirty="0" err="1"/>
              <a:t>lock</a:t>
            </a:r>
            <a:r>
              <a:rPr lang="hu-HU" sz="2400" dirty="0"/>
              <a:t>) segítségével</a:t>
            </a:r>
          </a:p>
          <a:p>
            <a:pPr lvl="2"/>
            <a:r>
              <a:rPr lang="hu-HU" sz="1600" dirty="0"/>
              <a:t>Miután a kliens letölti a fájlt szerkesztésre, az </a:t>
            </a:r>
            <a:r>
              <a:rPr lang="hu-HU" sz="1600" dirty="0" err="1"/>
              <a:t>zárolódik</a:t>
            </a:r>
            <a:r>
              <a:rPr lang="hu-HU" sz="1600" dirty="0"/>
              <a:t>, és mások által nem módosítható a zárolás feloldásáig</a:t>
            </a:r>
          </a:p>
          <a:p>
            <a:pPr lvl="2"/>
            <a:r>
              <a:rPr lang="hu-HU" sz="1600" dirty="0"/>
              <a:t>Viszonylag biztos módszer, de a hosszú zárolás miatt nem hatékony</a:t>
            </a:r>
          </a:p>
          <a:p>
            <a:pPr lvl="1"/>
            <a:r>
              <a:rPr lang="hu-HU" sz="2400" dirty="0"/>
              <a:t>Megoldás 2: a verziók összefűzésével (</a:t>
            </a:r>
            <a:r>
              <a:rPr lang="hu-HU" sz="2400" dirty="0" err="1"/>
              <a:t>merge</a:t>
            </a:r>
            <a:r>
              <a:rPr lang="hu-HU" sz="2400" dirty="0"/>
              <a:t>)</a:t>
            </a:r>
          </a:p>
          <a:p>
            <a:pPr lvl="2"/>
            <a:r>
              <a:rPr lang="hu-HU" sz="1600" dirty="0"/>
              <a:t>A fájlok párhuzamosan szerkeszthetők</a:t>
            </a:r>
          </a:p>
          <a:p>
            <a:pPr lvl="2"/>
            <a:r>
              <a:rPr lang="hu-HU" sz="1600" dirty="0"/>
              <a:t>Az első módosítás biztosan megtörténik</a:t>
            </a:r>
          </a:p>
          <a:p>
            <a:pPr lvl="2"/>
            <a:r>
              <a:rPr lang="hu-HU" sz="1600" dirty="0"/>
              <a:t>Minden ezt követő módosítást összefűznek az előzőkkel</a:t>
            </a:r>
          </a:p>
          <a:p>
            <a:pPr lvl="3"/>
            <a:r>
              <a:rPr lang="hu-HU" sz="1400" dirty="0"/>
              <a:t>Hogy a korábbi módosítások ne íródjanak felül</a:t>
            </a:r>
          </a:p>
          <a:p>
            <a:pPr lvl="3"/>
            <a:r>
              <a:rPr lang="hu-HU" sz="1400" dirty="0"/>
              <a:t>Lehet automatikus, fél-automatikus</a:t>
            </a:r>
          </a:p>
          <a:p>
            <a:pPr lvl="3"/>
            <a:r>
              <a:rPr lang="hu-HU" sz="1400" dirty="0"/>
              <a:t>Nem mindig triviális, és végezhető el kézi beavatkozás nélkül</a:t>
            </a:r>
          </a:p>
          <a:p>
            <a:pPr lvl="3"/>
            <a:r>
              <a:rPr lang="hu-HU" sz="1400" dirty="0" err="1"/>
              <a:t>Conflict</a:t>
            </a:r>
            <a:r>
              <a:rPr lang="hu-HU" sz="1400" dirty="0"/>
              <a:t>!!!</a:t>
            </a:r>
          </a:p>
          <a:p>
            <a:pPr lvl="1"/>
            <a:r>
              <a:rPr lang="hu-HU" sz="2200" dirty="0"/>
              <a:t>Példák: </a:t>
            </a:r>
            <a:r>
              <a:rPr lang="hu-HU" sz="2200" dirty="0" err="1"/>
              <a:t>Subversion</a:t>
            </a:r>
            <a:r>
              <a:rPr lang="hu-HU" sz="2200" dirty="0"/>
              <a:t>, CVS, </a:t>
            </a:r>
            <a:r>
              <a:rPr lang="hu-HU" sz="2200" dirty="0" err="1"/>
              <a:t>ClearCase</a:t>
            </a:r>
            <a:r>
              <a:rPr lang="hu-HU" sz="2200" dirty="0"/>
              <a:t>, stb.</a:t>
            </a:r>
            <a:endParaRPr lang="hu-HU" sz="18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2823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88448"/>
            <a:ext cx="5184105" cy="545292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Tipikus központi konfiguráció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5048" y="1197000"/>
            <a:ext cx="8389440" cy="4824288"/>
          </a:xfrm>
        </p:spPr>
        <p:txBody>
          <a:bodyPr/>
          <a:lstStyle/>
          <a:p>
            <a:endParaRPr lang="hu-HU" sz="2400" dirty="0"/>
          </a:p>
          <a:p>
            <a:pPr lvl="1"/>
            <a:endParaRPr lang="hu-HU" sz="2000" dirty="0"/>
          </a:p>
          <a:p>
            <a:pPr lvl="1"/>
            <a:endParaRPr lang="hu-HU" sz="1600" dirty="0"/>
          </a:p>
          <a:p>
            <a:pPr marL="914400" lvl="2" indent="0">
              <a:buNone/>
            </a:pPr>
            <a:r>
              <a:rPr lang="hu-HU" sz="1800" dirty="0"/>
              <a:t>	</a:t>
            </a:r>
          </a:p>
          <a:p>
            <a:pPr lvl="1"/>
            <a:endParaRPr lang="en-US" sz="2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792500" y="6453916"/>
            <a:ext cx="35076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b="0" dirty="0"/>
              <a:t>Forrás: http://scmquest.com/wp-content/uploads/2014/05/central_vcs.jpg</a:t>
            </a:r>
          </a:p>
        </p:txBody>
      </p:sp>
    </p:spTree>
    <p:extLst>
      <p:ext uri="{BB962C8B-B14F-4D97-AF65-F5344CB8AC3E}">
        <p14:creationId xmlns:p14="http://schemas.microsoft.com/office/powerpoint/2010/main" val="890363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Elosztott megvalósítás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3040" y="1773064"/>
            <a:ext cx="8389440" cy="4824288"/>
          </a:xfrm>
        </p:spPr>
        <p:txBody>
          <a:bodyPr>
            <a:normAutofit fontScale="92500" lnSpcReduction="10000"/>
          </a:bodyPr>
          <a:lstStyle/>
          <a:p>
            <a:r>
              <a:rPr lang="hu-HU" sz="2800" dirty="0"/>
              <a:t>Minden </a:t>
            </a:r>
            <a:r>
              <a:rPr lang="hu-HU" sz="2800" dirty="0" err="1"/>
              <a:t>peer</a:t>
            </a:r>
            <a:r>
              <a:rPr lang="hu-HU" sz="2800" dirty="0"/>
              <a:t> „autonóm”</a:t>
            </a:r>
          </a:p>
          <a:p>
            <a:pPr lvl="1"/>
            <a:r>
              <a:rPr lang="hu-HU" sz="2400" dirty="0"/>
              <a:t>Rendelkezik a teljes </a:t>
            </a:r>
            <a:r>
              <a:rPr lang="hu-HU" sz="2400" dirty="0" err="1"/>
              <a:t>repository-val</a:t>
            </a:r>
            <a:r>
              <a:rPr lang="hu-HU" sz="2400" dirty="0"/>
              <a:t> (</a:t>
            </a:r>
            <a:r>
              <a:rPr lang="hu-HU" sz="2400" dirty="0" err="1"/>
              <a:t>history</a:t>
            </a:r>
            <a:r>
              <a:rPr lang="hu-HU" sz="2400" dirty="0"/>
              <a:t> is)</a:t>
            </a:r>
          </a:p>
          <a:p>
            <a:pPr lvl="1"/>
            <a:r>
              <a:rPr lang="hu-HU" sz="2400" dirty="0"/>
              <a:t>Szinkronizálás nem központosított</a:t>
            </a:r>
          </a:p>
          <a:p>
            <a:pPr lvl="2"/>
            <a:r>
              <a:rPr lang="hu-HU" sz="2000" dirty="0"/>
              <a:t>Peer-</a:t>
            </a:r>
            <a:r>
              <a:rPr lang="hu-HU" sz="2000" dirty="0" err="1"/>
              <a:t>ek</a:t>
            </a:r>
            <a:r>
              <a:rPr lang="hu-HU" sz="2000" dirty="0"/>
              <a:t> egymás között cserélhetnek módosításokat (</a:t>
            </a:r>
            <a:r>
              <a:rPr lang="hu-HU" sz="2000" dirty="0" err="1"/>
              <a:t>change-set</a:t>
            </a:r>
            <a:r>
              <a:rPr lang="hu-HU" sz="2000" dirty="0"/>
              <a:t>/patch)</a:t>
            </a:r>
          </a:p>
          <a:p>
            <a:pPr lvl="2"/>
            <a:r>
              <a:rPr lang="hu-HU" sz="2000" dirty="0"/>
              <a:t>Nincs egyértelmű, kanonikus, központi kódbázis</a:t>
            </a:r>
          </a:p>
          <a:p>
            <a:pPr lvl="3"/>
            <a:r>
              <a:rPr lang="hu-HU" sz="1600" dirty="0"/>
              <a:t>Legalábbis az eszköz nem kényszeríti ezt ki</a:t>
            </a:r>
          </a:p>
          <a:p>
            <a:pPr lvl="2"/>
            <a:r>
              <a:rPr lang="hu-HU" sz="2000" dirty="0"/>
              <a:t>A gyakori műveletek (</a:t>
            </a:r>
            <a:r>
              <a:rPr lang="hu-HU" sz="2000" dirty="0" err="1"/>
              <a:t>commit</a:t>
            </a:r>
            <a:r>
              <a:rPr lang="hu-HU" sz="2000" dirty="0"/>
              <a:t>, </a:t>
            </a:r>
            <a:r>
              <a:rPr lang="hu-HU" sz="2000" dirty="0" err="1"/>
              <a:t>history</a:t>
            </a:r>
            <a:r>
              <a:rPr lang="hu-HU" sz="2000" dirty="0"/>
              <a:t> megtekintés, módosítások visszavonása) gyorsak</a:t>
            </a:r>
          </a:p>
          <a:p>
            <a:pPr lvl="3"/>
            <a:r>
              <a:rPr lang="hu-HU" sz="1600" dirty="0"/>
              <a:t>Lokálisan történnek, nincs hálózati kommunikáció egy központi szerverrel</a:t>
            </a:r>
          </a:p>
          <a:p>
            <a:pPr lvl="2"/>
            <a:r>
              <a:rPr lang="hu-HU" sz="2000" dirty="0"/>
              <a:t>Csak akkor szükséges hálózati kommunikáció, ha másik </a:t>
            </a:r>
            <a:r>
              <a:rPr lang="hu-HU" sz="2000" dirty="0" err="1"/>
              <a:t>peer-rel</a:t>
            </a:r>
            <a:r>
              <a:rPr lang="hu-HU" sz="2000" dirty="0"/>
              <a:t> szeretnénk </a:t>
            </a:r>
            <a:r>
              <a:rPr lang="hu-HU" sz="2000" dirty="0" err="1"/>
              <a:t>szinkronizációt</a:t>
            </a:r>
            <a:r>
              <a:rPr lang="hu-HU" sz="2000" dirty="0"/>
              <a:t> végezni</a:t>
            </a:r>
          </a:p>
          <a:p>
            <a:pPr lvl="1"/>
            <a:r>
              <a:rPr lang="hu-HU" sz="2400" dirty="0"/>
              <a:t>Mivel a teljes </a:t>
            </a:r>
            <a:r>
              <a:rPr lang="hu-HU" sz="2400" dirty="0" err="1"/>
              <a:t>repository</a:t>
            </a:r>
            <a:r>
              <a:rPr lang="hu-HU" sz="2400" dirty="0"/>
              <a:t> számos másolata létezik, a stratégia nagyfokú védelmet nyújt az adatvesztés ellen</a:t>
            </a:r>
            <a:endParaRPr lang="hu-HU" sz="18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9039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Tipikus elosztott konfiguráció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5048" y="1197000"/>
            <a:ext cx="8389440" cy="4824288"/>
          </a:xfrm>
        </p:spPr>
        <p:txBody>
          <a:bodyPr/>
          <a:lstStyle/>
          <a:p>
            <a:endParaRPr lang="hu-HU" sz="2400" dirty="0"/>
          </a:p>
          <a:p>
            <a:pPr lvl="1"/>
            <a:endParaRPr lang="hu-HU" sz="2000" dirty="0"/>
          </a:p>
          <a:p>
            <a:pPr lvl="1"/>
            <a:endParaRPr lang="hu-HU" sz="1600" dirty="0"/>
          </a:p>
          <a:p>
            <a:pPr marL="914400" lvl="2" indent="0">
              <a:buNone/>
            </a:pPr>
            <a:r>
              <a:rPr lang="hu-HU" sz="1800" dirty="0"/>
              <a:t>	</a:t>
            </a:r>
          </a:p>
          <a:p>
            <a:pPr lvl="1"/>
            <a:endParaRPr lang="en-US" sz="2400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199" y="1310192"/>
            <a:ext cx="5040089" cy="4999128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2553780" y="6309900"/>
            <a:ext cx="36744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b="0" dirty="0"/>
              <a:t>Forrás: http://scmquest.com/wp-content/uploads/2014/05/distributed_vcs.jpg</a:t>
            </a:r>
          </a:p>
        </p:txBody>
      </p:sp>
    </p:spTree>
    <p:extLst>
      <p:ext uri="{BB962C8B-B14F-4D97-AF65-F5344CB8AC3E}">
        <p14:creationId xmlns:p14="http://schemas.microsoft.com/office/powerpoint/2010/main" val="2592711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Összehasonlítás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701056"/>
            <a:ext cx="8389440" cy="4824288"/>
          </a:xfrm>
        </p:spPr>
        <p:txBody>
          <a:bodyPr>
            <a:normAutofit lnSpcReduction="10000"/>
          </a:bodyPr>
          <a:lstStyle/>
          <a:p>
            <a:r>
              <a:rPr lang="hu-HU" sz="2400" dirty="0"/>
              <a:t>Az elosztott megoldásoknak jelenleg nagyobb a lendülete</a:t>
            </a:r>
          </a:p>
          <a:p>
            <a:pPr lvl="1"/>
            <a:r>
              <a:rPr lang="hu-HU" sz="2000" dirty="0"/>
              <a:t>Újabb megközelítés, de ettől még nem feltétlenül jobb</a:t>
            </a:r>
          </a:p>
          <a:p>
            <a:pPr lvl="1"/>
            <a:r>
              <a:rPr lang="hu-HU" sz="2000" dirty="0"/>
              <a:t>Főbb előnyei a központosított megoldásokhoz képest</a:t>
            </a:r>
          </a:p>
          <a:p>
            <a:pPr lvl="2"/>
            <a:r>
              <a:rPr lang="hu-HU" sz="1800" dirty="0"/>
              <a:t>Tipikusan gyorsabbak a verziókövető műveletek</a:t>
            </a:r>
          </a:p>
          <a:p>
            <a:pPr lvl="2"/>
            <a:r>
              <a:rPr lang="hu-HU" sz="1800" dirty="0"/>
              <a:t>Kisebb hálózati forgalom (offline munka)</a:t>
            </a:r>
          </a:p>
          <a:p>
            <a:pPr lvl="2"/>
            <a:r>
              <a:rPr lang="hu-HU" sz="1800" dirty="0"/>
              <a:t>A sok </a:t>
            </a:r>
            <a:r>
              <a:rPr lang="hu-HU" sz="1800" dirty="0" err="1"/>
              <a:t>repository</a:t>
            </a:r>
            <a:r>
              <a:rPr lang="hu-HU" sz="1800" dirty="0"/>
              <a:t> másolat biztosítja az adat redundanciát</a:t>
            </a:r>
          </a:p>
          <a:p>
            <a:pPr lvl="2"/>
            <a:r>
              <a:rPr lang="hu-HU" sz="1800" dirty="0"/>
              <a:t>Privát munkavégzés (nem kell mindent nyilvánossá tenni)</a:t>
            </a:r>
          </a:p>
          <a:p>
            <a:pPr lvl="1"/>
            <a:r>
              <a:rPr lang="hu-HU" sz="2000" dirty="0"/>
              <a:t>A centralizált megoldások kissé háttérbe szorulnak, ám ezeknek is van előnyük</a:t>
            </a:r>
          </a:p>
          <a:p>
            <a:pPr lvl="2"/>
            <a:r>
              <a:rPr lang="hu-HU" sz="1800" dirty="0"/>
              <a:t>Az első kódletöltés sokkal gyorsabb, mint elosztott esetben (</a:t>
            </a:r>
            <a:r>
              <a:rPr lang="hu-HU" sz="1800" dirty="0" err="1"/>
              <a:t>history</a:t>
            </a:r>
            <a:r>
              <a:rPr lang="hu-HU" sz="1800" dirty="0"/>
              <a:t>, összes módosítás a szerveren marad)</a:t>
            </a:r>
          </a:p>
          <a:p>
            <a:pPr lvl="2"/>
            <a:r>
              <a:rPr lang="hu-HU" sz="1800" dirty="0" err="1"/>
              <a:t>Lock</a:t>
            </a:r>
            <a:r>
              <a:rPr lang="hu-HU" sz="1800" dirty="0"/>
              <a:t> mechanizmus (az elosztott rendszerek ezt nem támogatják)</a:t>
            </a:r>
          </a:p>
          <a:p>
            <a:pPr lvl="2"/>
            <a:r>
              <a:rPr lang="hu-HU" sz="1800" dirty="0"/>
              <a:t>Könnyeb megérteni a működését</a:t>
            </a:r>
          </a:p>
          <a:p>
            <a:pPr lvl="2"/>
            <a:r>
              <a:rPr lang="hu-HU" sz="1800" dirty="0"/>
              <a:t>Könnyebb a központi adminisztráció és a felhasználók menedzselése, és kontrolálása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99266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VCS fogalomtár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5048" y="1845072"/>
            <a:ext cx="8389440" cy="4824288"/>
          </a:xfrm>
        </p:spPr>
        <p:txBody>
          <a:bodyPr>
            <a:normAutofit fontScale="92500" lnSpcReduction="20000"/>
          </a:bodyPr>
          <a:lstStyle/>
          <a:p>
            <a:r>
              <a:rPr lang="hu-HU" sz="2400" dirty="0"/>
              <a:t>A </a:t>
            </a:r>
            <a:r>
              <a:rPr lang="hu-HU" sz="2400" dirty="0">
                <a:hlinkClick r:id="rId2"/>
              </a:rPr>
              <a:t>terminológia</a:t>
            </a:r>
            <a:r>
              <a:rPr lang="hu-HU" sz="2400" dirty="0"/>
              <a:t> az egyes konkrét rendszerek esetén eltérhet, de a következők általánosságban használatosak</a:t>
            </a:r>
          </a:p>
          <a:p>
            <a:pPr lvl="1"/>
            <a:r>
              <a:rPr lang="hu-HU" sz="2000" dirty="0" err="1"/>
              <a:t>Baseline</a:t>
            </a:r>
            <a:endParaRPr lang="hu-HU" sz="2000" dirty="0"/>
          </a:p>
          <a:p>
            <a:pPr lvl="1"/>
            <a:r>
              <a:rPr lang="hu-HU" sz="2000" dirty="0" err="1"/>
              <a:t>Branch</a:t>
            </a:r>
            <a:endParaRPr lang="hu-HU" sz="2000" dirty="0"/>
          </a:p>
          <a:p>
            <a:pPr lvl="1"/>
            <a:r>
              <a:rPr lang="hu-HU" sz="2000" dirty="0" err="1"/>
              <a:t>Change</a:t>
            </a:r>
            <a:endParaRPr lang="hu-HU" sz="2000" dirty="0"/>
          </a:p>
          <a:p>
            <a:pPr lvl="1"/>
            <a:r>
              <a:rPr lang="hu-HU" sz="2000" dirty="0" err="1"/>
              <a:t>Checkout</a:t>
            </a:r>
            <a:endParaRPr lang="hu-HU" sz="2000" dirty="0"/>
          </a:p>
          <a:p>
            <a:pPr lvl="1"/>
            <a:r>
              <a:rPr lang="hu-HU" sz="2000" dirty="0" err="1"/>
              <a:t>Clone</a:t>
            </a:r>
            <a:endParaRPr lang="hu-HU" sz="2000" dirty="0"/>
          </a:p>
          <a:p>
            <a:pPr lvl="1"/>
            <a:r>
              <a:rPr lang="hu-HU" sz="2000" dirty="0" err="1"/>
              <a:t>Commit</a:t>
            </a:r>
            <a:endParaRPr lang="hu-HU" sz="2000" dirty="0"/>
          </a:p>
          <a:p>
            <a:pPr lvl="1"/>
            <a:r>
              <a:rPr lang="hu-HU" sz="2000" dirty="0" err="1"/>
              <a:t>Conflict</a:t>
            </a:r>
            <a:endParaRPr lang="hu-HU" sz="2000" dirty="0"/>
          </a:p>
          <a:p>
            <a:pPr lvl="1"/>
            <a:r>
              <a:rPr lang="hu-HU" sz="2000" dirty="0"/>
              <a:t>Delta </a:t>
            </a:r>
            <a:r>
              <a:rPr lang="hu-HU" sz="2000" dirty="0" err="1"/>
              <a:t>compression</a:t>
            </a:r>
            <a:endParaRPr lang="hu-HU" sz="2000" dirty="0"/>
          </a:p>
          <a:p>
            <a:pPr lvl="1"/>
            <a:r>
              <a:rPr lang="hu-HU" sz="2000" dirty="0" err="1"/>
              <a:t>Dynamic</a:t>
            </a:r>
            <a:r>
              <a:rPr lang="hu-HU" sz="2000" dirty="0"/>
              <a:t> </a:t>
            </a:r>
            <a:r>
              <a:rPr lang="hu-HU" sz="2000" dirty="0" err="1"/>
              <a:t>stream</a:t>
            </a:r>
            <a:r>
              <a:rPr lang="hu-HU" sz="2000" dirty="0"/>
              <a:t> </a:t>
            </a:r>
          </a:p>
          <a:p>
            <a:pPr lvl="1"/>
            <a:r>
              <a:rPr lang="hu-HU" sz="2000" dirty="0"/>
              <a:t>Export</a:t>
            </a:r>
          </a:p>
          <a:p>
            <a:pPr lvl="1"/>
            <a:r>
              <a:rPr lang="hu-HU" sz="2000" dirty="0" err="1"/>
              <a:t>Fetch</a:t>
            </a:r>
            <a:endParaRPr lang="hu-HU" sz="2000" dirty="0"/>
          </a:p>
          <a:p>
            <a:pPr lvl="1"/>
            <a:r>
              <a:rPr lang="hu-HU" sz="2000" dirty="0" err="1"/>
              <a:t>Forward</a:t>
            </a:r>
            <a:r>
              <a:rPr lang="hu-HU" sz="2000" dirty="0"/>
              <a:t> </a:t>
            </a:r>
            <a:r>
              <a:rPr lang="hu-HU" sz="2000" dirty="0" err="1"/>
              <a:t>integration</a:t>
            </a:r>
            <a:r>
              <a:rPr lang="hu-HU" sz="2000" dirty="0"/>
              <a:t> </a:t>
            </a:r>
          </a:p>
          <a:p>
            <a:pPr lvl="1"/>
            <a:endParaRPr lang="hu-HU" sz="1600" dirty="0"/>
          </a:p>
          <a:p>
            <a:pPr marL="914400" lvl="2" indent="0">
              <a:buNone/>
            </a:pPr>
            <a:r>
              <a:rPr lang="hu-HU" sz="1800" dirty="0"/>
              <a:t>	</a:t>
            </a:r>
          </a:p>
          <a:p>
            <a:pPr lvl="1"/>
            <a:endParaRPr lang="en-US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347864" y="2406772"/>
            <a:ext cx="3055645" cy="3542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 defTabSz="9144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Head</a:t>
            </a:r>
          </a:p>
          <a:p>
            <a:pPr marL="742950" lvl="1" indent="-285750" defTabSz="9144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Import</a:t>
            </a:r>
          </a:p>
          <a:p>
            <a:pPr marL="742950" lvl="1" indent="-285750" defTabSz="9144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Initialize</a:t>
            </a:r>
            <a:endParaRPr lang="hu-H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9144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Interleaved</a:t>
            </a: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deltas</a:t>
            </a:r>
            <a:endParaRPr lang="hu-H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9144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Label</a:t>
            </a:r>
            <a:endParaRPr lang="hu-H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9144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Mainline</a:t>
            </a:r>
            <a:endParaRPr lang="hu-H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9144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Merge</a:t>
            </a:r>
            <a:endParaRPr lang="hu-H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9144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Promote</a:t>
            </a:r>
            <a:endParaRPr lang="hu-H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9144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Pull</a:t>
            </a: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push</a:t>
            </a: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 defTabSz="9144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Repository</a:t>
            </a:r>
            <a:endParaRPr lang="hu-H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9144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Resolve</a:t>
            </a:r>
            <a:endParaRPr lang="hu-H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9144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Reverse</a:t>
            </a: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  <a:endParaRPr lang="hu-H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950267" y="2420888"/>
            <a:ext cx="2410019" cy="2412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 defTabSz="9144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Revision</a:t>
            </a:r>
            <a:endParaRPr lang="hu-H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9144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endParaRPr lang="hu-H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9144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Stream</a:t>
            </a:r>
            <a:endParaRPr lang="hu-H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9144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Tag</a:t>
            </a:r>
          </a:p>
          <a:p>
            <a:pPr marL="742950" lvl="1" indent="-285750" defTabSz="9144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Trunk</a:t>
            </a:r>
            <a:endParaRPr lang="hu-H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9144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</a:p>
          <a:p>
            <a:pPr marL="742950" lvl="1" indent="-285750" defTabSz="9144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copy</a:t>
            </a:r>
            <a:endParaRPr lang="hu-H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C09100"/>
              </a:buClr>
              <a:buFont typeface="Arial" charset="0"/>
              <a:buChar char="■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67858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Konkrét VCS eszközök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701056"/>
            <a:ext cx="8389440" cy="4824288"/>
          </a:xfrm>
        </p:spPr>
        <p:txBody>
          <a:bodyPr>
            <a:normAutofit lnSpcReduction="10000"/>
          </a:bodyPr>
          <a:lstStyle/>
          <a:p>
            <a:r>
              <a:rPr lang="hu-HU" sz="2400" dirty="0"/>
              <a:t>Kliens-szerver</a:t>
            </a:r>
          </a:p>
          <a:p>
            <a:pPr lvl="1"/>
            <a:r>
              <a:rPr lang="hu-HU" sz="2000" dirty="0"/>
              <a:t>Ipari megoldások</a:t>
            </a:r>
          </a:p>
          <a:p>
            <a:pPr lvl="2"/>
            <a:r>
              <a:rPr lang="hu-HU" sz="1600" dirty="0"/>
              <a:t>IBM </a:t>
            </a:r>
            <a:r>
              <a:rPr lang="hu-HU" sz="1600" dirty="0" err="1"/>
              <a:t>ClearCase</a:t>
            </a:r>
            <a:endParaRPr lang="hu-HU" sz="1600" dirty="0"/>
          </a:p>
          <a:p>
            <a:pPr lvl="2"/>
            <a:r>
              <a:rPr lang="hu-HU" sz="1600" dirty="0"/>
              <a:t>Team </a:t>
            </a:r>
            <a:r>
              <a:rPr lang="hu-HU" sz="1600" dirty="0" err="1"/>
              <a:t>Foundation</a:t>
            </a:r>
            <a:r>
              <a:rPr lang="hu-HU" sz="1600" dirty="0"/>
              <a:t> Server</a:t>
            </a:r>
          </a:p>
          <a:p>
            <a:pPr lvl="1"/>
            <a:r>
              <a:rPr lang="hu-HU" sz="2000" dirty="0"/>
              <a:t>Nyílt forrású</a:t>
            </a:r>
          </a:p>
          <a:p>
            <a:pPr lvl="2"/>
            <a:r>
              <a:rPr lang="hu-HU" sz="1600" dirty="0"/>
              <a:t>CVS</a:t>
            </a:r>
          </a:p>
          <a:p>
            <a:pPr lvl="2"/>
            <a:r>
              <a:rPr lang="hu-HU" sz="1600" dirty="0"/>
              <a:t>SVN</a:t>
            </a:r>
          </a:p>
          <a:p>
            <a:r>
              <a:rPr lang="hu-HU" sz="2400" dirty="0"/>
              <a:t>Elosztott</a:t>
            </a:r>
          </a:p>
          <a:p>
            <a:pPr lvl="1"/>
            <a:r>
              <a:rPr lang="hu-HU" sz="2000" dirty="0"/>
              <a:t>Ipari</a:t>
            </a:r>
          </a:p>
          <a:p>
            <a:pPr lvl="2"/>
            <a:r>
              <a:rPr lang="hu-HU" sz="1600" dirty="0"/>
              <a:t>Visual </a:t>
            </a:r>
            <a:r>
              <a:rPr lang="hu-HU" sz="1600" dirty="0" err="1"/>
              <a:t>Studio</a:t>
            </a:r>
            <a:r>
              <a:rPr lang="hu-HU" sz="1600" dirty="0"/>
              <a:t> Team </a:t>
            </a:r>
            <a:r>
              <a:rPr lang="hu-HU" sz="1600" dirty="0" err="1"/>
              <a:t>Services</a:t>
            </a:r>
            <a:r>
              <a:rPr lang="hu-HU" sz="1600" dirty="0"/>
              <a:t> </a:t>
            </a:r>
          </a:p>
          <a:p>
            <a:pPr lvl="2"/>
            <a:r>
              <a:rPr lang="hu-HU" sz="1600" dirty="0" err="1"/>
              <a:t>Plastic</a:t>
            </a:r>
            <a:r>
              <a:rPr lang="hu-HU" sz="1600" dirty="0"/>
              <a:t> SCM </a:t>
            </a:r>
          </a:p>
          <a:p>
            <a:pPr lvl="1"/>
            <a:r>
              <a:rPr lang="hu-HU" sz="2000" dirty="0"/>
              <a:t>Nyílt forrású</a:t>
            </a:r>
          </a:p>
          <a:p>
            <a:pPr lvl="2"/>
            <a:r>
              <a:rPr lang="hu-HU" sz="1600" dirty="0" err="1"/>
              <a:t>Git</a:t>
            </a:r>
            <a:endParaRPr lang="hu-HU" sz="1600" dirty="0"/>
          </a:p>
          <a:p>
            <a:pPr lvl="2"/>
            <a:r>
              <a:rPr lang="hu-HU" sz="1600" dirty="0" err="1"/>
              <a:t>Mercurial</a:t>
            </a:r>
            <a:endParaRPr lang="hu-HU" sz="1600" dirty="0"/>
          </a:p>
          <a:p>
            <a:r>
              <a:rPr lang="hu-HU" sz="2000" dirty="0">
                <a:hlinkClick r:id="rId2"/>
              </a:rPr>
              <a:t>https://en.wikipedia.org/wiki/List_of_version_control_software</a:t>
            </a:r>
            <a:r>
              <a:rPr lang="hu-HU" sz="1800" dirty="0"/>
              <a:t>	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8585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196752"/>
            <a:ext cx="1527770" cy="152777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CVS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701056"/>
            <a:ext cx="8389440" cy="4824288"/>
          </a:xfrm>
        </p:spPr>
        <p:txBody>
          <a:bodyPr>
            <a:normAutofit lnSpcReduction="10000"/>
          </a:bodyPr>
          <a:lstStyle/>
          <a:p>
            <a:r>
              <a:rPr lang="hu-HU" sz="2400" dirty="0" err="1"/>
              <a:t>Concurrent</a:t>
            </a:r>
            <a:r>
              <a:rPr lang="hu-HU" sz="2400" dirty="0"/>
              <a:t> </a:t>
            </a:r>
            <a:r>
              <a:rPr lang="hu-HU" sz="2400" dirty="0" err="1"/>
              <a:t>Versions</a:t>
            </a:r>
            <a:r>
              <a:rPr lang="hu-HU" sz="2400" dirty="0"/>
              <a:t> System</a:t>
            </a:r>
          </a:p>
          <a:p>
            <a:r>
              <a:rPr lang="hu-HU" sz="2400" dirty="0"/>
              <a:t>1990</a:t>
            </a:r>
          </a:p>
          <a:p>
            <a:r>
              <a:rPr lang="hu-HU" sz="2400" dirty="0"/>
              <a:t>Kliens-szerver architektúra</a:t>
            </a:r>
          </a:p>
          <a:p>
            <a:r>
              <a:rPr lang="hu-HU" sz="2400" dirty="0"/>
              <a:t>Egyszerű sorszámmal történő revízió azonosítás</a:t>
            </a:r>
          </a:p>
          <a:p>
            <a:r>
              <a:rPr lang="hu-HU" sz="2400" dirty="0"/>
              <a:t>Verziók összehasonlítása, </a:t>
            </a:r>
            <a:r>
              <a:rPr lang="hu-HU" sz="2400" dirty="0" err="1"/>
              <a:t>history</a:t>
            </a:r>
            <a:r>
              <a:rPr lang="hu-HU" sz="2400" dirty="0"/>
              <a:t>, korábbi </a:t>
            </a:r>
            <a:r>
              <a:rPr lang="hu-HU" sz="2400" dirty="0" err="1"/>
              <a:t>snapshot</a:t>
            </a:r>
            <a:r>
              <a:rPr lang="hu-HU" sz="2400" dirty="0"/>
              <a:t> lekérése</a:t>
            </a:r>
          </a:p>
          <a:p>
            <a:r>
              <a:rPr lang="hu-HU" sz="2400" dirty="0"/>
              <a:t>Csak </a:t>
            </a:r>
            <a:r>
              <a:rPr lang="hu-HU" sz="2400" dirty="0" err="1"/>
              <a:t>merge</a:t>
            </a:r>
            <a:r>
              <a:rPr lang="hu-HU" sz="2400" dirty="0"/>
              <a:t> támogatás (nincs </a:t>
            </a:r>
            <a:r>
              <a:rPr lang="hu-HU" sz="2400" dirty="0" err="1"/>
              <a:t>locking</a:t>
            </a:r>
            <a:r>
              <a:rPr lang="hu-HU" sz="2400" dirty="0"/>
              <a:t>)</a:t>
            </a:r>
          </a:p>
          <a:p>
            <a:r>
              <a:rPr lang="hu-HU" sz="2400" dirty="0"/>
              <a:t>Fejlesztési ágak támogatása</a:t>
            </a:r>
          </a:p>
          <a:p>
            <a:r>
              <a:rPr lang="hu-HU" sz="2400" dirty="0"/>
              <a:t>Delta </a:t>
            </a:r>
            <a:r>
              <a:rPr lang="hu-HU" sz="2400" dirty="0" err="1"/>
              <a:t>compression</a:t>
            </a:r>
            <a:r>
              <a:rPr lang="hu-HU" sz="2400" dirty="0"/>
              <a:t> használata </a:t>
            </a:r>
          </a:p>
          <a:p>
            <a:r>
              <a:rPr lang="hu-HU" sz="2400" dirty="0"/>
              <a:t>Bináris fájlok minden verzióját tárolja, nincs delta</a:t>
            </a:r>
          </a:p>
          <a:p>
            <a:r>
              <a:rPr lang="hu-HU" sz="2400" dirty="0"/>
              <a:t>Karban tartják, de nincs aktív fejlesztés alatt</a:t>
            </a:r>
          </a:p>
          <a:p>
            <a:pPr lvl="1"/>
            <a:r>
              <a:rPr lang="hu-HU" sz="2000" dirty="0"/>
              <a:t>Nincs komolyabb felhasználó tábora (már)</a:t>
            </a:r>
            <a:r>
              <a:rPr lang="hu-HU" sz="1800" dirty="0"/>
              <a:t>	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5428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SVN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629048"/>
            <a:ext cx="8389440" cy="4824288"/>
          </a:xfrm>
        </p:spPr>
        <p:txBody>
          <a:bodyPr>
            <a:normAutofit lnSpcReduction="10000"/>
          </a:bodyPr>
          <a:lstStyle/>
          <a:p>
            <a:r>
              <a:rPr lang="hu-HU" sz="2400" dirty="0" err="1"/>
              <a:t>Apache</a:t>
            </a:r>
            <a:r>
              <a:rPr lang="hu-HU" sz="2400" dirty="0"/>
              <a:t> </a:t>
            </a:r>
            <a:r>
              <a:rPr lang="hu-HU" sz="2400" dirty="0" err="1"/>
              <a:t>Subversion</a:t>
            </a:r>
            <a:endParaRPr lang="hu-HU" sz="2400" dirty="0"/>
          </a:p>
          <a:p>
            <a:r>
              <a:rPr lang="hu-HU" sz="2400" dirty="0"/>
              <a:t>CVS utódja („CVS </a:t>
            </a:r>
            <a:r>
              <a:rPr lang="hu-HU" sz="2400" dirty="0" err="1"/>
              <a:t>done</a:t>
            </a:r>
            <a:r>
              <a:rPr lang="hu-HU" sz="2400" dirty="0"/>
              <a:t> </a:t>
            </a:r>
            <a:r>
              <a:rPr lang="hu-HU" sz="2400" dirty="0" err="1"/>
              <a:t>right</a:t>
            </a:r>
            <a:r>
              <a:rPr lang="hu-HU" sz="2400" dirty="0"/>
              <a:t>”)</a:t>
            </a:r>
          </a:p>
          <a:p>
            <a:r>
              <a:rPr lang="hu-HU" sz="2400" dirty="0"/>
              <a:t>2000</a:t>
            </a:r>
          </a:p>
          <a:p>
            <a:r>
              <a:rPr lang="hu-HU" sz="2400" dirty="0"/>
              <a:t>Kliens-szerver architektúra</a:t>
            </a:r>
          </a:p>
          <a:p>
            <a:r>
              <a:rPr lang="hu-HU" sz="2400" dirty="0" err="1"/>
              <a:t>Commit</a:t>
            </a:r>
            <a:r>
              <a:rPr lang="hu-HU" sz="2400" dirty="0"/>
              <a:t> műveletek atomiak</a:t>
            </a:r>
          </a:p>
          <a:p>
            <a:r>
              <a:rPr lang="hu-HU" sz="2400" dirty="0"/>
              <a:t>Könyvtárak, átnevezések </a:t>
            </a:r>
            <a:r>
              <a:rPr lang="hu-HU" sz="2400" dirty="0" err="1"/>
              <a:t>verziózása</a:t>
            </a:r>
            <a:endParaRPr lang="hu-HU" sz="2400" dirty="0"/>
          </a:p>
          <a:p>
            <a:r>
              <a:rPr lang="hu-HU" sz="2400" dirty="0"/>
              <a:t>Bináris fájlok támogatása</a:t>
            </a:r>
          </a:p>
          <a:p>
            <a:r>
              <a:rPr lang="hu-HU" sz="2400" dirty="0"/>
              <a:t>Fejlesztési ágak kezelése (</a:t>
            </a:r>
            <a:r>
              <a:rPr lang="hu-HU" sz="2400" dirty="0" err="1"/>
              <a:t>branch</a:t>
            </a:r>
            <a:r>
              <a:rPr lang="hu-HU" sz="2400" dirty="0"/>
              <a:t>, tag), olcsó művelet</a:t>
            </a:r>
          </a:p>
          <a:p>
            <a:r>
              <a:rPr lang="hu-HU" sz="2400" dirty="0"/>
              <a:t>File </a:t>
            </a:r>
            <a:r>
              <a:rPr lang="hu-HU" sz="2400" dirty="0" err="1"/>
              <a:t>locking</a:t>
            </a:r>
            <a:r>
              <a:rPr lang="hu-HU" sz="2400" dirty="0"/>
              <a:t> + </a:t>
            </a:r>
            <a:r>
              <a:rPr lang="hu-HU" sz="2400" dirty="0" err="1"/>
              <a:t>merge</a:t>
            </a:r>
            <a:endParaRPr lang="hu-HU" sz="2400" dirty="0"/>
          </a:p>
          <a:p>
            <a:r>
              <a:rPr lang="hu-HU" sz="2400" dirty="0"/>
              <a:t>FSFS adattárolás</a:t>
            </a:r>
          </a:p>
          <a:p>
            <a:pPr lvl="1"/>
            <a:r>
              <a:rPr lang="hu-HU" sz="2000" dirty="0"/>
              <a:t>Az eredeti Berkeley DB leváltása</a:t>
            </a:r>
          </a:p>
          <a:p>
            <a:r>
              <a:rPr lang="hu-HU" sz="2400" dirty="0"/>
              <a:t>Hálózati protokollok: lokális fájl, </a:t>
            </a:r>
            <a:r>
              <a:rPr lang="hu-HU" sz="2400" dirty="0" err="1"/>
              <a:t>WebDAV</a:t>
            </a:r>
            <a:r>
              <a:rPr lang="hu-HU" sz="2400" dirty="0"/>
              <a:t>, </a:t>
            </a:r>
            <a:r>
              <a:rPr lang="hu-HU" sz="2400" dirty="0" err="1"/>
              <a:t>svn</a:t>
            </a:r>
            <a:r>
              <a:rPr lang="hu-HU" sz="2400" dirty="0"/>
              <a:t>(+</a:t>
            </a:r>
            <a:r>
              <a:rPr lang="hu-HU" sz="2400" dirty="0" err="1"/>
              <a:t>ssh</a:t>
            </a:r>
            <a:r>
              <a:rPr lang="hu-HU" sz="2400" dirty="0"/>
              <a:t>)</a:t>
            </a:r>
            <a:endParaRPr lang="hu-HU" sz="1800" dirty="0"/>
          </a:p>
          <a:p>
            <a:pPr lvl="1"/>
            <a:endParaRPr lang="en-US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730" y="1557860"/>
            <a:ext cx="1923442" cy="115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22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SVN </a:t>
            </a:r>
            <a:r>
              <a:rPr lang="hu-HU" dirty="0" err="1"/>
              <a:t>branch</a:t>
            </a:r>
            <a:r>
              <a:rPr lang="hu-HU" dirty="0"/>
              <a:t>/tag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629048"/>
            <a:ext cx="8389440" cy="4824288"/>
          </a:xfrm>
        </p:spPr>
        <p:txBody>
          <a:bodyPr/>
          <a:lstStyle/>
          <a:p>
            <a:r>
              <a:rPr lang="hu-HU" sz="2800" dirty="0"/>
              <a:t>Tipikus SVN mappaszerkezet</a:t>
            </a:r>
          </a:p>
          <a:p>
            <a:pPr lvl="1"/>
            <a:r>
              <a:rPr lang="hu-HU" sz="2000" dirty="0" err="1"/>
              <a:t>Trunk</a:t>
            </a:r>
            <a:endParaRPr lang="hu-HU" sz="2000" dirty="0"/>
          </a:p>
          <a:p>
            <a:pPr lvl="1"/>
            <a:r>
              <a:rPr lang="hu-HU" sz="2000" dirty="0" err="1"/>
              <a:t>Branches</a:t>
            </a:r>
            <a:endParaRPr lang="hu-HU" sz="2000" dirty="0"/>
          </a:p>
          <a:p>
            <a:pPr lvl="1"/>
            <a:r>
              <a:rPr lang="hu-HU" sz="2000" dirty="0" err="1"/>
              <a:t>Tags</a:t>
            </a:r>
            <a:endParaRPr lang="hu-HU" sz="2000" dirty="0"/>
          </a:p>
          <a:p>
            <a:r>
              <a:rPr lang="hu-HU" sz="2400" dirty="0" err="1"/>
              <a:t>Trunk</a:t>
            </a:r>
            <a:endParaRPr lang="hu-HU" sz="2400" dirty="0"/>
          </a:p>
          <a:p>
            <a:pPr lvl="1"/>
            <a:r>
              <a:rPr lang="hu-HU" sz="2000" dirty="0"/>
              <a:t>Fő ág</a:t>
            </a:r>
          </a:p>
          <a:p>
            <a:r>
              <a:rPr lang="hu-HU" sz="2400" dirty="0" err="1"/>
              <a:t>Branch</a:t>
            </a:r>
            <a:endParaRPr lang="hu-HU" sz="2400" dirty="0"/>
          </a:p>
          <a:p>
            <a:pPr lvl="1"/>
            <a:r>
              <a:rPr lang="hu-HU" sz="2000" dirty="0"/>
              <a:t>Egyéb fejlesztési ágak</a:t>
            </a:r>
          </a:p>
          <a:p>
            <a:r>
              <a:rPr lang="hu-HU" sz="2400" dirty="0"/>
              <a:t>Tag</a:t>
            </a:r>
          </a:p>
          <a:p>
            <a:pPr lvl="1"/>
            <a:r>
              <a:rPr lang="hu-HU" sz="2000" dirty="0"/>
              <a:t>Tipikusan </a:t>
            </a:r>
            <a:r>
              <a:rPr lang="hu-HU" sz="2000" dirty="0" err="1"/>
              <a:t>release</a:t>
            </a:r>
            <a:endParaRPr lang="hu-HU" sz="2000" dirty="0"/>
          </a:p>
          <a:p>
            <a:pPr lvl="1"/>
            <a:r>
              <a:rPr lang="hu-HU" sz="2000" dirty="0"/>
              <a:t>Nem módosul (esetleg </a:t>
            </a:r>
            <a:r>
              <a:rPr lang="hu-HU" sz="2000" dirty="0" err="1"/>
              <a:t>bugfix</a:t>
            </a:r>
            <a:r>
              <a:rPr lang="hu-HU" sz="2000" dirty="0"/>
              <a:t>)</a:t>
            </a:r>
            <a:endParaRPr lang="en-US" sz="20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348060"/>
            <a:ext cx="5671354" cy="2017044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991847" y="6309900"/>
            <a:ext cx="73965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b="0" dirty="0"/>
              <a:t>Forrás: http://4.bp.blogspot.com/-ruzb-Pipmcw/U52g2QVBH1I/AAAAAAAAAU8/ws9mYpK1LXg/s1600/Trunk+based+development_thumb%255B3%255D.png</a:t>
            </a:r>
          </a:p>
        </p:txBody>
      </p:sp>
    </p:spTree>
    <p:extLst>
      <p:ext uri="{BB962C8B-B14F-4D97-AF65-F5344CB8AC3E}">
        <p14:creationId xmlns:p14="http://schemas.microsoft.com/office/powerpoint/2010/main" val="669273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Verziókövetés célja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773064"/>
            <a:ext cx="8640960" cy="4824288"/>
          </a:xfrm>
        </p:spPr>
        <p:txBody>
          <a:bodyPr>
            <a:normAutofit lnSpcReduction="10000"/>
          </a:bodyPr>
          <a:lstStyle/>
          <a:p>
            <a:r>
              <a:rPr lang="hu-HU" sz="2800" dirty="0"/>
              <a:t>Forráskód és egyéb szöveges (vagy bináris) állományok (</a:t>
            </a:r>
            <a:r>
              <a:rPr lang="hu-HU" sz="2800" dirty="0" err="1"/>
              <a:t>asset</a:t>
            </a:r>
            <a:r>
              <a:rPr lang="hu-HU" sz="2800" dirty="0"/>
              <a:t>) változásainak nyomon követése</a:t>
            </a:r>
          </a:p>
          <a:p>
            <a:pPr lvl="1"/>
            <a:r>
              <a:rPr lang="hu-HU" sz="2400" dirty="0"/>
              <a:t>Minden változtatás egyedi azonosítóval ellátott (</a:t>
            </a:r>
            <a:r>
              <a:rPr lang="hu-HU" sz="2400" dirty="0" err="1"/>
              <a:t>revision</a:t>
            </a:r>
            <a:r>
              <a:rPr lang="hu-HU" sz="2400" dirty="0"/>
              <a:t>)</a:t>
            </a:r>
          </a:p>
          <a:p>
            <a:pPr lvl="1"/>
            <a:r>
              <a:rPr lang="hu-HU" sz="2400" dirty="0"/>
              <a:t>Változás </a:t>
            </a:r>
            <a:r>
              <a:rPr lang="hu-HU" sz="2400" dirty="0" err="1"/>
              <a:t>meta</a:t>
            </a:r>
            <a:r>
              <a:rPr lang="hu-HU" sz="2400" dirty="0"/>
              <a:t>-információi</a:t>
            </a:r>
          </a:p>
          <a:p>
            <a:pPr lvl="2"/>
            <a:r>
              <a:rPr lang="hu-HU" sz="2000" dirty="0"/>
              <a:t>Ki, mikor, mit módosított</a:t>
            </a:r>
          </a:p>
          <a:p>
            <a:pPr lvl="1"/>
            <a:r>
              <a:rPr lang="hu-HU" sz="2400" dirty="0"/>
              <a:t>Megváltozott sorok (</a:t>
            </a:r>
            <a:r>
              <a:rPr lang="hu-HU" sz="2400" dirty="0" err="1"/>
              <a:t>diff</a:t>
            </a:r>
            <a:r>
              <a:rPr lang="hu-HU" sz="2400" dirty="0"/>
              <a:t>)</a:t>
            </a:r>
          </a:p>
          <a:p>
            <a:r>
              <a:rPr lang="hu-HU" sz="2800" dirty="0"/>
              <a:t>A változások visszakereshetők, visszaállíthatók</a:t>
            </a:r>
          </a:p>
          <a:p>
            <a:r>
              <a:rPr lang="hu-HU" sz="2800" dirty="0"/>
              <a:t>Különböző változások összefésülhetők (</a:t>
            </a:r>
            <a:r>
              <a:rPr lang="hu-HU" sz="2800" dirty="0" err="1"/>
              <a:t>merge</a:t>
            </a:r>
            <a:r>
              <a:rPr lang="hu-HU" sz="2800" dirty="0"/>
              <a:t>)</a:t>
            </a:r>
          </a:p>
          <a:p>
            <a:r>
              <a:rPr lang="hu-HU" sz="2800" dirty="0"/>
              <a:t>Csapatok által fejlesztett közös kódbázis esetén elengedhetetlen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0827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 használ SVN-t?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2061096"/>
            <a:ext cx="8389440" cy="4032200"/>
          </a:xfrm>
        </p:spPr>
        <p:txBody>
          <a:bodyPr/>
          <a:lstStyle/>
          <a:p>
            <a:r>
              <a:rPr lang="hu-HU" sz="2800" dirty="0" err="1"/>
              <a:t>Apache</a:t>
            </a:r>
            <a:r>
              <a:rPr lang="hu-HU" sz="2800" dirty="0"/>
              <a:t> </a:t>
            </a:r>
            <a:r>
              <a:rPr lang="hu-HU" sz="2800" dirty="0" err="1"/>
              <a:t>Foundation</a:t>
            </a:r>
            <a:endParaRPr lang="hu-HU" sz="2800" dirty="0"/>
          </a:p>
          <a:p>
            <a:r>
              <a:rPr lang="hu-HU" sz="2800" dirty="0"/>
              <a:t>GCC</a:t>
            </a:r>
          </a:p>
          <a:p>
            <a:r>
              <a:rPr lang="hu-HU" sz="2800" dirty="0"/>
              <a:t>GNOME</a:t>
            </a:r>
          </a:p>
          <a:p>
            <a:r>
              <a:rPr lang="hu-HU" sz="2800" dirty="0"/>
              <a:t>KDE</a:t>
            </a:r>
          </a:p>
          <a:p>
            <a:r>
              <a:rPr lang="hu-HU" sz="2800" dirty="0" err="1"/>
              <a:t>PuTTY</a:t>
            </a:r>
            <a:endParaRPr lang="hu-HU" sz="2800" dirty="0"/>
          </a:p>
          <a:p>
            <a:r>
              <a:rPr lang="hu-HU" sz="2800" dirty="0" err="1"/>
              <a:t>Trac</a:t>
            </a:r>
            <a:endParaRPr lang="hu-HU" sz="2800" dirty="0"/>
          </a:p>
          <a:p>
            <a:r>
              <a:rPr lang="hu-HU" sz="2800" dirty="0" err="1"/>
              <a:t>GnuPG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7561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Git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3040" y="1701056"/>
            <a:ext cx="8389440" cy="4824288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/>
              <a:t>Eredeti megalkotója Linus </a:t>
            </a:r>
            <a:r>
              <a:rPr lang="hu-HU" sz="2400" dirty="0" err="1"/>
              <a:t>Torvalds</a:t>
            </a:r>
            <a:endParaRPr lang="hu-HU" sz="2400" dirty="0"/>
          </a:p>
          <a:p>
            <a:pPr lvl="1"/>
            <a:r>
              <a:rPr lang="hu-HU" sz="2000" dirty="0"/>
              <a:t>Linux kernel verziókövetéséhez</a:t>
            </a:r>
          </a:p>
          <a:p>
            <a:r>
              <a:rPr lang="hu-HU" sz="2400" dirty="0"/>
              <a:t>2005</a:t>
            </a:r>
          </a:p>
          <a:p>
            <a:r>
              <a:rPr lang="hu-HU" sz="2400" dirty="0"/>
              <a:t>Elosztott architektúra</a:t>
            </a:r>
          </a:p>
          <a:p>
            <a:r>
              <a:rPr lang="hu-HU" sz="2400" dirty="0"/>
              <a:t> Gyors </a:t>
            </a:r>
            <a:r>
              <a:rPr lang="hu-HU" sz="2400" dirty="0" err="1"/>
              <a:t>branching</a:t>
            </a:r>
            <a:r>
              <a:rPr lang="hu-HU" sz="2400" dirty="0"/>
              <a:t>/</a:t>
            </a:r>
            <a:r>
              <a:rPr lang="hu-HU" sz="2400" dirty="0" err="1"/>
              <a:t>merging</a:t>
            </a:r>
            <a:r>
              <a:rPr lang="hu-HU" sz="2400" dirty="0"/>
              <a:t> támogatása</a:t>
            </a:r>
          </a:p>
          <a:p>
            <a:r>
              <a:rPr lang="hu-HU" sz="2400" dirty="0"/>
              <a:t>HTTP, FTP, SSH támogatás</a:t>
            </a:r>
          </a:p>
          <a:p>
            <a:r>
              <a:rPr lang="hu-HU" sz="2400" dirty="0"/>
              <a:t>Fájltörténet kriptográfiai azonosítása</a:t>
            </a:r>
          </a:p>
          <a:p>
            <a:pPr lvl="1"/>
            <a:r>
              <a:rPr lang="hu-HU" sz="2000" dirty="0" err="1"/>
              <a:t>Commit</a:t>
            </a:r>
            <a:r>
              <a:rPr lang="hu-HU" sz="2000" dirty="0"/>
              <a:t> azonosító: SHA-1 </a:t>
            </a:r>
            <a:r>
              <a:rPr lang="hu-HU" sz="2000" dirty="0" err="1"/>
              <a:t>hash</a:t>
            </a:r>
            <a:endParaRPr lang="hu-HU" sz="2000" dirty="0"/>
          </a:p>
          <a:p>
            <a:r>
              <a:rPr lang="hu-HU" sz="2400" dirty="0"/>
              <a:t>Bővíthető </a:t>
            </a:r>
            <a:r>
              <a:rPr lang="hu-HU" sz="2400" dirty="0" err="1"/>
              <a:t>merge</a:t>
            </a:r>
            <a:r>
              <a:rPr lang="hu-HU" sz="2400" dirty="0"/>
              <a:t> stratégia</a:t>
            </a:r>
          </a:p>
          <a:p>
            <a:r>
              <a:rPr lang="hu-HU" sz="2400" dirty="0"/>
              <a:t>Mivel elosztott rendszer, szerverként is használható</a:t>
            </a:r>
          </a:p>
          <a:p>
            <a:pPr lvl="1"/>
            <a:r>
              <a:rPr lang="hu-HU" sz="2000" dirty="0"/>
              <a:t>Hozzáférés szabályozására</a:t>
            </a:r>
          </a:p>
          <a:p>
            <a:pPr lvl="1"/>
            <a:r>
              <a:rPr lang="hu-HU" sz="2000" dirty="0" err="1"/>
              <a:t>Repository</a:t>
            </a:r>
            <a:r>
              <a:rPr lang="hu-HU" sz="2000" dirty="0"/>
              <a:t> web-es elérésére</a:t>
            </a:r>
          </a:p>
          <a:p>
            <a:pPr lvl="1"/>
            <a:r>
              <a:rPr lang="hu-HU" sz="2000" dirty="0" err="1"/>
              <a:t>Repository</a:t>
            </a:r>
            <a:r>
              <a:rPr lang="hu-HU" sz="2000" dirty="0"/>
              <a:t> menedzselésére</a:t>
            </a:r>
            <a:endParaRPr lang="en-US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743" y="1484784"/>
            <a:ext cx="1897853" cy="7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17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 használ </a:t>
            </a:r>
            <a:r>
              <a:rPr lang="hu-HU" dirty="0" err="1"/>
              <a:t>Git</a:t>
            </a:r>
            <a:r>
              <a:rPr lang="hu-HU" dirty="0"/>
              <a:t>-et?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629048"/>
            <a:ext cx="8389440" cy="4824288"/>
          </a:xfrm>
        </p:spPr>
        <p:txBody>
          <a:bodyPr>
            <a:normAutofit lnSpcReduction="10000"/>
          </a:bodyPr>
          <a:lstStyle/>
          <a:p>
            <a:r>
              <a:rPr lang="hu-HU" sz="2800" dirty="0" err="1"/>
              <a:t>Bootstrap</a:t>
            </a:r>
            <a:endParaRPr lang="hu-HU" sz="2800" dirty="0"/>
          </a:p>
          <a:p>
            <a:r>
              <a:rPr lang="hu-HU" sz="2800" dirty="0"/>
              <a:t>Node.js</a:t>
            </a:r>
          </a:p>
          <a:p>
            <a:r>
              <a:rPr lang="hu-HU" sz="2800" dirty="0" err="1"/>
              <a:t>eclipse</a:t>
            </a:r>
            <a:endParaRPr lang="hu-HU" sz="2800" dirty="0"/>
          </a:p>
          <a:p>
            <a:r>
              <a:rPr lang="hu-HU" sz="2800" dirty="0" err="1"/>
              <a:t>Ruby</a:t>
            </a:r>
            <a:r>
              <a:rPr lang="hu-HU" sz="2800" dirty="0"/>
              <a:t> </a:t>
            </a:r>
            <a:r>
              <a:rPr lang="hu-HU" sz="2800" dirty="0" err="1"/>
              <a:t>on</a:t>
            </a:r>
            <a:r>
              <a:rPr lang="hu-HU" sz="2800" dirty="0"/>
              <a:t> </a:t>
            </a:r>
            <a:r>
              <a:rPr lang="hu-HU" sz="2800" dirty="0" err="1"/>
              <a:t>Rails</a:t>
            </a:r>
            <a:endParaRPr lang="hu-HU" sz="2800" dirty="0"/>
          </a:p>
          <a:p>
            <a:r>
              <a:rPr lang="hu-HU" sz="2800" dirty="0"/>
              <a:t>eBay</a:t>
            </a:r>
          </a:p>
          <a:p>
            <a:r>
              <a:rPr lang="hu-HU" sz="2800" dirty="0" err="1"/>
              <a:t>Twitter</a:t>
            </a:r>
            <a:endParaRPr lang="hu-HU" sz="2800" dirty="0"/>
          </a:p>
          <a:p>
            <a:r>
              <a:rPr lang="hu-HU" sz="2800" dirty="0" err="1"/>
              <a:t>LinkedIn</a:t>
            </a:r>
            <a:endParaRPr lang="hu-HU" sz="2800" dirty="0"/>
          </a:p>
          <a:p>
            <a:r>
              <a:rPr lang="hu-HU" sz="2800" dirty="0" err="1"/>
              <a:t>Netflix</a:t>
            </a:r>
            <a:endParaRPr lang="hu-HU" sz="2800" dirty="0"/>
          </a:p>
          <a:p>
            <a:r>
              <a:rPr lang="hu-HU" sz="2800" dirty="0" err="1"/>
              <a:t>PostgreSQL</a:t>
            </a:r>
            <a:endParaRPr lang="hu-HU" sz="2800" dirty="0"/>
          </a:p>
          <a:p>
            <a:r>
              <a:rPr lang="hu-HU" sz="2800" dirty="0" err="1"/>
              <a:t>Android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8005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Mercurial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629048"/>
            <a:ext cx="8389440" cy="4824288"/>
          </a:xfrm>
        </p:spPr>
        <p:txBody>
          <a:bodyPr>
            <a:normAutofit/>
          </a:bodyPr>
          <a:lstStyle/>
          <a:p>
            <a:r>
              <a:rPr lang="hu-HU" sz="2800" dirty="0"/>
              <a:t>Eredeti megalkotója Matt </a:t>
            </a:r>
            <a:r>
              <a:rPr lang="hu-HU" sz="2800" dirty="0" err="1"/>
              <a:t>Mackall</a:t>
            </a:r>
            <a:endParaRPr lang="hu-HU" sz="2800" dirty="0"/>
          </a:p>
          <a:p>
            <a:r>
              <a:rPr lang="hu-HU" sz="2800" dirty="0"/>
              <a:t>2005</a:t>
            </a:r>
          </a:p>
          <a:p>
            <a:r>
              <a:rPr lang="hu-HU" sz="2800" dirty="0"/>
              <a:t>Elosztott architektúra</a:t>
            </a:r>
          </a:p>
          <a:p>
            <a:r>
              <a:rPr lang="hu-HU" sz="2800" dirty="0"/>
              <a:t>Verziók SHA-1 </a:t>
            </a:r>
            <a:r>
              <a:rPr lang="hu-HU" sz="2800" dirty="0" err="1"/>
              <a:t>hash</a:t>
            </a:r>
            <a:r>
              <a:rPr lang="hu-HU" sz="2800" dirty="0"/>
              <a:t>-el történő azonosítása</a:t>
            </a:r>
          </a:p>
          <a:p>
            <a:r>
              <a:rPr lang="hu-HU" sz="2800" dirty="0"/>
              <a:t>HTTP és SSH támogatás</a:t>
            </a:r>
          </a:p>
          <a:p>
            <a:r>
              <a:rPr lang="hu-HU" sz="2800" dirty="0"/>
              <a:t>3-way </a:t>
            </a:r>
            <a:r>
              <a:rPr lang="hu-HU" sz="2800" dirty="0" err="1"/>
              <a:t>merge</a:t>
            </a:r>
            <a:r>
              <a:rPr lang="hu-HU" sz="2800" dirty="0"/>
              <a:t> támogatás</a:t>
            </a:r>
          </a:p>
          <a:p>
            <a:r>
              <a:rPr lang="hu-HU" sz="2800" dirty="0"/>
              <a:t>Python és C</a:t>
            </a:r>
          </a:p>
          <a:p>
            <a:r>
              <a:rPr lang="hu-HU" sz="2800" dirty="0"/>
              <a:t>Unix, Windows, </a:t>
            </a:r>
            <a:r>
              <a:rPr lang="hu-HU" sz="2800" dirty="0" err="1"/>
              <a:t>macOS</a:t>
            </a:r>
            <a:r>
              <a:rPr lang="hu-HU" sz="2800" dirty="0"/>
              <a:t> támogatás</a:t>
            </a:r>
          </a:p>
          <a:p>
            <a:r>
              <a:rPr lang="hu-HU" sz="2800" dirty="0" err="1"/>
              <a:t>Git-hez</a:t>
            </a:r>
            <a:r>
              <a:rPr lang="hu-HU" sz="2800" dirty="0"/>
              <a:t> nagyon hasonló koncepció</a:t>
            </a:r>
            <a:endParaRPr lang="en-US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479" y="1412776"/>
            <a:ext cx="1242009" cy="149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43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 használ </a:t>
            </a:r>
            <a:r>
              <a:rPr lang="hu-HU" dirty="0" err="1"/>
              <a:t>Mercurial</a:t>
            </a:r>
            <a:r>
              <a:rPr lang="hu-HU" dirty="0"/>
              <a:t>-t?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629048"/>
            <a:ext cx="8389440" cy="4824288"/>
          </a:xfrm>
        </p:spPr>
        <p:txBody>
          <a:bodyPr>
            <a:normAutofit lnSpcReduction="10000"/>
          </a:bodyPr>
          <a:lstStyle/>
          <a:p>
            <a:r>
              <a:rPr lang="hu-HU" sz="2800" dirty="0"/>
              <a:t>Facebook</a:t>
            </a:r>
          </a:p>
          <a:p>
            <a:r>
              <a:rPr lang="hu-HU" sz="2800" dirty="0"/>
              <a:t>Python</a:t>
            </a:r>
          </a:p>
          <a:p>
            <a:r>
              <a:rPr lang="hu-HU" sz="2800" dirty="0" err="1"/>
              <a:t>Mozilla</a:t>
            </a:r>
            <a:endParaRPr lang="hu-HU" sz="2800" dirty="0"/>
          </a:p>
          <a:p>
            <a:r>
              <a:rPr lang="hu-HU" sz="2800" dirty="0" err="1"/>
              <a:t>OpenSolaris</a:t>
            </a:r>
            <a:endParaRPr lang="hu-HU" sz="2800" dirty="0"/>
          </a:p>
          <a:p>
            <a:r>
              <a:rPr lang="hu-HU" sz="2800" dirty="0"/>
              <a:t>Java/</a:t>
            </a:r>
            <a:r>
              <a:rPr lang="hu-HU" sz="2800" dirty="0" err="1"/>
              <a:t>OpenJDK</a:t>
            </a:r>
            <a:endParaRPr lang="hu-HU" sz="2800" dirty="0"/>
          </a:p>
          <a:p>
            <a:r>
              <a:rPr lang="hu-HU" sz="2800" dirty="0" err="1"/>
              <a:t>Bitbucket</a:t>
            </a:r>
            <a:endParaRPr lang="hu-HU" sz="2800" dirty="0"/>
          </a:p>
          <a:p>
            <a:r>
              <a:rPr lang="hu-HU" sz="2800" dirty="0" err="1"/>
              <a:t>NetBeans</a:t>
            </a:r>
            <a:endParaRPr lang="hu-HU" sz="2800" dirty="0"/>
          </a:p>
          <a:p>
            <a:r>
              <a:rPr lang="hu-HU" sz="2800" dirty="0" err="1"/>
              <a:t>Nginx</a:t>
            </a:r>
            <a:endParaRPr lang="hu-HU" sz="2800" dirty="0"/>
          </a:p>
          <a:p>
            <a:r>
              <a:rPr lang="hu-HU" sz="2800" dirty="0" err="1"/>
              <a:t>Octave</a:t>
            </a:r>
            <a:endParaRPr lang="hu-HU" sz="2800" dirty="0"/>
          </a:p>
          <a:p>
            <a:r>
              <a:rPr lang="hu-HU" sz="2800" dirty="0" err="1"/>
              <a:t>PyPy</a:t>
            </a:r>
            <a:endParaRPr lang="hu-HU" sz="18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9403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Bazaar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629048"/>
            <a:ext cx="8389440" cy="4824288"/>
          </a:xfrm>
        </p:spPr>
        <p:txBody>
          <a:bodyPr>
            <a:normAutofit/>
          </a:bodyPr>
          <a:lstStyle/>
          <a:p>
            <a:r>
              <a:rPr lang="hu-HU" sz="2600" dirty="0"/>
              <a:t>GNU</a:t>
            </a:r>
          </a:p>
          <a:p>
            <a:r>
              <a:rPr lang="hu-HU" sz="2600" dirty="0"/>
              <a:t>2005</a:t>
            </a:r>
          </a:p>
          <a:p>
            <a:r>
              <a:rPr lang="hu-HU" sz="2600" dirty="0"/>
              <a:t>Elosztott ÉS kliens-szerver architektúra támogatás</a:t>
            </a:r>
          </a:p>
          <a:p>
            <a:pPr lvl="1"/>
            <a:r>
              <a:rPr lang="hu-HU" sz="2000" dirty="0"/>
              <a:t>Központi szerver használata opcionális</a:t>
            </a:r>
          </a:p>
          <a:p>
            <a:pPr lvl="1"/>
            <a:r>
              <a:rPr lang="hu-HU" sz="2000" dirty="0"/>
              <a:t>A két megközelítés egyszerre, egy projekten belül is használható</a:t>
            </a:r>
          </a:p>
          <a:p>
            <a:r>
              <a:rPr lang="hu-HU" sz="2600" dirty="0"/>
              <a:t>Python</a:t>
            </a:r>
          </a:p>
          <a:p>
            <a:r>
              <a:rPr lang="hu-HU" sz="2600" dirty="0"/>
              <a:t>Integrálható más VCS-el</a:t>
            </a:r>
          </a:p>
          <a:p>
            <a:pPr lvl="1"/>
            <a:r>
              <a:rPr lang="hu-HU" sz="2000" dirty="0"/>
              <a:t>Pl. </a:t>
            </a:r>
            <a:r>
              <a:rPr lang="hu-HU" sz="2000" dirty="0" err="1"/>
              <a:t>branch</a:t>
            </a:r>
            <a:r>
              <a:rPr lang="hu-HU" sz="2000" dirty="0"/>
              <a:t> készítése SVN-</a:t>
            </a:r>
            <a:r>
              <a:rPr lang="hu-HU" sz="2000" dirty="0" err="1"/>
              <a:t>ből</a:t>
            </a:r>
            <a:endParaRPr lang="hu-HU" sz="2000" dirty="0"/>
          </a:p>
          <a:p>
            <a:pPr lvl="1"/>
            <a:r>
              <a:rPr lang="hu-HU" sz="2000" dirty="0" err="1"/>
              <a:t>Git</a:t>
            </a:r>
            <a:r>
              <a:rPr lang="hu-HU" sz="2000" dirty="0"/>
              <a:t>, </a:t>
            </a:r>
            <a:r>
              <a:rPr lang="hu-HU" sz="2000" dirty="0" err="1"/>
              <a:t>Mercurial</a:t>
            </a:r>
            <a:r>
              <a:rPr lang="hu-HU" sz="2000" dirty="0"/>
              <a:t> csak olvasható elérés</a:t>
            </a:r>
          </a:p>
          <a:p>
            <a:pPr lvl="1"/>
            <a:r>
              <a:rPr lang="hu-HU" sz="2000" dirty="0" err="1"/>
              <a:t>History</a:t>
            </a:r>
            <a:r>
              <a:rPr lang="hu-HU" sz="2000" dirty="0"/>
              <a:t> export/import: CVS, </a:t>
            </a:r>
            <a:r>
              <a:rPr lang="hu-HU" sz="2000" dirty="0" err="1"/>
              <a:t>Darcs</a:t>
            </a:r>
            <a:r>
              <a:rPr lang="hu-HU" sz="2000" dirty="0"/>
              <a:t>, </a:t>
            </a:r>
            <a:r>
              <a:rPr lang="hu-HU" sz="2000" dirty="0" err="1"/>
              <a:t>Git</a:t>
            </a:r>
            <a:r>
              <a:rPr lang="hu-HU" sz="2000" dirty="0"/>
              <a:t>, </a:t>
            </a:r>
            <a:r>
              <a:rPr lang="hu-HU" sz="2000" dirty="0" err="1"/>
              <a:t>Perforce</a:t>
            </a:r>
            <a:r>
              <a:rPr lang="hu-HU" sz="2000" dirty="0"/>
              <a:t>, </a:t>
            </a:r>
            <a:r>
              <a:rPr lang="hu-HU" sz="2000" dirty="0" err="1"/>
              <a:t>Mercurial</a:t>
            </a:r>
            <a:endParaRPr lang="hu-HU" sz="2000" dirty="0"/>
          </a:p>
          <a:p>
            <a:r>
              <a:rPr lang="hu-HU" sz="2600" dirty="0" err="1"/>
              <a:t>Cross</a:t>
            </a:r>
            <a:r>
              <a:rPr lang="hu-HU" sz="2600" dirty="0"/>
              <a:t>-platform</a:t>
            </a:r>
            <a:endParaRPr lang="hu-HU" sz="1800" dirty="0"/>
          </a:p>
          <a:p>
            <a:pPr lvl="1"/>
            <a:endParaRPr lang="en-US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268760"/>
            <a:ext cx="11906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89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 használ </a:t>
            </a:r>
            <a:r>
              <a:rPr lang="hu-HU" dirty="0" err="1"/>
              <a:t>Bazaar</a:t>
            </a:r>
            <a:r>
              <a:rPr lang="hu-HU" dirty="0"/>
              <a:t>-t?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917080"/>
            <a:ext cx="8389440" cy="4824288"/>
          </a:xfrm>
        </p:spPr>
        <p:txBody>
          <a:bodyPr/>
          <a:lstStyle/>
          <a:p>
            <a:r>
              <a:rPr lang="hu-HU" sz="2800" dirty="0"/>
              <a:t>APT</a:t>
            </a:r>
          </a:p>
          <a:p>
            <a:r>
              <a:rPr lang="hu-HU" sz="2800" dirty="0" err="1"/>
              <a:t>Emacs</a:t>
            </a:r>
            <a:endParaRPr lang="hu-HU" sz="2800" dirty="0"/>
          </a:p>
          <a:p>
            <a:r>
              <a:rPr lang="hu-HU" sz="2800" dirty="0"/>
              <a:t>Mailman</a:t>
            </a:r>
          </a:p>
          <a:p>
            <a:r>
              <a:rPr lang="hu-HU" sz="2800" dirty="0" err="1"/>
              <a:t>MxSQL</a:t>
            </a:r>
            <a:endParaRPr lang="hu-HU" sz="2800" dirty="0"/>
          </a:p>
          <a:p>
            <a:r>
              <a:rPr lang="hu-HU" sz="2800" dirty="0" err="1"/>
              <a:t>Bugzilla</a:t>
            </a:r>
            <a:endParaRPr lang="hu-HU" sz="2800" dirty="0"/>
          </a:p>
          <a:p>
            <a:r>
              <a:rPr lang="hu-HU" sz="2800" dirty="0" err="1"/>
              <a:t>iPython</a:t>
            </a:r>
            <a:endParaRPr lang="hu-HU" sz="2800" dirty="0"/>
          </a:p>
          <a:p>
            <a:r>
              <a:rPr lang="hu-HU" sz="2800" dirty="0" err="1"/>
              <a:t>Chromium</a:t>
            </a:r>
            <a:endParaRPr lang="hu-HU" sz="2800" dirty="0"/>
          </a:p>
          <a:p>
            <a:r>
              <a:rPr lang="hu-HU" sz="2800" dirty="0" err="1"/>
              <a:t>Gawk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4577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VCS eszközök összehasonlítása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701056"/>
            <a:ext cx="8389440" cy="4824288"/>
          </a:xfrm>
        </p:spPr>
        <p:txBody>
          <a:bodyPr>
            <a:normAutofit lnSpcReduction="10000"/>
          </a:bodyPr>
          <a:lstStyle/>
          <a:p>
            <a:r>
              <a:rPr lang="hu-HU" sz="2600" dirty="0">
                <a:hlinkClick r:id="rId2"/>
              </a:rPr>
              <a:t>https://en.wikipedia.org/wiki/Comparison_of_version_control_software</a:t>
            </a:r>
            <a:endParaRPr lang="hu-HU" sz="2600" dirty="0"/>
          </a:p>
          <a:p>
            <a:r>
              <a:rPr lang="hu-HU" sz="2600" dirty="0"/>
              <a:t>Népszerűség</a:t>
            </a:r>
          </a:p>
          <a:p>
            <a:pPr lvl="1"/>
            <a:r>
              <a:rPr lang="hu-HU" sz="2200" dirty="0">
                <a:hlinkClick r:id="rId3"/>
              </a:rPr>
              <a:t>https://www.openhub.net/repositories/compare</a:t>
            </a:r>
            <a:endParaRPr lang="hu-HU" sz="2200" dirty="0"/>
          </a:p>
          <a:p>
            <a:r>
              <a:rPr lang="hu-HU" sz="2600" dirty="0"/>
              <a:t>Kliens-szerver vs. elosztott / ipari vs. nyílt forrású</a:t>
            </a:r>
          </a:p>
          <a:p>
            <a:r>
              <a:rPr lang="hu-HU" sz="2600" dirty="0"/>
              <a:t>Párhuzamosság feloldási modell (</a:t>
            </a:r>
            <a:r>
              <a:rPr lang="hu-HU" sz="2600" dirty="0" err="1"/>
              <a:t>lock</a:t>
            </a:r>
            <a:r>
              <a:rPr lang="hu-HU" sz="2600" dirty="0"/>
              <a:t> vs. </a:t>
            </a:r>
            <a:r>
              <a:rPr lang="hu-HU" sz="2600" dirty="0" err="1"/>
              <a:t>merge</a:t>
            </a:r>
            <a:r>
              <a:rPr lang="hu-HU" sz="2600" dirty="0"/>
              <a:t>)</a:t>
            </a:r>
          </a:p>
          <a:p>
            <a:r>
              <a:rPr lang="hu-HU" sz="2600" dirty="0"/>
              <a:t>Támogatott platformok/hálózati protokollok</a:t>
            </a:r>
          </a:p>
          <a:p>
            <a:r>
              <a:rPr lang="hu-HU" sz="2600" dirty="0"/>
              <a:t>Megvalósítás programnyelve</a:t>
            </a:r>
          </a:p>
          <a:p>
            <a:r>
              <a:rPr lang="hu-HU" sz="2600" dirty="0"/>
              <a:t>Tárolási mechanizmus (</a:t>
            </a:r>
            <a:r>
              <a:rPr lang="hu-HU" sz="2600" dirty="0" err="1"/>
              <a:t>changeset</a:t>
            </a:r>
            <a:r>
              <a:rPr lang="hu-HU" sz="2600" dirty="0"/>
              <a:t> vs. </a:t>
            </a:r>
            <a:r>
              <a:rPr lang="hu-HU" sz="2600" dirty="0" err="1"/>
              <a:t>snapshot</a:t>
            </a:r>
            <a:r>
              <a:rPr lang="hu-HU" sz="2600" dirty="0"/>
              <a:t>)</a:t>
            </a:r>
          </a:p>
          <a:p>
            <a:r>
              <a:rPr lang="hu-HU" sz="2600" dirty="0"/>
              <a:t>Változás egysége (fájl vs. fa)</a:t>
            </a:r>
          </a:p>
          <a:p>
            <a:r>
              <a:rPr lang="hu-HU" sz="2600" dirty="0"/>
              <a:t>Revízió azonosítás (szám, random, </a:t>
            </a:r>
            <a:r>
              <a:rPr lang="hu-HU" sz="2600" dirty="0" err="1"/>
              <a:t>hash</a:t>
            </a:r>
            <a:r>
              <a:rPr lang="hu-HU" sz="2600" dirty="0"/>
              <a:t>, stb.)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6770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Diff</a:t>
            </a:r>
            <a:r>
              <a:rPr lang="hu-HU" dirty="0"/>
              <a:t> és patch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701056"/>
            <a:ext cx="8389440" cy="4824288"/>
          </a:xfrm>
        </p:spPr>
        <p:txBody>
          <a:bodyPr>
            <a:normAutofit fontScale="92500"/>
          </a:bodyPr>
          <a:lstStyle/>
          <a:p>
            <a:r>
              <a:rPr lang="hu-HU" sz="2800" dirty="0"/>
              <a:t>Gyakori fogalmak, egy fájl két verziója közti különbség szöveges leírása</a:t>
            </a:r>
          </a:p>
          <a:p>
            <a:pPr lvl="1"/>
            <a:r>
              <a:rPr lang="hu-HU" sz="2400" dirty="0"/>
              <a:t>Sor alapú „</a:t>
            </a:r>
            <a:r>
              <a:rPr lang="hu-HU" sz="2400" dirty="0" err="1"/>
              <a:t>edit</a:t>
            </a:r>
            <a:r>
              <a:rPr lang="hu-HU" sz="2400" dirty="0"/>
              <a:t> </a:t>
            </a:r>
            <a:r>
              <a:rPr lang="hu-HU" sz="2400" dirty="0" err="1"/>
              <a:t>distance</a:t>
            </a:r>
            <a:r>
              <a:rPr lang="hu-HU" sz="2400" dirty="0"/>
              <a:t>”</a:t>
            </a:r>
          </a:p>
          <a:p>
            <a:r>
              <a:rPr lang="hu-HU" sz="2800" dirty="0"/>
              <a:t>Hozzáadott és törölt sorok jelölése</a:t>
            </a:r>
          </a:p>
          <a:p>
            <a:r>
              <a:rPr lang="hu-HU" sz="2800" dirty="0"/>
              <a:t>A </a:t>
            </a:r>
            <a:r>
              <a:rPr lang="hu-HU" sz="2800" dirty="0" err="1"/>
              <a:t>diff</a:t>
            </a:r>
            <a:r>
              <a:rPr lang="hu-HU" sz="2800" dirty="0"/>
              <a:t> fájlt gyakran patch fájlnak, vagy simán csak patch-</a:t>
            </a:r>
            <a:r>
              <a:rPr lang="hu-HU" sz="2800" dirty="0" err="1"/>
              <a:t>nek</a:t>
            </a:r>
            <a:r>
              <a:rPr lang="hu-HU" sz="2800" dirty="0"/>
              <a:t> nevezik</a:t>
            </a:r>
          </a:p>
          <a:p>
            <a:r>
              <a:rPr lang="hu-HU" sz="2800" dirty="0"/>
              <a:t>Alkalmazható egy kódbázisra</a:t>
            </a:r>
          </a:p>
          <a:p>
            <a:pPr lvl="1"/>
            <a:r>
              <a:rPr lang="hu-HU" sz="2400" dirty="0"/>
              <a:t>A művelet után a </a:t>
            </a:r>
            <a:r>
              <a:rPr lang="hu-HU" sz="2400" dirty="0" err="1"/>
              <a:t>diff</a:t>
            </a:r>
            <a:r>
              <a:rPr lang="hu-HU" sz="2400" dirty="0"/>
              <a:t> fájlban tárolt módosítások alkalmazásra kerülnek</a:t>
            </a:r>
          </a:p>
          <a:p>
            <a:pPr lvl="1"/>
            <a:r>
              <a:rPr lang="hu-HU" sz="2400" dirty="0"/>
              <a:t>Minden módosult fájl tartalmazni fogja a leírt módosításokat</a:t>
            </a:r>
          </a:p>
          <a:p>
            <a:pPr lvl="1"/>
            <a:r>
              <a:rPr lang="hu-HU" sz="2400" dirty="0"/>
              <a:t>Változások propagálására egyszerűen használható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8608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Diff</a:t>
            </a:r>
            <a:r>
              <a:rPr lang="hu-HU" dirty="0"/>
              <a:t> és patch formátum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3040" y="1773064"/>
            <a:ext cx="8389440" cy="4824288"/>
          </a:xfrm>
        </p:spPr>
        <p:txBody>
          <a:bodyPr>
            <a:normAutofit lnSpcReduction="10000"/>
          </a:bodyPr>
          <a:lstStyle/>
          <a:p>
            <a:r>
              <a:rPr lang="hu-HU" sz="2800" dirty="0" err="1"/>
              <a:t>Diff</a:t>
            </a:r>
            <a:r>
              <a:rPr lang="hu-HU" sz="2800" dirty="0"/>
              <a:t> előállítása</a:t>
            </a:r>
          </a:p>
          <a:p>
            <a:pPr lvl="1"/>
            <a:r>
              <a:rPr lang="hu-HU" sz="2000" dirty="0"/>
              <a:t>VCS rendszerrel</a:t>
            </a:r>
          </a:p>
          <a:p>
            <a:pPr lvl="1"/>
            <a:r>
              <a:rPr lang="hu-HU" sz="2000" dirty="0" err="1"/>
              <a:t>Diff</a:t>
            </a:r>
            <a:r>
              <a:rPr lang="hu-HU" sz="2000" dirty="0"/>
              <a:t> eszközzel</a:t>
            </a:r>
          </a:p>
          <a:p>
            <a:r>
              <a:rPr lang="hu-HU" sz="2400" dirty="0"/>
              <a:t>Fejléc, hozzáadott, törölt sorok jelölése</a:t>
            </a:r>
          </a:p>
          <a:p>
            <a:pPr lvl="1"/>
            <a:r>
              <a:rPr lang="hu-HU" sz="2000" dirty="0"/>
              <a:t>Módosított sorok = törlés + hozzáadás!</a:t>
            </a:r>
          </a:p>
          <a:p>
            <a:r>
              <a:rPr lang="hu-HU" sz="2800" dirty="0"/>
              <a:t>Patch alkalmazása a kiinduló verzió óta történt fájl módosítások esetén</a:t>
            </a:r>
          </a:p>
          <a:p>
            <a:pPr lvl="1"/>
            <a:r>
              <a:rPr lang="hu-HU" sz="2000" dirty="0"/>
              <a:t>Context </a:t>
            </a:r>
            <a:r>
              <a:rPr lang="hu-HU" sz="2000" dirty="0" err="1"/>
              <a:t>diff</a:t>
            </a:r>
            <a:endParaRPr lang="hu-HU" sz="2000" dirty="0"/>
          </a:p>
          <a:p>
            <a:pPr lvl="2"/>
            <a:r>
              <a:rPr lang="hu-HU" sz="1600" dirty="0"/>
              <a:t>Módosult sorok előtti/utáni kontextus használata</a:t>
            </a:r>
          </a:p>
          <a:p>
            <a:pPr lvl="2"/>
            <a:r>
              <a:rPr lang="hu-HU" sz="1600" dirty="0"/>
              <a:t>Elcsúszott sorszámok kiküszöbölhetők</a:t>
            </a:r>
          </a:p>
          <a:p>
            <a:pPr lvl="1"/>
            <a:r>
              <a:rPr lang="hu-HU" sz="2000" dirty="0" err="1"/>
              <a:t>Unified</a:t>
            </a:r>
            <a:r>
              <a:rPr lang="hu-HU" sz="2000" dirty="0"/>
              <a:t> </a:t>
            </a:r>
            <a:r>
              <a:rPr lang="hu-HU" sz="2000" dirty="0" err="1"/>
              <a:t>diff</a:t>
            </a:r>
            <a:endParaRPr lang="hu-HU" sz="2000" dirty="0"/>
          </a:p>
          <a:p>
            <a:pPr lvl="2"/>
            <a:r>
              <a:rPr lang="hu-HU" sz="1600" dirty="0"/>
              <a:t>Jelenleg leggyakrabban használt formátum</a:t>
            </a:r>
          </a:p>
          <a:p>
            <a:pPr lvl="2"/>
            <a:r>
              <a:rPr lang="hu-HU" sz="1600" dirty="0"/>
              <a:t>Context </a:t>
            </a:r>
            <a:r>
              <a:rPr lang="hu-HU" sz="1600" dirty="0" err="1"/>
              <a:t>diff</a:t>
            </a:r>
            <a:r>
              <a:rPr lang="hu-HU" sz="1600" dirty="0"/>
              <a:t> újabb, módosított változata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2230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Verziókövetés megvalósítása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629048"/>
            <a:ext cx="8389440" cy="4824288"/>
          </a:xfrm>
        </p:spPr>
        <p:txBody>
          <a:bodyPr>
            <a:normAutofit lnSpcReduction="10000"/>
          </a:bodyPr>
          <a:lstStyle/>
          <a:p>
            <a:r>
              <a:rPr lang="hu-HU" sz="2800" dirty="0"/>
              <a:t>Speciális szoftverek (VCS – Version </a:t>
            </a:r>
            <a:r>
              <a:rPr lang="hu-HU" sz="2800" dirty="0" err="1"/>
              <a:t>Control</a:t>
            </a:r>
            <a:r>
              <a:rPr lang="hu-HU" sz="2800" dirty="0"/>
              <a:t> System)</a:t>
            </a:r>
          </a:p>
          <a:p>
            <a:pPr lvl="1"/>
            <a:r>
              <a:rPr lang="hu-HU" sz="2400" dirty="0"/>
              <a:t>Számos különböző koncepció a fenti célok megvalósítására</a:t>
            </a:r>
          </a:p>
          <a:p>
            <a:r>
              <a:rPr lang="hu-HU" sz="2800" dirty="0"/>
              <a:t>Változások tárolása</a:t>
            </a:r>
          </a:p>
          <a:p>
            <a:pPr lvl="1"/>
            <a:r>
              <a:rPr lang="hu-HU" sz="2400" dirty="0"/>
              <a:t>Fájlok/adatok kezdeti változatának tárolása, módosítások nyomon követése</a:t>
            </a:r>
          </a:p>
          <a:p>
            <a:pPr lvl="2"/>
            <a:r>
              <a:rPr lang="hu-HU" sz="2000" dirty="0"/>
              <a:t>Intuitív, de átnevezés, törlés, összefésülés problémás</a:t>
            </a:r>
          </a:p>
          <a:p>
            <a:pPr lvl="1"/>
            <a:r>
              <a:rPr lang="hu-HU" sz="2400" dirty="0"/>
              <a:t>Minden változás az egész adathalmaz egy újabb állapota</a:t>
            </a:r>
          </a:p>
          <a:p>
            <a:pPr lvl="2"/>
            <a:r>
              <a:rPr lang="hu-HU" sz="2000" dirty="0"/>
              <a:t>Apró/egyszerű módosítások esetén kevésbé intuitív</a:t>
            </a:r>
          </a:p>
          <a:p>
            <a:pPr lvl="2"/>
            <a:r>
              <a:rPr lang="hu-HU" sz="2000" dirty="0"/>
              <a:t>Nagy/komplex változtatások esetén viszont egyszerűsít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3117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zis 12"/>
          <p:cNvSpPr/>
          <p:nvPr/>
        </p:nvSpPr>
        <p:spPr bwMode="auto">
          <a:xfrm>
            <a:off x="4133155" y="3858973"/>
            <a:ext cx="720080" cy="4679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Unidiff</a:t>
            </a:r>
            <a:r>
              <a:rPr lang="hu-HU" dirty="0"/>
              <a:t> példa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5048" y="1197000"/>
            <a:ext cx="8389440" cy="4824288"/>
          </a:xfrm>
        </p:spPr>
        <p:txBody>
          <a:bodyPr/>
          <a:lstStyle/>
          <a:p>
            <a:pPr marL="914400" lvl="2" indent="0">
              <a:buNone/>
            </a:pPr>
            <a:r>
              <a:rPr lang="hu-HU" sz="1800" dirty="0"/>
              <a:t>	</a:t>
            </a:r>
          </a:p>
          <a:p>
            <a:pPr lvl="1"/>
            <a:endParaRPr lang="en-US" sz="24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843" y="1578591"/>
            <a:ext cx="2286000" cy="1752600"/>
          </a:xfrm>
          <a:prstGeom prst="rect">
            <a:avLst/>
          </a:prstGeom>
        </p:spPr>
      </p:pic>
      <p:cxnSp>
        <p:nvCxnSpPr>
          <p:cNvPr id="9" name="Egyenes összekötő nyíllal 8"/>
          <p:cNvCxnSpPr/>
          <p:nvPr/>
        </p:nvCxnSpPr>
        <p:spPr bwMode="auto">
          <a:xfrm>
            <a:off x="3053035" y="3390797"/>
            <a:ext cx="936104" cy="10081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Egyenes összekötő nyíllal 10"/>
          <p:cNvCxnSpPr/>
          <p:nvPr/>
        </p:nvCxnSpPr>
        <p:spPr bwMode="auto">
          <a:xfrm flipH="1">
            <a:off x="5051003" y="3619372"/>
            <a:ext cx="810344" cy="7795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Szövegdoboz 11"/>
          <p:cNvSpPr txBox="1"/>
          <p:nvPr/>
        </p:nvSpPr>
        <p:spPr>
          <a:xfrm>
            <a:off x="4220944" y="3894853"/>
            <a:ext cx="488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0" dirty="0" err="1"/>
              <a:t>diff</a:t>
            </a:r>
            <a:endParaRPr lang="hu-HU" b="0" dirty="0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454" y="1582451"/>
            <a:ext cx="2228850" cy="17526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035" y="4492327"/>
            <a:ext cx="29432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90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Diff</a:t>
            </a:r>
            <a:r>
              <a:rPr lang="hu-HU" dirty="0"/>
              <a:t> és </a:t>
            </a:r>
            <a:r>
              <a:rPr lang="hu-HU" dirty="0" err="1"/>
              <a:t>merge</a:t>
            </a:r>
            <a:r>
              <a:rPr lang="hu-HU" dirty="0"/>
              <a:t> eszközök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557040"/>
            <a:ext cx="8389440" cy="4824288"/>
          </a:xfrm>
        </p:spPr>
        <p:txBody>
          <a:bodyPr>
            <a:normAutofit lnSpcReduction="10000"/>
          </a:bodyPr>
          <a:lstStyle/>
          <a:p>
            <a:r>
              <a:rPr lang="hu-HU" sz="2800" dirty="0" err="1"/>
              <a:t>WinMerge</a:t>
            </a:r>
            <a:endParaRPr lang="hu-HU" sz="2800" dirty="0"/>
          </a:p>
          <a:p>
            <a:r>
              <a:rPr lang="hu-HU" sz="2800" dirty="0" err="1"/>
              <a:t>Meld</a:t>
            </a:r>
            <a:endParaRPr lang="hu-HU" sz="2800" dirty="0"/>
          </a:p>
          <a:p>
            <a:r>
              <a:rPr lang="hu-HU" sz="2800" dirty="0" err="1"/>
              <a:t>DiffMerge</a:t>
            </a:r>
            <a:endParaRPr lang="hu-HU" sz="2800" dirty="0"/>
          </a:p>
          <a:p>
            <a:r>
              <a:rPr lang="hu-HU" sz="2800" dirty="0" err="1"/>
              <a:t>Kdiff</a:t>
            </a:r>
            <a:endParaRPr lang="hu-HU" sz="2800" dirty="0"/>
          </a:p>
          <a:p>
            <a:r>
              <a:rPr lang="hu-HU" sz="2800" dirty="0" err="1"/>
              <a:t>CodeCompare</a:t>
            </a:r>
            <a:endParaRPr lang="hu-HU" sz="2800" dirty="0"/>
          </a:p>
          <a:p>
            <a:r>
              <a:rPr lang="hu-HU" sz="2800" dirty="0" err="1"/>
              <a:t>Beyond</a:t>
            </a:r>
            <a:r>
              <a:rPr lang="hu-HU" sz="2800" dirty="0"/>
              <a:t> </a:t>
            </a:r>
            <a:r>
              <a:rPr lang="hu-HU" sz="2800" dirty="0" err="1"/>
              <a:t>Compare</a:t>
            </a:r>
            <a:endParaRPr lang="hu-HU" sz="2800" dirty="0"/>
          </a:p>
          <a:p>
            <a:r>
              <a:rPr lang="hu-HU" sz="2800" dirty="0" err="1"/>
              <a:t>Eclipse</a:t>
            </a:r>
            <a:r>
              <a:rPr lang="hu-HU" sz="2800" dirty="0"/>
              <a:t> </a:t>
            </a:r>
            <a:r>
              <a:rPr lang="hu-HU" sz="2800" dirty="0" err="1"/>
              <a:t>compare</a:t>
            </a:r>
            <a:endParaRPr lang="hu-HU" sz="2800" dirty="0"/>
          </a:p>
          <a:p>
            <a:r>
              <a:rPr lang="hu-HU" sz="2800" dirty="0" err="1"/>
              <a:t>Kompare</a:t>
            </a:r>
            <a:endParaRPr lang="hu-HU" sz="2800" dirty="0"/>
          </a:p>
          <a:p>
            <a:r>
              <a:rPr lang="hu-HU" sz="2800" dirty="0">
                <a:hlinkClick r:id="rId2"/>
              </a:rPr>
              <a:t>https://en.wikipedia.org/wiki/Comparison_of_file_comparison_tools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546547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Diff</a:t>
            </a:r>
            <a:r>
              <a:rPr lang="hu-HU" dirty="0"/>
              <a:t> Nézet példa</a:t>
            </a:r>
            <a:endParaRPr lang="en-US" dirty="0"/>
          </a:p>
        </p:txBody>
      </p:sp>
      <p:sp>
        <p:nvSpPr>
          <p:cNvPr id="9" name="Szövegdoboz 8"/>
          <p:cNvSpPr txBox="1"/>
          <p:nvPr/>
        </p:nvSpPr>
        <p:spPr>
          <a:xfrm>
            <a:off x="3810509" y="6356299"/>
            <a:ext cx="15856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dirty="0"/>
              <a:t>https://i.sstatic.net/CYnNS.png</a:t>
            </a:r>
            <a:endParaRPr lang="hu-HU" sz="800" b="0" dirty="0"/>
          </a:p>
        </p:txBody>
      </p:sp>
      <p:pic>
        <p:nvPicPr>
          <p:cNvPr id="4" name="Kép 3" descr="A képen szöveg, képernyőkép, Betűtípus, szá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7EDA8A10-C617-9BC1-8C0B-9B15D5F43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2776"/>
            <a:ext cx="8847685" cy="461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922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043608" y="3933056"/>
            <a:ext cx="5356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i="1" dirty="0">
                <a:solidFill>
                  <a:schemeClr val="bg1"/>
                </a:solidFill>
              </a:rPr>
              <a:t>„A tananyag az EFOP-3.5.1-16-2017-00004 pályázat támogatásával készült.”</a:t>
            </a:r>
            <a:endParaRPr lang="hu-H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Változások szerkezete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556792"/>
            <a:ext cx="8389440" cy="4824288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/>
              <a:t>Az egyes verziók (</a:t>
            </a:r>
            <a:r>
              <a:rPr lang="hu-HU" sz="2400" dirty="0" err="1"/>
              <a:t>revision</a:t>
            </a:r>
            <a:r>
              <a:rPr lang="hu-HU" sz="2400" dirty="0"/>
              <a:t>)</a:t>
            </a:r>
          </a:p>
          <a:p>
            <a:pPr marL="0" indent="0">
              <a:buNone/>
            </a:pPr>
            <a:r>
              <a:rPr lang="hu-HU" sz="2400" dirty="0"/>
              <a:t>   irányított gráfként reprezentálhatók</a:t>
            </a:r>
          </a:p>
          <a:p>
            <a:pPr lvl="1"/>
            <a:r>
              <a:rPr lang="hu-HU" sz="2000" dirty="0" err="1"/>
              <a:t>Directed</a:t>
            </a:r>
            <a:r>
              <a:rPr lang="hu-HU" sz="2000" dirty="0"/>
              <a:t> </a:t>
            </a:r>
            <a:r>
              <a:rPr lang="hu-HU" sz="2000" dirty="0" err="1"/>
              <a:t>Acyclic</a:t>
            </a:r>
            <a:r>
              <a:rPr lang="hu-HU" sz="2000" dirty="0"/>
              <a:t> </a:t>
            </a:r>
            <a:r>
              <a:rPr lang="hu-HU" sz="2000" dirty="0" err="1"/>
              <a:t>Graph</a:t>
            </a:r>
            <a:r>
              <a:rPr lang="hu-HU" sz="2000" dirty="0"/>
              <a:t> (DAG)</a:t>
            </a:r>
          </a:p>
          <a:p>
            <a:pPr lvl="2"/>
            <a:r>
              <a:rPr lang="hu-HU" sz="1800" dirty="0"/>
              <a:t>Gráf pontjai az egyes revíziók</a:t>
            </a:r>
          </a:p>
          <a:p>
            <a:pPr lvl="2"/>
            <a:r>
              <a:rPr lang="hu-HU" sz="1800" dirty="0"/>
              <a:t>Élek a rákövetkező revízió kapcsolat</a:t>
            </a:r>
          </a:p>
          <a:p>
            <a:pPr lvl="1"/>
            <a:r>
              <a:rPr lang="hu-HU" sz="2000" dirty="0"/>
              <a:t>Több párhuzamos fejlesztési ág</a:t>
            </a:r>
          </a:p>
          <a:p>
            <a:pPr lvl="2"/>
            <a:r>
              <a:rPr lang="hu-HU" sz="1800" dirty="0"/>
              <a:t>Tipikusan van egy fő ág</a:t>
            </a:r>
          </a:p>
          <a:p>
            <a:pPr lvl="1"/>
            <a:r>
              <a:rPr lang="hu-HU" sz="2000" dirty="0"/>
              <a:t>Az összefűzés (</a:t>
            </a:r>
            <a:r>
              <a:rPr lang="hu-HU" sz="2000" dirty="0" err="1"/>
              <a:t>merge</a:t>
            </a:r>
            <a:r>
              <a:rPr lang="hu-HU" sz="2000" dirty="0"/>
              <a:t>) műveletek</a:t>
            </a:r>
          </a:p>
          <a:p>
            <a:pPr marL="457200" lvl="1" indent="0">
              <a:buNone/>
            </a:pPr>
            <a:r>
              <a:rPr lang="hu-HU" sz="2000" dirty="0"/>
              <a:t>   miatt nem fa</a:t>
            </a:r>
          </a:p>
          <a:p>
            <a:pPr lvl="1"/>
            <a:r>
              <a:rPr lang="hu-HU" sz="2000" dirty="0"/>
              <a:t>A változások szekvenciálisan követik</a:t>
            </a:r>
          </a:p>
          <a:p>
            <a:pPr marL="457200" lvl="1" indent="0">
              <a:buNone/>
            </a:pPr>
            <a:r>
              <a:rPr lang="hu-HU" sz="2000" dirty="0"/>
              <a:t>   egymást időben</a:t>
            </a:r>
          </a:p>
          <a:p>
            <a:pPr lvl="2"/>
            <a:r>
              <a:rPr lang="hu-HU" sz="1800" dirty="0"/>
              <a:t>Sorba rendezhető </a:t>
            </a:r>
            <a:r>
              <a:rPr lang="hu-HU" sz="1800" dirty="0" err="1"/>
              <a:t>revizió</a:t>
            </a:r>
            <a:r>
              <a:rPr lang="hu-HU" sz="1800" dirty="0"/>
              <a:t> szám vagy</a:t>
            </a:r>
          </a:p>
          <a:p>
            <a:pPr marL="914400" lvl="2" indent="0">
              <a:buNone/>
            </a:pPr>
            <a:r>
              <a:rPr lang="hu-HU" sz="1800" dirty="0"/>
              <a:t>   időbélyegző alapján</a:t>
            </a:r>
          </a:p>
          <a:p>
            <a:pPr lvl="1"/>
            <a:r>
              <a:rPr lang="hu-HU" sz="2200" dirty="0"/>
              <a:t>HEAD jelöli a legutolsó revíziót</a:t>
            </a:r>
            <a:endParaRPr lang="hu-HU" sz="1800" dirty="0"/>
          </a:p>
          <a:p>
            <a:pPr marL="914400" lvl="2" indent="0">
              <a:buNone/>
            </a:pPr>
            <a:r>
              <a:rPr lang="hu-HU" sz="1800" dirty="0"/>
              <a:t>	</a:t>
            </a:r>
          </a:p>
          <a:p>
            <a:pPr lvl="1"/>
            <a:endParaRPr lang="en-US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948" y="1309836"/>
            <a:ext cx="2095500" cy="51435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353002" y="6453916"/>
            <a:ext cx="25394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b="0" dirty="0"/>
              <a:t>Forrás: https://en.wikipedia.org/wiki/Version_control</a:t>
            </a:r>
          </a:p>
        </p:txBody>
      </p:sp>
    </p:spTree>
    <p:extLst>
      <p:ext uri="{BB962C8B-B14F-4D97-AF65-F5344CB8AC3E}">
        <p14:creationId xmlns:p14="http://schemas.microsoft.com/office/powerpoint/2010/main" val="1975994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Fejlesztési ágak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773064"/>
            <a:ext cx="8389440" cy="4824288"/>
          </a:xfrm>
        </p:spPr>
        <p:txBody>
          <a:bodyPr>
            <a:normAutofit lnSpcReduction="10000"/>
          </a:bodyPr>
          <a:lstStyle/>
          <a:p>
            <a:r>
              <a:rPr lang="hu-HU" sz="2800" dirty="0"/>
              <a:t>Triviális esetben egy lineáris fejlesztési ág (</a:t>
            </a:r>
            <a:r>
              <a:rPr lang="hu-HU" sz="2800" dirty="0" err="1"/>
              <a:t>branch</a:t>
            </a:r>
            <a:r>
              <a:rPr lang="hu-HU" sz="2800" dirty="0"/>
              <a:t>) létezik</a:t>
            </a:r>
          </a:p>
          <a:p>
            <a:pPr lvl="1"/>
            <a:r>
              <a:rPr lang="hu-HU" sz="2400" dirty="0"/>
              <a:t>Minden revíziót pontosan egy másik revízió előzi meg</a:t>
            </a:r>
          </a:p>
          <a:p>
            <a:pPr lvl="1"/>
            <a:r>
              <a:rPr lang="hu-HU" sz="2400" dirty="0"/>
              <a:t>A verziók egyszerű vonalat képeznek</a:t>
            </a:r>
          </a:p>
          <a:p>
            <a:pPr lvl="1"/>
            <a:r>
              <a:rPr lang="hu-HU" sz="2400" dirty="0"/>
              <a:t>Egyetlen legfrissebb verzió</a:t>
            </a:r>
          </a:p>
          <a:p>
            <a:pPr lvl="2"/>
            <a:r>
              <a:rPr lang="hu-HU" sz="2000" dirty="0"/>
              <a:t>Ez a HEAD</a:t>
            </a:r>
          </a:p>
          <a:p>
            <a:r>
              <a:rPr lang="hu-HU" sz="2800" dirty="0"/>
              <a:t>Tipikusan több párhuzamos fejlesztési ág létezhet</a:t>
            </a:r>
          </a:p>
          <a:p>
            <a:pPr lvl="1"/>
            <a:r>
              <a:rPr lang="hu-HU" sz="2400" dirty="0"/>
              <a:t>Több későbbi revízió is követhet egy korábbi revíziót</a:t>
            </a:r>
          </a:p>
          <a:p>
            <a:pPr lvl="1"/>
            <a:r>
              <a:rPr lang="hu-HU" sz="2400" dirty="0"/>
              <a:t>Minden ágnak van legfrissebb verziója</a:t>
            </a:r>
          </a:p>
          <a:p>
            <a:pPr lvl="2"/>
            <a:r>
              <a:rPr lang="hu-HU" sz="2000" dirty="0"/>
              <a:t>Gyerek nélküli revíziók</a:t>
            </a:r>
          </a:p>
          <a:p>
            <a:pPr marL="914400" lvl="2" indent="0">
              <a:buNone/>
            </a:pPr>
            <a:r>
              <a:rPr lang="hu-HU" sz="1800" dirty="0"/>
              <a:t>	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8667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Több ágas fejlesztés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629048"/>
            <a:ext cx="8389440" cy="4824288"/>
          </a:xfrm>
        </p:spPr>
        <p:txBody>
          <a:bodyPr>
            <a:normAutofit lnSpcReduction="10000"/>
          </a:bodyPr>
          <a:lstStyle/>
          <a:p>
            <a:r>
              <a:rPr lang="hu-HU" sz="2800" dirty="0"/>
              <a:t>Mivel több „legfrissebb” revízió van, HEAD nem egyértelmű (vagyis minden ágon van egy)</a:t>
            </a:r>
          </a:p>
          <a:p>
            <a:pPr lvl="1"/>
            <a:r>
              <a:rPr lang="hu-HU" sz="1600" dirty="0"/>
              <a:t>Tipikusan kineveznek egy preferált HEAD-et</a:t>
            </a:r>
          </a:p>
          <a:p>
            <a:pPr lvl="1"/>
            <a:r>
              <a:rPr lang="hu-HU" sz="1600" dirty="0"/>
              <a:t>Általában ez a fő fejlesztési ág HEAD revíziója</a:t>
            </a:r>
          </a:p>
          <a:p>
            <a:pPr lvl="2"/>
            <a:r>
              <a:rPr lang="hu-HU" sz="1600" dirty="0"/>
              <a:t>Ez lesz a fő HEAD revízió</a:t>
            </a:r>
          </a:p>
          <a:p>
            <a:pPr lvl="1"/>
            <a:r>
              <a:rPr lang="hu-HU" sz="1600" dirty="0"/>
              <a:t>Minden HEAD-en alapuló későbbi revízió vagy az új HEAD, vagy egy új ág lesz</a:t>
            </a:r>
          </a:p>
          <a:p>
            <a:r>
              <a:rPr lang="hu-HU" sz="2800" dirty="0"/>
              <a:t>Mindig létezik egy kitüntetett fejlesztési ág, ez a főág</a:t>
            </a:r>
          </a:p>
          <a:p>
            <a:pPr lvl="1"/>
            <a:r>
              <a:rPr lang="hu-HU" sz="1600" dirty="0"/>
              <a:t>Különböző elnevezése lehet: </a:t>
            </a:r>
            <a:r>
              <a:rPr lang="hu-HU" sz="1600" i="1" dirty="0" err="1"/>
              <a:t>trunk</a:t>
            </a:r>
            <a:r>
              <a:rPr lang="hu-HU" sz="1600" i="1" dirty="0"/>
              <a:t>, </a:t>
            </a:r>
            <a:r>
              <a:rPr lang="hu-HU" sz="1600" i="1" dirty="0" err="1"/>
              <a:t>mainline</a:t>
            </a:r>
            <a:r>
              <a:rPr lang="hu-HU" sz="1600" i="1" dirty="0"/>
              <a:t>, </a:t>
            </a:r>
            <a:r>
              <a:rPr lang="hu-HU" sz="1600" i="1" dirty="0" err="1"/>
              <a:t>master</a:t>
            </a:r>
            <a:r>
              <a:rPr lang="hu-HU" sz="1600" i="1" dirty="0"/>
              <a:t>, </a:t>
            </a:r>
            <a:r>
              <a:rPr lang="hu-HU" sz="1600" i="1" dirty="0" err="1"/>
              <a:t>base</a:t>
            </a:r>
            <a:r>
              <a:rPr lang="hu-HU" sz="1600" dirty="0"/>
              <a:t>, stb.</a:t>
            </a:r>
          </a:p>
          <a:p>
            <a:pPr lvl="1"/>
            <a:r>
              <a:rPr lang="hu-HU" sz="1600" dirty="0"/>
              <a:t>A kiindulási revíziótól a HEAD-</a:t>
            </a:r>
            <a:r>
              <a:rPr lang="hu-HU" sz="1600" dirty="0" err="1"/>
              <a:t>ig</a:t>
            </a:r>
            <a:r>
              <a:rPr lang="hu-HU" sz="1600" dirty="0"/>
              <a:t> tartó verziók listája</a:t>
            </a:r>
          </a:p>
          <a:p>
            <a:pPr lvl="2"/>
            <a:r>
              <a:rPr lang="hu-HU" sz="1600" dirty="0"/>
              <a:t>A revízió gráfon megtett legrövidebb séta, ami egy lineáris részgráfot képez</a:t>
            </a:r>
          </a:p>
          <a:p>
            <a:r>
              <a:rPr lang="hu-HU" sz="2800" dirty="0"/>
              <a:t>Amikor egy revízió több korábbi verzión alapul</a:t>
            </a:r>
          </a:p>
          <a:p>
            <a:pPr lvl="1"/>
            <a:r>
              <a:rPr lang="hu-HU" sz="1600" dirty="0"/>
              <a:t>Összefűzés (</a:t>
            </a:r>
            <a:r>
              <a:rPr lang="hu-HU" sz="1600" dirty="0" err="1"/>
              <a:t>merge</a:t>
            </a:r>
            <a:r>
              <a:rPr lang="hu-HU" sz="1600" dirty="0"/>
              <a:t>) művelet</a:t>
            </a:r>
          </a:p>
          <a:p>
            <a:pPr lvl="1"/>
            <a:r>
              <a:rPr lang="hu-HU" sz="1600" dirty="0"/>
              <a:t>Két vagy több ág módosításainak egy közös ágba olvasztása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0600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 valós </a:t>
            </a:r>
            <a:r>
              <a:rPr lang="hu-HU" dirty="0" err="1"/>
              <a:t>history</a:t>
            </a:r>
            <a:r>
              <a:rPr lang="hu-HU" dirty="0"/>
              <a:t> gráf…</a:t>
            </a:r>
            <a:endParaRPr lang="en-US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299" y="1467126"/>
            <a:ext cx="5407893" cy="5130226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4572000" y="5949860"/>
            <a:ext cx="45464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b="0" dirty="0"/>
              <a:t>Forrás: http://endoflineblog.com/assets/gitflow-mess-cfd9aa7a4137e3e575510fcbbf38a5b6.png</a:t>
            </a:r>
          </a:p>
        </p:txBody>
      </p:sp>
    </p:spTree>
    <p:extLst>
      <p:ext uri="{BB962C8B-B14F-4D97-AF65-F5344CB8AC3E}">
        <p14:creationId xmlns:p14="http://schemas.microsoft.com/office/powerpoint/2010/main" val="2735126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Alapvető VCS műveletek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629048"/>
            <a:ext cx="8389440" cy="4824288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 err="1"/>
              <a:t>Repository</a:t>
            </a:r>
            <a:r>
              <a:rPr lang="hu-HU" sz="2400" dirty="0"/>
              <a:t> létrehozása/inicializálása</a:t>
            </a:r>
          </a:p>
          <a:p>
            <a:pPr lvl="1"/>
            <a:r>
              <a:rPr lang="hu-HU" sz="2000" dirty="0"/>
              <a:t>Import</a:t>
            </a:r>
          </a:p>
          <a:p>
            <a:r>
              <a:rPr lang="hu-HU" sz="2400" dirty="0" err="1"/>
              <a:t>Repository</a:t>
            </a:r>
            <a:r>
              <a:rPr lang="hu-HU" sz="2400" dirty="0"/>
              <a:t> tartalmának letöltése első alkalommal</a:t>
            </a:r>
          </a:p>
          <a:p>
            <a:pPr lvl="1"/>
            <a:r>
              <a:rPr lang="hu-HU" sz="2000" dirty="0" err="1"/>
              <a:t>Checkout</a:t>
            </a:r>
            <a:endParaRPr lang="hu-HU" sz="2000" dirty="0"/>
          </a:p>
          <a:p>
            <a:pPr lvl="1"/>
            <a:r>
              <a:rPr lang="hu-HU" sz="2000" dirty="0" err="1"/>
              <a:t>Clone</a:t>
            </a:r>
            <a:endParaRPr lang="hu-HU" sz="2000" dirty="0"/>
          </a:p>
          <a:p>
            <a:r>
              <a:rPr lang="hu-HU" sz="2400" dirty="0"/>
              <a:t>Fájl módosítások feltöltése</a:t>
            </a:r>
          </a:p>
          <a:p>
            <a:pPr lvl="1"/>
            <a:r>
              <a:rPr lang="hu-HU" sz="2000" dirty="0" err="1"/>
              <a:t>Commit</a:t>
            </a:r>
            <a:r>
              <a:rPr lang="hu-HU" sz="2000" dirty="0"/>
              <a:t>/</a:t>
            </a:r>
            <a:r>
              <a:rPr lang="hu-HU" sz="2000" dirty="0" err="1"/>
              <a:t>Check</a:t>
            </a:r>
            <a:r>
              <a:rPr lang="hu-HU" sz="2000" dirty="0"/>
              <a:t>-in</a:t>
            </a:r>
          </a:p>
          <a:p>
            <a:pPr lvl="1"/>
            <a:r>
              <a:rPr lang="hu-HU" sz="2000" dirty="0" err="1"/>
              <a:t>Push</a:t>
            </a:r>
            <a:endParaRPr lang="hu-HU" sz="2000" dirty="0"/>
          </a:p>
          <a:p>
            <a:r>
              <a:rPr lang="hu-HU" sz="2400" dirty="0"/>
              <a:t>Lokális fájlok szinkronizálása a </a:t>
            </a:r>
            <a:r>
              <a:rPr lang="hu-HU" sz="2400" dirty="0" err="1"/>
              <a:t>repository-val</a:t>
            </a:r>
            <a:endParaRPr lang="hu-HU" sz="2400" dirty="0"/>
          </a:p>
          <a:p>
            <a:pPr lvl="1"/>
            <a:r>
              <a:rPr lang="hu-HU" sz="2000" dirty="0"/>
              <a:t>Update</a:t>
            </a:r>
          </a:p>
          <a:p>
            <a:pPr lvl="1"/>
            <a:r>
              <a:rPr lang="hu-HU" sz="2000" dirty="0" err="1"/>
              <a:t>Fetch</a:t>
            </a:r>
            <a:r>
              <a:rPr lang="hu-HU" sz="2000" dirty="0"/>
              <a:t>/</a:t>
            </a:r>
            <a:r>
              <a:rPr lang="hu-HU" sz="2000" dirty="0" err="1"/>
              <a:t>Pull</a:t>
            </a:r>
            <a:endParaRPr lang="hu-HU" sz="2400" dirty="0"/>
          </a:p>
          <a:p>
            <a:r>
              <a:rPr lang="hu-HU" sz="2400" dirty="0"/>
              <a:t>Módosítás történet lekérése (log)</a:t>
            </a:r>
          </a:p>
          <a:p>
            <a:r>
              <a:rPr lang="hu-HU" sz="2400" dirty="0"/>
              <a:t>Fájl verziók közti különbség megtekintése (</a:t>
            </a:r>
            <a:r>
              <a:rPr lang="hu-HU" sz="2400" dirty="0" err="1"/>
              <a:t>diff</a:t>
            </a:r>
            <a:r>
              <a:rPr lang="hu-HU" sz="2400" dirty="0"/>
              <a:t>)</a:t>
            </a:r>
            <a:endParaRPr lang="hu-HU" sz="18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4272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VCS megvalósítási stratégiák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3040" y="1845072"/>
            <a:ext cx="8389440" cy="4824288"/>
          </a:xfrm>
        </p:spPr>
        <p:txBody>
          <a:bodyPr>
            <a:normAutofit lnSpcReduction="10000"/>
          </a:bodyPr>
          <a:lstStyle/>
          <a:p>
            <a:r>
              <a:rPr lang="hu-HU" sz="2800" dirty="0"/>
              <a:t>Két uralkodó stratégia VCS megvalósítására</a:t>
            </a:r>
          </a:p>
          <a:p>
            <a:pPr lvl="1"/>
            <a:r>
              <a:rPr lang="hu-HU" sz="2400" dirty="0"/>
              <a:t>Központosított (</a:t>
            </a:r>
            <a:r>
              <a:rPr lang="hu-HU" sz="2400" dirty="0" err="1"/>
              <a:t>centralized</a:t>
            </a:r>
            <a:r>
              <a:rPr lang="hu-HU" sz="2400" dirty="0"/>
              <a:t>) megvalósítás</a:t>
            </a:r>
          </a:p>
          <a:p>
            <a:pPr lvl="2"/>
            <a:r>
              <a:rPr lang="hu-HU" sz="1800" dirty="0"/>
              <a:t>Kliens-szerver architektúra</a:t>
            </a:r>
          </a:p>
          <a:p>
            <a:pPr lvl="2"/>
            <a:r>
              <a:rPr lang="hu-HU" sz="1800" dirty="0" err="1"/>
              <a:t>Repository</a:t>
            </a:r>
            <a:r>
              <a:rPr lang="hu-HU" sz="1800" dirty="0"/>
              <a:t>, </a:t>
            </a:r>
            <a:r>
              <a:rPr lang="hu-HU" sz="1800" dirty="0" err="1"/>
              <a:t>history</a:t>
            </a:r>
            <a:r>
              <a:rPr lang="hu-HU" sz="1800" dirty="0"/>
              <a:t>, stb. egy központi szerver komponens által kerül tárolásra</a:t>
            </a:r>
          </a:p>
          <a:p>
            <a:pPr lvl="2"/>
            <a:r>
              <a:rPr lang="hu-HU" sz="1800" dirty="0"/>
              <a:t>Fájlok párhuzamos szerkesztését a szerver kezeli</a:t>
            </a:r>
          </a:p>
          <a:p>
            <a:pPr lvl="2"/>
            <a:r>
              <a:rPr lang="hu-HU" sz="1800" dirty="0"/>
              <a:t>Fájlok kezelése, kommunikáció a szerverrel kliens programok segítségével történik</a:t>
            </a:r>
          </a:p>
          <a:p>
            <a:pPr lvl="1"/>
            <a:r>
              <a:rPr lang="hu-HU" sz="2400" dirty="0"/>
              <a:t>Elosztott (</a:t>
            </a:r>
            <a:r>
              <a:rPr lang="hu-HU" sz="2400" dirty="0" err="1"/>
              <a:t>distributed</a:t>
            </a:r>
            <a:r>
              <a:rPr lang="hu-HU" sz="2400" dirty="0"/>
              <a:t>/</a:t>
            </a:r>
            <a:r>
              <a:rPr lang="hu-HU" sz="2400" dirty="0" err="1"/>
              <a:t>decentralized</a:t>
            </a:r>
            <a:r>
              <a:rPr lang="hu-HU" sz="2400" dirty="0"/>
              <a:t>) megvalósítás</a:t>
            </a:r>
          </a:p>
          <a:p>
            <a:pPr lvl="2"/>
            <a:r>
              <a:rPr lang="hu-HU" sz="1800" dirty="0"/>
              <a:t>Peer-</a:t>
            </a:r>
            <a:r>
              <a:rPr lang="hu-HU" sz="1800" dirty="0" err="1"/>
              <a:t>to</a:t>
            </a:r>
            <a:r>
              <a:rPr lang="hu-HU" sz="1800" dirty="0"/>
              <a:t>-</a:t>
            </a:r>
            <a:r>
              <a:rPr lang="hu-HU" sz="1800" dirty="0" err="1"/>
              <a:t>peer</a:t>
            </a:r>
            <a:r>
              <a:rPr lang="hu-HU" sz="1800" dirty="0"/>
              <a:t> megközelítés</a:t>
            </a:r>
          </a:p>
          <a:p>
            <a:pPr lvl="2"/>
            <a:r>
              <a:rPr lang="hu-HU" sz="1800" dirty="0"/>
              <a:t>Nincs központi </a:t>
            </a:r>
            <a:r>
              <a:rPr lang="hu-HU" sz="1800" dirty="0" err="1"/>
              <a:t>repository</a:t>
            </a:r>
            <a:r>
              <a:rPr lang="hu-HU" sz="1800" dirty="0"/>
              <a:t>, minden </a:t>
            </a:r>
            <a:r>
              <a:rPr lang="hu-HU" sz="1800" dirty="0" err="1"/>
              <a:t>peer</a:t>
            </a:r>
            <a:r>
              <a:rPr lang="hu-HU" sz="1800" dirty="0"/>
              <a:t> „saját” </a:t>
            </a:r>
            <a:r>
              <a:rPr lang="hu-HU" sz="1800" dirty="0" err="1"/>
              <a:t>repository-val</a:t>
            </a:r>
            <a:r>
              <a:rPr lang="hu-HU" sz="1800" dirty="0"/>
              <a:t> rendelkezik</a:t>
            </a:r>
          </a:p>
          <a:p>
            <a:pPr lvl="2"/>
            <a:r>
              <a:rPr lang="hu-HU" sz="1800" dirty="0"/>
              <a:t>Nincs központi </a:t>
            </a:r>
            <a:r>
              <a:rPr lang="hu-HU" sz="1800" dirty="0" err="1"/>
              <a:t>szinkronizáció</a:t>
            </a:r>
            <a:endParaRPr lang="hu-HU" sz="1800" dirty="0"/>
          </a:p>
          <a:p>
            <a:pPr lvl="2"/>
            <a:r>
              <a:rPr lang="hu-HU" sz="1800" dirty="0"/>
              <a:t>Peer-</a:t>
            </a:r>
            <a:r>
              <a:rPr lang="hu-HU" sz="1800" dirty="0" err="1"/>
              <a:t>ek</a:t>
            </a:r>
            <a:r>
              <a:rPr lang="hu-HU" sz="1800" dirty="0"/>
              <a:t> egymás között szinkronizálhatják a módosításokat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652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1621</Words>
  <Application>Microsoft Office PowerPoint</Application>
  <PresentationFormat>Diavetítés a képernyőre (4:3 oldalarány)</PresentationFormat>
  <Paragraphs>357</Paragraphs>
  <Slides>33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7" baseType="lpstr">
      <vt:lpstr>Arial</vt:lpstr>
      <vt:lpstr>Calibri</vt:lpstr>
      <vt:lpstr>Webdings</vt:lpstr>
      <vt:lpstr>Office-téma</vt:lpstr>
      <vt:lpstr>Verziókövetés fogalma és eszközei</vt:lpstr>
      <vt:lpstr>Verziókövetés célja</vt:lpstr>
      <vt:lpstr>Verziókövetés megvalósítása</vt:lpstr>
      <vt:lpstr>Változások szerkezete</vt:lpstr>
      <vt:lpstr>Fejlesztési ágak</vt:lpstr>
      <vt:lpstr>Több ágas fejlesztés</vt:lpstr>
      <vt:lpstr>Egy valós history gráf…</vt:lpstr>
      <vt:lpstr>Alapvető VCS műveletek</vt:lpstr>
      <vt:lpstr>VCS megvalósítási stratégiák</vt:lpstr>
      <vt:lpstr>Kliens-szerver megvalósítás</vt:lpstr>
      <vt:lpstr>Tipikus központi konfiguráció</vt:lpstr>
      <vt:lpstr>Elosztott megvalósítás</vt:lpstr>
      <vt:lpstr>Tipikus elosztott konfiguráció</vt:lpstr>
      <vt:lpstr>Összehasonlítás</vt:lpstr>
      <vt:lpstr>VCS fogalomtár</vt:lpstr>
      <vt:lpstr>Konkrét VCS eszközök</vt:lpstr>
      <vt:lpstr>CVS</vt:lpstr>
      <vt:lpstr>SVN</vt:lpstr>
      <vt:lpstr>SVN branch/tag</vt:lpstr>
      <vt:lpstr>Ki használ SVN-t?</vt:lpstr>
      <vt:lpstr>Git</vt:lpstr>
      <vt:lpstr>Ki használ Git-et?</vt:lpstr>
      <vt:lpstr>Mercurial</vt:lpstr>
      <vt:lpstr>Ki használ Mercurial-t?</vt:lpstr>
      <vt:lpstr>Bazaar</vt:lpstr>
      <vt:lpstr>Ki használ Bazaar-t?</vt:lpstr>
      <vt:lpstr>VCS eszközök összehasonlítása</vt:lpstr>
      <vt:lpstr>Diff és patch</vt:lpstr>
      <vt:lpstr>Diff és patch formátum</vt:lpstr>
      <vt:lpstr>Unidiff példa</vt:lpstr>
      <vt:lpstr>Diff és merge eszközök</vt:lpstr>
      <vt:lpstr>Diff Nézet példa</vt:lpstr>
      <vt:lpstr>KÖSZÖNÖM 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Péter Hegedűs</cp:lastModifiedBy>
  <cp:revision>55</cp:revision>
  <dcterms:created xsi:type="dcterms:W3CDTF">2014-03-03T11:13:53Z</dcterms:created>
  <dcterms:modified xsi:type="dcterms:W3CDTF">2025-09-17T07:19:18Z</dcterms:modified>
</cp:coreProperties>
</file>